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7"/>
  </p:notesMasterIdLst>
  <p:sldIdLst>
    <p:sldId id="314" r:id="rId5"/>
    <p:sldId id="266" r:id="rId6"/>
    <p:sldId id="441" r:id="rId7"/>
    <p:sldId id="276" r:id="rId8"/>
    <p:sldId id="260" r:id="rId9"/>
    <p:sldId id="438" r:id="rId10"/>
    <p:sldId id="448" r:id="rId11"/>
    <p:sldId id="465" r:id="rId12"/>
    <p:sldId id="313" r:id="rId13"/>
    <p:sldId id="452" r:id="rId14"/>
    <p:sldId id="463" r:id="rId15"/>
    <p:sldId id="464" r:id="rId16"/>
    <p:sldId id="453" r:id="rId17"/>
    <p:sldId id="454" r:id="rId18"/>
    <p:sldId id="455" r:id="rId19"/>
    <p:sldId id="461" r:id="rId20"/>
    <p:sldId id="462" r:id="rId21"/>
    <p:sldId id="456" r:id="rId22"/>
    <p:sldId id="451" r:id="rId23"/>
    <p:sldId id="459" r:id="rId24"/>
    <p:sldId id="457" r:id="rId25"/>
    <p:sldId id="46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19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DBDFE-DD3D-4291-A404-1B97A83A6EA8}" type="datetimeFigureOut">
              <a:rPr lang="en-US" smtClean="0"/>
              <a:t>9/16/2020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56DE3-4E01-4AFD-AD42-42312842ED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96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9/16/2020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70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8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73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5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73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8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32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9/16/2020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6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910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9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12" Type="http://schemas.openxmlformats.org/officeDocument/2006/relationships/image" Target="../media/image11.gi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11" Type="http://schemas.microsoft.com/office/2007/relationships/hdphoto" Target="../media/hdphoto3.wdp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google.ae/url?sa=i&amp;rct=j&amp;q=&amp;esrc=s&amp;source=images&amp;cd=&amp;cad=rja&amp;uact=8&amp;ved=0ahUKEwij2p2Yna_QAhXBtBQKHcJ4DQsQjRwIBw&amp;url=http://www.moe.gov.ae/arabic/pages/MediaCenter/downloadcenter.aspx&amp;bvm=bv.139138859,d.d24&amp;psig=AFQjCNG7zJfkNRSuZ0aumcypLe-jGc2-LA&amp;ust=1479452766922906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eworksheets.com/dg1108661ed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F37F04-CF8C-467D-B23F-52FF7B1C5D14}"/>
              </a:ext>
            </a:extLst>
          </p:cNvPr>
          <p:cNvSpPr txBox="1">
            <a:spLocks/>
          </p:cNvSpPr>
          <p:nvPr/>
        </p:nvSpPr>
        <p:spPr>
          <a:xfrm>
            <a:off x="2118765" y="2161263"/>
            <a:ext cx="7607663" cy="11841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lang="en-US" sz="6800" i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ar-AE" sz="8800" dirty="0">
                <a:cs typeface="(AH) Manal Black" pitchFamily="2" charset="-78"/>
              </a:rPr>
              <a:t>مادة الرياضيات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C48EEE7-C669-4D9E-8C3B-E39748CE28E1}"/>
              </a:ext>
            </a:extLst>
          </p:cNvPr>
          <p:cNvSpPr txBox="1">
            <a:spLocks/>
          </p:cNvSpPr>
          <p:nvPr/>
        </p:nvSpPr>
        <p:spPr>
          <a:xfrm>
            <a:off x="1627577" y="3105607"/>
            <a:ext cx="8936846" cy="13947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tabLst>
                <a:tab pos="2633663" algn="l"/>
              </a:tabLst>
              <a:defRPr sz="1800" kern="120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AE" sz="6000" dirty="0">
                <a:solidFill>
                  <a:schemeClr val="accent1">
                    <a:lumMod val="75000"/>
                  </a:schemeClr>
                </a:solidFill>
                <a:cs typeface="(AH) Manal Black" pitchFamily="2" charset="-78"/>
              </a:rPr>
              <a:t>قراءة وكتابة الأعداد حتى العدد 20</a:t>
            </a:r>
            <a:endParaRPr lang="en-US" sz="6000" dirty="0">
              <a:solidFill>
                <a:schemeClr val="accent1">
                  <a:lumMod val="75000"/>
                </a:schemeClr>
              </a:solidFill>
              <a:cs typeface="(AH) Manal Black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F66C77-BAA1-4C75-AF34-A0C06375156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38341" y="1723512"/>
            <a:ext cx="1926082" cy="1187921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CF11FEE8-7A3B-4A7D-891C-A319890E1213}"/>
              </a:ext>
            </a:extLst>
          </p:cNvPr>
          <p:cNvSpPr txBox="1">
            <a:spLocks/>
          </p:cNvSpPr>
          <p:nvPr/>
        </p:nvSpPr>
        <p:spPr>
          <a:xfrm>
            <a:off x="1723113" y="4391214"/>
            <a:ext cx="8936846" cy="6973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tabLst>
                <a:tab pos="2633663" algn="l"/>
              </a:tabLst>
              <a:defRPr sz="1800" kern="120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AE" sz="3600" dirty="0">
                <a:solidFill>
                  <a:srgbClr val="FF0000"/>
                </a:solidFill>
                <a:cs typeface="(AH) Manal Black" pitchFamily="2" charset="-78"/>
              </a:rPr>
              <a:t>معلمة مجال 2: شما مفتاح - مدرسة هند بنت مكتوم ح 1</a:t>
            </a:r>
            <a:endParaRPr lang="en-US" sz="3600" dirty="0">
              <a:solidFill>
                <a:srgbClr val="FF0000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5656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video_2020-08-31_08-04-46">
            <a:hlinkClick r:id="" action="ppaction://media"/>
            <a:extLst>
              <a:ext uri="{FF2B5EF4-FFF2-40B4-BE49-F238E27FC236}">
                <a16:creationId xmlns:a16="http://schemas.microsoft.com/office/drawing/2014/main" id="{08A7A7F8-E048-410E-A775-766319ED0B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9795" y="272003"/>
            <a:ext cx="11532410" cy="631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8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920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06A82675-1690-456A-B411-FD693A8850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3" r="26710"/>
          <a:stretch/>
        </p:blipFill>
        <p:spPr>
          <a:xfrm>
            <a:off x="410695" y="686300"/>
            <a:ext cx="2989328" cy="58016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365312-D683-4E85-9B6F-9734BFBFFF28}"/>
              </a:ext>
            </a:extLst>
          </p:cNvPr>
          <p:cNvSpPr txBox="1"/>
          <p:nvPr/>
        </p:nvSpPr>
        <p:spPr>
          <a:xfrm>
            <a:off x="3400023" y="2617640"/>
            <a:ext cx="77033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12000" dirty="0">
                <a:solidFill>
                  <a:schemeClr val="tx1">
                    <a:lumMod val="95000"/>
                    <a:lumOff val="5000"/>
                  </a:schemeClr>
                </a:solidFill>
                <a:cs typeface="(AH) Manal Black" pitchFamily="2" charset="-78"/>
              </a:rPr>
              <a:t>القوانين الصفية </a:t>
            </a:r>
            <a:endParaRPr lang="ar-AE" sz="12000" dirty="0">
              <a:solidFill>
                <a:schemeClr val="accent6">
                  <a:lumMod val="75000"/>
                </a:schemeClr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9176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القوانين_الصفية_خلال_جائحة_كورونا_أ_شما_مفتاح">
            <a:hlinkClick r:id="" action="ppaction://media"/>
            <a:extLst>
              <a:ext uri="{FF2B5EF4-FFF2-40B4-BE49-F238E27FC236}">
                <a16:creationId xmlns:a16="http://schemas.microsoft.com/office/drawing/2014/main" id="{6432B376-ACC7-4CB3-9EA2-607086FC5A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712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74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4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06A82675-1690-456A-B411-FD693A8850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3" r="26710"/>
          <a:stretch/>
        </p:blipFill>
        <p:spPr>
          <a:xfrm>
            <a:off x="370147" y="881158"/>
            <a:ext cx="2989328" cy="58016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365312-D683-4E85-9B6F-9734BFBFFF28}"/>
              </a:ext>
            </a:extLst>
          </p:cNvPr>
          <p:cNvSpPr txBox="1"/>
          <p:nvPr/>
        </p:nvSpPr>
        <p:spPr>
          <a:xfrm>
            <a:off x="2517189" y="2601661"/>
            <a:ext cx="95728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8000" dirty="0">
                <a:solidFill>
                  <a:schemeClr val="tx1">
                    <a:lumMod val="95000"/>
                    <a:lumOff val="5000"/>
                  </a:schemeClr>
                </a:solidFill>
                <a:cs typeface="(AH) Manal Black" pitchFamily="2" charset="-78"/>
              </a:rPr>
              <a:t>تحية العلم </a:t>
            </a:r>
            <a:r>
              <a:rPr lang="ar-AE" sz="8000" dirty="0">
                <a:solidFill>
                  <a:schemeClr val="accent6">
                    <a:lumMod val="75000"/>
                  </a:schemeClr>
                </a:solidFill>
                <a:cs typeface="(AH) Manal Black" pitchFamily="2" charset="-78"/>
              </a:rPr>
              <a:t>(السلام الوطني)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394F02-DDD2-4D0A-8656-2374D176F3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92449" y="5040076"/>
            <a:ext cx="2329404" cy="143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2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F9673D-D868-421A-9E2F-A2B205D4B5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769" t="16359" r="11217" b="7110"/>
          <a:stretch/>
        </p:blipFill>
        <p:spPr>
          <a:xfrm>
            <a:off x="92766" y="1"/>
            <a:ext cx="12099234" cy="6876561"/>
          </a:xfrm>
          <a:prstGeom prst="rect">
            <a:avLst/>
          </a:prstGeom>
        </p:spPr>
      </p:pic>
      <p:pic>
        <p:nvPicPr>
          <p:cNvPr id="3" name="النشيد الوطني">
            <a:hlinkClick r:id="" action="ppaction://media"/>
            <a:extLst>
              <a:ext uri="{FF2B5EF4-FFF2-40B4-BE49-F238E27FC236}">
                <a16:creationId xmlns:a16="http://schemas.microsoft.com/office/drawing/2014/main" id="{1AB57684-8CF0-4720-A87A-F92AE4C9AF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19252" y="556841"/>
            <a:ext cx="4753495" cy="3715011"/>
          </a:xfrm>
          <a:prstGeom prst="rect">
            <a:avLst/>
          </a:prstGeom>
        </p:spPr>
      </p:pic>
      <p:pic>
        <p:nvPicPr>
          <p:cNvPr id="4" name="Picture 3" descr="A person standing posing for the camera&#10;&#10;Description automatically generated">
            <a:extLst>
              <a:ext uri="{FF2B5EF4-FFF2-40B4-BE49-F238E27FC236}">
                <a16:creationId xmlns:a16="http://schemas.microsoft.com/office/drawing/2014/main" id="{8EAC99D8-DBCD-46BE-A679-8C1972560A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993" y="3149832"/>
            <a:ext cx="1416875" cy="2758555"/>
          </a:xfrm>
          <a:prstGeom prst="rect">
            <a:avLst/>
          </a:prstGeom>
        </p:spPr>
      </p:pic>
      <p:pic>
        <p:nvPicPr>
          <p:cNvPr id="5" name="Picture 4" descr="A person standing posing for the camera&#10;&#10;Description automatically generated">
            <a:extLst>
              <a:ext uri="{FF2B5EF4-FFF2-40B4-BE49-F238E27FC236}">
                <a16:creationId xmlns:a16="http://schemas.microsoft.com/office/drawing/2014/main" id="{A709DF63-AFA9-4039-B08D-900B4EBCDAE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52" t="22900" r="8921"/>
          <a:stretch/>
        </p:blipFill>
        <p:spPr>
          <a:xfrm>
            <a:off x="5176530" y="2535065"/>
            <a:ext cx="1578782" cy="2758555"/>
          </a:xfrm>
          <a:prstGeom prst="rect">
            <a:avLst/>
          </a:prstGeom>
        </p:spPr>
      </p:pic>
      <p:pic>
        <p:nvPicPr>
          <p:cNvPr id="6" name="Picture 5" descr="A person standing posing for the camera&#10;&#10;Description automatically generated">
            <a:extLst>
              <a:ext uri="{FF2B5EF4-FFF2-40B4-BE49-F238E27FC236}">
                <a16:creationId xmlns:a16="http://schemas.microsoft.com/office/drawing/2014/main" id="{E805721D-71EE-4411-9247-69B7013D97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05" t="9931" r="24525"/>
          <a:stretch/>
        </p:blipFill>
        <p:spPr>
          <a:xfrm>
            <a:off x="9329586" y="3034735"/>
            <a:ext cx="1339017" cy="2988747"/>
          </a:xfrm>
          <a:prstGeom prst="rect">
            <a:avLst/>
          </a:prstGeom>
        </p:spPr>
      </p:pic>
      <p:grpSp>
        <p:nvGrpSpPr>
          <p:cNvPr id="7" name="مجموعة 15">
            <a:extLst>
              <a:ext uri="{FF2B5EF4-FFF2-40B4-BE49-F238E27FC236}">
                <a16:creationId xmlns:a16="http://schemas.microsoft.com/office/drawing/2014/main" id="{26D56230-2D9C-4D39-A829-76197732764F}"/>
              </a:ext>
            </a:extLst>
          </p:cNvPr>
          <p:cNvGrpSpPr/>
          <p:nvPr/>
        </p:nvGrpSpPr>
        <p:grpSpPr>
          <a:xfrm>
            <a:off x="5196560" y="63599"/>
            <a:ext cx="3019584" cy="6730801"/>
            <a:chOff x="2286000" y="0"/>
            <a:chExt cx="3096527" cy="6858000"/>
          </a:xfrm>
        </p:grpSpPr>
        <p:sp>
          <p:nvSpPr>
            <p:cNvPr id="8" name="مستطيل 16">
              <a:extLst>
                <a:ext uri="{FF2B5EF4-FFF2-40B4-BE49-F238E27FC236}">
                  <a16:creationId xmlns:a16="http://schemas.microsoft.com/office/drawing/2014/main" id="{289163D1-BB61-4C6E-BCEC-AC7910A77442}"/>
                </a:ext>
              </a:extLst>
            </p:cNvPr>
            <p:cNvSpPr/>
            <p:nvPr/>
          </p:nvSpPr>
          <p:spPr>
            <a:xfrm>
              <a:off x="2819400" y="381000"/>
              <a:ext cx="76200" cy="6477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pic>
          <p:nvPicPr>
            <p:cNvPr id="9" name="Picture 2" descr="Image result for â«Ø¹ÙÙ Ø§ÙØ§ÙØ§Ø±Ø§Øª ÙØªØ­Ø±Ùâ¬â">
              <a:extLst>
                <a:ext uri="{FF2B5EF4-FFF2-40B4-BE49-F238E27FC236}">
                  <a16:creationId xmlns:a16="http://schemas.microsoft.com/office/drawing/2014/main" id="{8E0BD92F-EC92-4722-AE24-77B81DA40A40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0" y="0"/>
              <a:ext cx="3096527" cy="23706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6129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0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D17FE5-6BE8-4002-AE4C-BE1BFF573284}"/>
              </a:ext>
            </a:extLst>
          </p:cNvPr>
          <p:cNvSpPr txBox="1"/>
          <p:nvPr/>
        </p:nvSpPr>
        <p:spPr>
          <a:xfrm>
            <a:off x="9276522" y="477034"/>
            <a:ext cx="2915478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الخبرات السابقة ..</a:t>
            </a:r>
            <a:endParaRPr lang="en-US" sz="4000" b="1" dirty="0">
              <a:solidFill>
                <a:srgbClr val="FF0000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5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5A1DBF4C-D02E-4D2E-82D6-33DE0D5E6A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1203" r="28734" b="620"/>
          <a:stretch/>
        </p:blipFill>
        <p:spPr>
          <a:xfrm>
            <a:off x="9332792" y="1918287"/>
            <a:ext cx="2466707" cy="4712677"/>
          </a:xfrm>
          <a:prstGeom prst="rect">
            <a:avLst/>
          </a:prstGeom>
        </p:spPr>
      </p:pic>
      <p:pic>
        <p:nvPicPr>
          <p:cNvPr id="7" name="Picture 6" descr="A person wearing a mask&#10;&#10;Description automatically generated">
            <a:extLst>
              <a:ext uri="{FF2B5EF4-FFF2-40B4-BE49-F238E27FC236}">
                <a16:creationId xmlns:a16="http://schemas.microsoft.com/office/drawing/2014/main" id="{8028C740-777A-4B97-A996-21DF5F8CCA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3" r="26710"/>
          <a:stretch/>
        </p:blipFill>
        <p:spPr>
          <a:xfrm>
            <a:off x="7229400" y="2016761"/>
            <a:ext cx="2428220" cy="47126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1DF7B1-997F-4494-878C-86E604DE7B6A}"/>
              </a:ext>
            </a:extLst>
          </p:cNvPr>
          <p:cNvSpPr txBox="1"/>
          <p:nvPr/>
        </p:nvSpPr>
        <p:spPr>
          <a:xfrm>
            <a:off x="582171" y="1471202"/>
            <a:ext cx="67825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800" dirty="0">
                <a:solidFill>
                  <a:schemeClr val="tx1">
                    <a:lumMod val="95000"/>
                    <a:lumOff val="5000"/>
                  </a:schemeClr>
                </a:solidFill>
                <a:cs typeface="(AH) Manal Black" pitchFamily="2" charset="-78"/>
              </a:rPr>
              <a:t>أبطالي النجباء..</a:t>
            </a:r>
          </a:p>
          <a:p>
            <a:pPr algn="r"/>
            <a:r>
              <a:rPr lang="ar-AE" sz="4800" dirty="0">
                <a:solidFill>
                  <a:schemeClr val="tx1">
                    <a:lumMod val="95000"/>
                    <a:lumOff val="5000"/>
                  </a:schemeClr>
                </a:solidFill>
                <a:cs typeface="(AH) Manal Black" pitchFamily="2" charset="-78"/>
              </a:rPr>
              <a:t>هيا بنا نلعب ونمرح سويا ..</a:t>
            </a:r>
            <a:endParaRPr lang="ar-AE" sz="4800" dirty="0">
              <a:solidFill>
                <a:schemeClr val="accent6">
                  <a:lumMod val="75000"/>
                </a:schemeClr>
              </a:solidFill>
              <a:cs typeface="(AH) Manal Black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2CBA39-E37E-46D2-9231-F0C73E645D63}"/>
              </a:ext>
            </a:extLst>
          </p:cNvPr>
          <p:cNvSpPr txBox="1"/>
          <p:nvPr/>
        </p:nvSpPr>
        <p:spPr>
          <a:xfrm>
            <a:off x="582171" y="3232478"/>
            <a:ext cx="6782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dirty="0">
                <a:solidFill>
                  <a:srgbClr val="FF0000"/>
                </a:solidFill>
                <a:cs typeface="(AH) Manal Black" pitchFamily="2" charset="-78"/>
              </a:rPr>
              <a:t>هل أنتم مستعدون لكتابة الإجابة فالدردشة ؟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690948-54B2-4F35-A796-B2E8CF960972}"/>
              </a:ext>
            </a:extLst>
          </p:cNvPr>
          <p:cNvSpPr txBox="1"/>
          <p:nvPr/>
        </p:nvSpPr>
        <p:spPr>
          <a:xfrm>
            <a:off x="717451" y="4057039"/>
            <a:ext cx="67825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dirty="0">
                <a:solidFill>
                  <a:srgbClr val="0070C0"/>
                </a:solidFill>
                <a:cs typeface="(AH) Manal Black" pitchFamily="2" charset="-78"/>
              </a:rPr>
              <a:t>هيا بنا إذا ننطلق سويا ..</a:t>
            </a:r>
          </a:p>
        </p:txBody>
      </p:sp>
    </p:spTree>
    <p:extLst>
      <p:ext uri="{BB962C8B-B14F-4D97-AF65-F5344CB8AC3E}">
        <p14:creationId xmlns:p14="http://schemas.microsoft.com/office/powerpoint/2010/main" val="370359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amp, game&#10;&#10;Description automatically generated">
            <a:extLst>
              <a:ext uri="{FF2B5EF4-FFF2-40B4-BE49-F238E27FC236}">
                <a16:creationId xmlns:a16="http://schemas.microsoft.com/office/drawing/2014/main" id="{351B55A4-8082-43B7-B321-CB72204565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313" t="8861" r="10168" b="13154"/>
          <a:stretch/>
        </p:blipFill>
        <p:spPr>
          <a:xfrm>
            <a:off x="320113" y="1052449"/>
            <a:ext cx="5914836" cy="44628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4DACBC-FED3-427B-892C-3EA61D950FB5}"/>
              </a:ext>
            </a:extLst>
          </p:cNvPr>
          <p:cNvSpPr txBox="1"/>
          <p:nvPr/>
        </p:nvSpPr>
        <p:spPr>
          <a:xfrm>
            <a:off x="5800298" y="1179604"/>
            <a:ext cx="57564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dirty="0">
                <a:cs typeface="(AH) Manal Black" pitchFamily="2" charset="-78"/>
              </a:rPr>
              <a:t>1. كم عدد حبات الطماطم في السلة ؟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C70605-562E-4E60-88A2-D9FF81B5E3B0}"/>
              </a:ext>
            </a:extLst>
          </p:cNvPr>
          <p:cNvSpPr txBox="1"/>
          <p:nvPr/>
        </p:nvSpPr>
        <p:spPr>
          <a:xfrm>
            <a:off x="6778789" y="1887490"/>
            <a:ext cx="4309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dirty="0">
                <a:solidFill>
                  <a:srgbClr val="FF0000"/>
                </a:solidFill>
                <a:latin typeface="Comic Sans MS" panose="030F0702030302020204" pitchFamily="66" charset="0"/>
                <a:cs typeface="(AH) Manal Black" pitchFamily="2" charset="-78"/>
              </a:rPr>
              <a:t> حبات طماطم 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  <a:cs typeface="(AH) Manal Black" pitchFamily="2" charset="-78"/>
              </a:rPr>
              <a:t>3</a:t>
            </a:r>
            <a:endParaRPr lang="ar-AE" sz="4800" dirty="0">
              <a:solidFill>
                <a:srgbClr val="FF0000"/>
              </a:solidFill>
              <a:latin typeface="Comic Sans MS" panose="030F0702030302020204" pitchFamily="66" charset="0"/>
              <a:cs typeface="(AH) Manal Black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6BF77-2735-4259-83B2-A8674AC08D99}"/>
              </a:ext>
            </a:extLst>
          </p:cNvPr>
          <p:cNvSpPr txBox="1"/>
          <p:nvPr/>
        </p:nvSpPr>
        <p:spPr>
          <a:xfrm>
            <a:off x="5718409" y="2704560"/>
            <a:ext cx="57564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dirty="0">
                <a:cs typeface="(AH) Manal Black" pitchFamily="2" charset="-78"/>
              </a:rPr>
              <a:t>2. كم عدد حبات الليمون الأصفر؟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206D5F-1A64-48DD-8B93-AFB60A5C0ACF}"/>
              </a:ext>
            </a:extLst>
          </p:cNvPr>
          <p:cNvSpPr txBox="1"/>
          <p:nvPr/>
        </p:nvSpPr>
        <p:spPr>
          <a:xfrm>
            <a:off x="6696900" y="3412446"/>
            <a:ext cx="4309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  <a:cs typeface="(AH) Manal Black" pitchFamily="2" charset="-78"/>
              </a:rPr>
              <a:t>1</a:t>
            </a:r>
            <a:r>
              <a:rPr lang="ar-AE" sz="4800" dirty="0">
                <a:solidFill>
                  <a:srgbClr val="FF0000"/>
                </a:solidFill>
                <a:latin typeface="Comic Sans MS" panose="030F0702030302020204" pitchFamily="66" charset="0"/>
                <a:cs typeface="(AH) Manal Black" pitchFamily="2" charset="-78"/>
              </a:rPr>
              <a:t> حبة من الليمون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3BEBA8-129C-4094-8358-20FC03564FF1}"/>
              </a:ext>
            </a:extLst>
          </p:cNvPr>
          <p:cNvSpPr txBox="1"/>
          <p:nvPr/>
        </p:nvSpPr>
        <p:spPr>
          <a:xfrm>
            <a:off x="5358623" y="4266668"/>
            <a:ext cx="6116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dirty="0">
                <a:cs typeface="(AH) Manal Black" pitchFamily="2" charset="-78"/>
              </a:rPr>
              <a:t>3. كم عدد البرتقال والليمون في السلة؟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BDDD6D-D390-472E-8F2B-03BB5313E489}"/>
              </a:ext>
            </a:extLst>
          </p:cNvPr>
          <p:cNvSpPr txBox="1"/>
          <p:nvPr/>
        </p:nvSpPr>
        <p:spPr>
          <a:xfrm>
            <a:off x="6696900" y="4974554"/>
            <a:ext cx="4309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800" dirty="0">
                <a:solidFill>
                  <a:srgbClr val="FF0000"/>
                </a:solidFill>
                <a:latin typeface="Comic Sans MS" panose="030F0702030302020204" pitchFamily="66" charset="0"/>
                <a:cs typeface="(AH) Manal Black" pitchFamily="2" charset="-78"/>
              </a:rPr>
              <a:t>عددهما </a:t>
            </a:r>
            <a:r>
              <a:rPr lang="en-US" sz="4800" dirty="0">
                <a:solidFill>
                  <a:srgbClr val="FF0000"/>
                </a:solidFill>
                <a:latin typeface="Comic Sans MS" panose="030F0702030302020204" pitchFamily="66" charset="0"/>
                <a:cs typeface="(AH) Manal Black" pitchFamily="2" charset="-78"/>
              </a:rPr>
              <a:t>2</a:t>
            </a:r>
            <a:endParaRPr lang="ar-AE" sz="4800" dirty="0">
              <a:solidFill>
                <a:srgbClr val="FF0000"/>
              </a:solidFill>
              <a:latin typeface="Comic Sans MS" panose="030F0702030302020204" pitchFamily="66" charset="0"/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810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0E4E0A-CD5B-4F59-ACEC-A7F122A63B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41" t="16357" r="42501" b="6411"/>
          <a:stretch/>
        </p:blipFill>
        <p:spPr>
          <a:xfrm>
            <a:off x="531407" y="808222"/>
            <a:ext cx="4230218" cy="5539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BD152E-3D61-4DA1-B3B8-D8B2F7342FA1}"/>
              </a:ext>
            </a:extLst>
          </p:cNvPr>
          <p:cNvSpPr txBox="1"/>
          <p:nvPr/>
        </p:nvSpPr>
        <p:spPr>
          <a:xfrm>
            <a:off x="7858614" y="1133671"/>
            <a:ext cx="38019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dirty="0">
                <a:latin typeface="Adobe Arabic" panose="02040503050201020203" pitchFamily="18" charset="-78"/>
                <a:cs typeface="(AH) Manal Black" pitchFamily="2" charset="-78"/>
              </a:rPr>
              <a:t>اليوم:</a:t>
            </a:r>
          </a:p>
          <a:p>
            <a:pPr algn="r" rtl="1"/>
            <a:r>
              <a:rPr lang="ar-AE" sz="3200" dirty="0">
                <a:latin typeface="Adobe Arabic" panose="02040503050201020203" pitchFamily="18" charset="-78"/>
                <a:cs typeface="(AH) Manal Black" pitchFamily="2" charset="-78"/>
              </a:rPr>
              <a:t>التاريخ: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A13B47-78B1-4170-9C4A-E83EF6D4B9B6}"/>
              </a:ext>
            </a:extLst>
          </p:cNvPr>
          <p:cNvSpPr txBox="1"/>
          <p:nvPr/>
        </p:nvSpPr>
        <p:spPr>
          <a:xfrm>
            <a:off x="4916557" y="2432783"/>
            <a:ext cx="66115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dirty="0">
                <a:solidFill>
                  <a:srgbClr val="FF0000"/>
                </a:solidFill>
                <a:latin typeface="Adobe Arabic" panose="02040503050201020203" pitchFamily="18" charset="-78"/>
                <a:cs typeface="(AH) Manal Black" pitchFamily="2" charset="-78"/>
              </a:rPr>
              <a:t>الدرس(2):قراءة وكتابة الصفر</a:t>
            </a:r>
            <a:endParaRPr lang="en-US" sz="5400" dirty="0">
              <a:solidFill>
                <a:srgbClr val="FF0000"/>
              </a:solidFill>
              <a:latin typeface="Adobe Arabic" panose="02040503050201020203" pitchFamily="18" charset="-78"/>
              <a:cs typeface="(AH) Manal Black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617D5F-F824-403F-974F-9CA117DF807E}"/>
              </a:ext>
            </a:extLst>
          </p:cNvPr>
          <p:cNvSpPr txBox="1"/>
          <p:nvPr/>
        </p:nvSpPr>
        <p:spPr>
          <a:xfrm>
            <a:off x="5416061" y="3578007"/>
            <a:ext cx="611201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AE" sz="3200" u="sng" dirty="0">
                <a:solidFill>
                  <a:srgbClr val="0070C0"/>
                </a:solidFill>
                <a:latin typeface="Adobe Arabic" panose="02040503050201020203" pitchFamily="18" charset="-78"/>
                <a:cs typeface="(AH) Manal Black" pitchFamily="2" charset="-78"/>
              </a:rPr>
              <a:t>نواتج التعلم :</a:t>
            </a:r>
            <a:endParaRPr lang="ar-AE" sz="3200" dirty="0">
              <a:solidFill>
                <a:schemeClr val="accent1"/>
              </a:solidFill>
              <a:latin typeface="Adobe Arabic" panose="02040503050201020203" pitchFamily="18" charset="-78"/>
              <a:cs typeface="(AH) Manal Black" pitchFamily="2" charset="-78"/>
            </a:endParaRPr>
          </a:p>
          <a:p>
            <a:pPr marL="342900" indent="-342900" algn="r" rtl="1">
              <a:buFontTx/>
              <a:buChar char="-"/>
            </a:pPr>
            <a:r>
              <a:rPr lang="ar-AE" sz="2400" dirty="0">
                <a:latin typeface="Adobe Arabic" panose="02040503050201020203" pitchFamily="18" charset="-78"/>
                <a:cs typeface="(AH) Manal Black" pitchFamily="2" charset="-78"/>
              </a:rPr>
              <a:t>أن يتمكن من قراءة وكتابة رمز العدد صفر. </a:t>
            </a:r>
          </a:p>
          <a:p>
            <a:pPr algn="r" rtl="1"/>
            <a:endParaRPr lang="ar-AE" sz="3200" dirty="0">
              <a:solidFill>
                <a:schemeClr val="accent1"/>
              </a:solidFill>
              <a:latin typeface="Adobe Arabic" panose="02040503050201020203" pitchFamily="18" charset="-78"/>
              <a:cs typeface="(AH) Manal Black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F7741C-794C-496F-81B8-EDA4B4E504AB}"/>
              </a:ext>
            </a:extLst>
          </p:cNvPr>
          <p:cNvSpPr/>
          <p:nvPr/>
        </p:nvSpPr>
        <p:spPr>
          <a:xfrm>
            <a:off x="3780430" y="97837"/>
            <a:ext cx="5401764" cy="522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dirty="0">
                <a:latin typeface="Adobe Arabic" panose="02040503050201020203" pitchFamily="18" charset="-78"/>
                <a:cs typeface="(AH) Manal Black" pitchFamily="2" charset="-78"/>
              </a:rPr>
              <a:t>أن يتمكن الطالب من قراءة وكتابة رمز العدد صفر</a:t>
            </a:r>
          </a:p>
        </p:txBody>
      </p:sp>
    </p:spTree>
    <p:extLst>
      <p:ext uri="{BB962C8B-B14F-4D97-AF65-F5344CB8AC3E}">
        <p14:creationId xmlns:p14="http://schemas.microsoft.com/office/powerpoint/2010/main" val="3562785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CE32429E-8B16-492A-851E-F8979E135ED3}"/>
              </a:ext>
            </a:extLst>
          </p:cNvPr>
          <p:cNvGraphicFramePr>
            <a:graphicFrameLocks noGrp="1"/>
          </p:cNvGraphicFramePr>
          <p:nvPr/>
        </p:nvGraphicFramePr>
        <p:xfrm>
          <a:off x="488706" y="1135279"/>
          <a:ext cx="11214586" cy="34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9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9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84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9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90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90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8800">
                <a:tc>
                  <a:txBody>
                    <a:bodyPr/>
                    <a:lstStyle/>
                    <a:p>
                      <a:pPr algn="ctr"/>
                      <a:r>
                        <a:rPr lang="ar-AE" sz="1600" b="0" dirty="0">
                          <a:cs typeface="(AH) Manal Black" pitchFamily="2" charset="-78"/>
                        </a:rPr>
                        <a:t>حصة واحدة </a:t>
                      </a:r>
                      <a:endParaRPr lang="en-US" sz="1600" b="0" dirty="0">
                        <a:cs typeface="(AH) Manal Black" pitchFamily="2" charset="-78"/>
                      </a:endParaRPr>
                    </a:p>
                  </a:txBody>
                  <a:tcPr marL="91438" marR="91438"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dirty="0">
                          <a:solidFill>
                            <a:srgbClr val="FF0000"/>
                          </a:solidFill>
                          <a:cs typeface="(AH) Manal Black" pitchFamily="2" charset="-78"/>
                        </a:rPr>
                        <a:t>المدة الزمنية </a:t>
                      </a:r>
                      <a:endParaRPr lang="en-US" sz="1600" b="0" dirty="0">
                        <a:solidFill>
                          <a:srgbClr val="FF0000"/>
                        </a:solidFill>
                        <a:cs typeface="(AH) Manal Black" pitchFamily="2" charset="-78"/>
                      </a:endParaRPr>
                    </a:p>
                  </a:txBody>
                  <a:tcPr marL="91438" marR="91438" marT="45798" marB="45798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cs typeface="(AH) Manal Black" pitchFamily="2" charset="-78"/>
                      </a:endParaRPr>
                    </a:p>
                  </a:txBody>
                  <a:tcPr marL="91438" marR="91438"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dirty="0">
                          <a:solidFill>
                            <a:srgbClr val="FF0000"/>
                          </a:solidFill>
                          <a:cs typeface="(AH) Manal Black" pitchFamily="2" charset="-78"/>
                        </a:rPr>
                        <a:t>التاريخ</a:t>
                      </a:r>
                      <a:r>
                        <a:rPr lang="ar-AE" sz="1600" b="0" dirty="0">
                          <a:cs typeface="(AH) Manal Black" pitchFamily="2" charset="-78"/>
                        </a:rPr>
                        <a:t> </a:t>
                      </a:r>
                      <a:endParaRPr lang="en-US" sz="1600" b="0" dirty="0">
                        <a:cs typeface="(AH) Manal Black" pitchFamily="2" charset="-78"/>
                      </a:endParaRPr>
                    </a:p>
                  </a:txBody>
                  <a:tcPr marL="91438" marR="91438" marT="45798" marB="45798"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cs typeface="(AH) Manal Black" pitchFamily="2" charset="-78"/>
                      </a:endParaRPr>
                    </a:p>
                  </a:txBody>
                  <a:tcPr marL="91438" marR="91438"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dirty="0">
                          <a:solidFill>
                            <a:srgbClr val="FF0000"/>
                          </a:solidFill>
                          <a:cs typeface="(AH) Manal Black" pitchFamily="2" charset="-78"/>
                        </a:rPr>
                        <a:t>اليوم </a:t>
                      </a:r>
                      <a:endParaRPr lang="en-US" sz="1600" b="0" dirty="0">
                        <a:solidFill>
                          <a:srgbClr val="FF0000"/>
                        </a:solidFill>
                        <a:cs typeface="(AH) Manal Black" pitchFamily="2" charset="-78"/>
                      </a:endParaRPr>
                    </a:p>
                  </a:txBody>
                  <a:tcPr marL="91438" marR="91438" marT="45798" marB="4579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TextBox 3">
            <a:extLst>
              <a:ext uri="{FF2B5EF4-FFF2-40B4-BE49-F238E27FC236}">
                <a16:creationId xmlns:a16="http://schemas.microsoft.com/office/drawing/2014/main" id="{B36A8786-1A75-4BD5-A4E5-D477406D7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962" y="302917"/>
            <a:ext cx="6019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ar-AE" altLang="en-US" sz="1800" dirty="0">
                <a:solidFill>
                  <a:srgbClr val="0066CC"/>
                </a:solidFill>
                <a:cs typeface="(AH) Manal Black" pitchFamily="2" charset="-78"/>
              </a:rPr>
              <a:t>الخطة الدرسية للحصة الإفتراضية في مادة الرياضيات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ar-AE" altLang="en-US" sz="1800" dirty="0">
                <a:solidFill>
                  <a:srgbClr val="0066CC"/>
                </a:solidFill>
                <a:cs typeface="(AH) Manal Black" pitchFamily="2" charset="-78"/>
              </a:rPr>
              <a:t>للصف الأول الأساسي للفصل الدراسي الأول  للعام 2021 - 2020</a:t>
            </a:r>
            <a:endParaRPr lang="en-US" altLang="en-US" sz="1800" dirty="0">
              <a:solidFill>
                <a:srgbClr val="0066CC"/>
              </a:solidFill>
              <a:cs typeface="(AH) Manal Black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DD0F15-7C62-47D4-8073-91CA3E88C346}"/>
              </a:ext>
            </a:extLst>
          </p:cNvPr>
          <p:cNvSpPr txBox="1"/>
          <p:nvPr/>
        </p:nvSpPr>
        <p:spPr>
          <a:xfrm>
            <a:off x="8731762" y="179807"/>
            <a:ext cx="32837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600" dirty="0">
                <a:cs typeface="(AH) Manal Black" pitchFamily="2" charset="-78"/>
              </a:rPr>
              <a:t>وزارة التربية والتعليم</a:t>
            </a:r>
          </a:p>
          <a:p>
            <a:pPr algn="r"/>
            <a:r>
              <a:rPr lang="ar-SA" sz="1600" dirty="0">
                <a:cs typeface="(AH) Manal Black" pitchFamily="2" charset="-78"/>
              </a:rPr>
              <a:t>مدرسة </a:t>
            </a:r>
            <a:r>
              <a:rPr lang="ar-AE" sz="1600" dirty="0">
                <a:cs typeface="(AH) Manal Black" pitchFamily="2" charset="-78"/>
              </a:rPr>
              <a:t>هند بنت مكتوم</a:t>
            </a:r>
            <a:r>
              <a:rPr lang="ar-SA" sz="1600" dirty="0">
                <a:cs typeface="(AH) Manal Black" pitchFamily="2" charset="-78"/>
              </a:rPr>
              <a:t> للتعليم الأساسي ح1</a:t>
            </a:r>
          </a:p>
          <a:p>
            <a:pPr algn="r"/>
            <a:r>
              <a:rPr lang="ar-SA" sz="1600" dirty="0">
                <a:cs typeface="(AH) Manal Black" pitchFamily="2" charset="-78"/>
              </a:rPr>
              <a:t>مجلس4</a:t>
            </a:r>
            <a:r>
              <a:rPr lang="ar-AE" sz="1600" dirty="0">
                <a:cs typeface="(AH) Manal Black" pitchFamily="2" charset="-78"/>
              </a:rPr>
              <a:t> - </a:t>
            </a:r>
            <a:r>
              <a:rPr lang="ar-SA" sz="1600" dirty="0">
                <a:cs typeface="(AH) Manal Black" pitchFamily="2" charset="-78"/>
              </a:rPr>
              <a:t>نطاق (1-4)</a:t>
            </a:r>
          </a:p>
        </p:txBody>
      </p:sp>
      <p:pic>
        <p:nvPicPr>
          <p:cNvPr id="13" name="irc_mi" descr="Image result for ‫الامارات شعار وزارة التربية والتعليم الجديد‬‎">
            <a:hlinkClick r:id="rId2"/>
            <a:extLst>
              <a:ext uri="{FF2B5EF4-FFF2-40B4-BE49-F238E27FC236}">
                <a16:creationId xmlns:a16="http://schemas.microsoft.com/office/drawing/2014/main" id="{F533CB18-E30D-4BE9-983C-F7EC72B4E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85" y="239996"/>
            <a:ext cx="1626852" cy="70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3FCC0AD-1A47-4839-B1DB-2AEC938FF9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917751"/>
              </p:ext>
            </p:extLst>
          </p:nvPr>
        </p:nvGraphicFramePr>
        <p:xfrm>
          <a:off x="475057" y="1567610"/>
          <a:ext cx="11214585" cy="5009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49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9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5251">
                <a:tc>
                  <a:txBody>
                    <a:bodyPr/>
                    <a:lstStyle/>
                    <a:p>
                      <a:pPr algn="r" rtl="1"/>
                      <a:r>
                        <a:rPr lang="ar-AE" sz="1600" b="0" dirty="0">
                          <a:solidFill>
                            <a:srgbClr val="0000FF"/>
                          </a:solidFill>
                          <a:cs typeface="(AH) Manal Black" pitchFamily="2" charset="-78"/>
                        </a:rPr>
                        <a:t>قراءة وكتابة الصفر</a:t>
                      </a:r>
                      <a:endParaRPr lang="en-US" sz="1600" b="0" dirty="0">
                        <a:solidFill>
                          <a:srgbClr val="FF0066"/>
                        </a:solidFill>
                        <a:cs typeface="(AH) Manal Black" pitchFamily="2" charset="-78"/>
                      </a:endParaRPr>
                    </a:p>
                  </a:txBody>
                  <a:tcPr marL="68588" marR="68588" marT="45724" marB="4572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1600" b="0" dirty="0">
                          <a:solidFill>
                            <a:srgbClr val="FF0000"/>
                          </a:solidFill>
                          <a:cs typeface="(AH) Manal Black" pitchFamily="2" charset="-78"/>
                        </a:rPr>
                        <a:t>الوحدة  : قراءة وكتابة الأعداد حتى 20 </a:t>
                      </a:r>
                    </a:p>
                    <a:p>
                      <a:pPr algn="r" rtl="1"/>
                      <a:r>
                        <a:rPr lang="ar-AE" sz="1600" b="0" dirty="0">
                          <a:solidFill>
                            <a:srgbClr val="008000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الدرس: 2</a:t>
                      </a:r>
                      <a:endParaRPr lang="en-US" sz="1600" b="0" dirty="0">
                        <a:solidFill>
                          <a:srgbClr val="008000"/>
                        </a:solidFill>
                        <a:latin typeface="Dubai" panose="020B0503030403030204" pitchFamily="34" charset="-78"/>
                        <a:cs typeface="(AH) Manal Black" pitchFamily="2" charset="-78"/>
                      </a:endParaRPr>
                    </a:p>
                  </a:txBody>
                  <a:tcPr marL="68588" marR="68588" marT="45724" marB="4572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088">
                <a:tc>
                  <a:txBody>
                    <a:bodyPr/>
                    <a:lstStyle/>
                    <a:p>
                      <a:pPr algn="r"/>
                      <a:r>
                        <a:rPr lang="ar-AE" sz="1600" b="0" dirty="0">
                          <a:solidFill>
                            <a:srgbClr val="008000"/>
                          </a:solidFill>
                          <a:cs typeface="(AH) Manal Black" pitchFamily="2" charset="-78"/>
                        </a:rPr>
                        <a:t>- عد الأشياء وكتابة رمز العدد صفر</a:t>
                      </a:r>
                      <a:endParaRPr lang="en-US" sz="1600" b="0" kern="1200" dirty="0">
                        <a:ln w="11430"/>
                        <a:solidFill>
                          <a:srgbClr val="FF0066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 marL="68588" marR="68588" marT="45724" marB="4572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1600" b="0" dirty="0">
                          <a:solidFill>
                            <a:srgbClr val="002060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نواتج التعلم</a:t>
                      </a:r>
                      <a:endParaRPr lang="en-US" sz="1600" b="0" dirty="0">
                        <a:solidFill>
                          <a:srgbClr val="002060"/>
                        </a:solidFill>
                        <a:latin typeface="Dubai" panose="020B0503030403030204" pitchFamily="34" charset="-78"/>
                        <a:cs typeface="(AH) Manal Black" pitchFamily="2" charset="-78"/>
                      </a:endParaRPr>
                    </a:p>
                  </a:txBody>
                  <a:tcPr marL="68588" marR="68588" marT="45724" marB="4572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1782">
                <a:tc>
                  <a:txBody>
                    <a:bodyPr/>
                    <a:lstStyle/>
                    <a:p>
                      <a:pPr marL="342900" indent="-342900" algn="r" rtl="1">
                        <a:buFont typeface="Arial" pitchFamily="34" charset="0"/>
                        <a:buChar char="•"/>
                      </a:pPr>
                      <a:r>
                        <a:rPr lang="ar-AE" sz="1600" b="0" baseline="0" dirty="0">
                          <a:solidFill>
                            <a:sysClr val="windowText" lastClr="000000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قصة أزرق والحضيرة ( العدد صفر)</a:t>
                      </a:r>
                    </a:p>
                    <a:p>
                      <a:pPr marL="342900" indent="-342900" algn="r" rtl="1">
                        <a:buFont typeface="Arial" pitchFamily="34" charset="0"/>
                        <a:buChar char="•"/>
                      </a:pPr>
                      <a:r>
                        <a:rPr lang="ar-AE" sz="1600" b="0" baseline="0" dirty="0">
                          <a:solidFill>
                            <a:sysClr val="windowText" lastClr="000000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فيديو تدريب على كتابة العدد 0</a:t>
                      </a:r>
                    </a:p>
                    <a:p>
                      <a:pPr marL="342900" indent="-342900" algn="r" rtl="1">
                        <a:buFont typeface="Arial" pitchFamily="34" charset="0"/>
                        <a:buChar char="•"/>
                      </a:pPr>
                      <a:r>
                        <a:rPr lang="ar-AE" sz="1600" b="0" baseline="0" dirty="0">
                          <a:solidFill>
                            <a:sysClr val="windowText" lastClr="000000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بوربوينت </a:t>
                      </a:r>
                    </a:p>
                    <a:p>
                      <a:pPr marL="342900" indent="-342900" algn="r" rtl="1">
                        <a:buFont typeface="Arial" pitchFamily="34" charset="0"/>
                        <a:buChar char="•"/>
                      </a:pPr>
                      <a:r>
                        <a:rPr lang="ar-AE" sz="1600" b="0" baseline="0" dirty="0">
                          <a:solidFill>
                            <a:sysClr val="windowText" lastClr="000000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بوابة التعليم الذكية </a:t>
                      </a:r>
                    </a:p>
                    <a:p>
                      <a:pPr marL="342900" indent="-342900" algn="r" rtl="1">
                        <a:buFont typeface="Arial" pitchFamily="34" charset="0"/>
                        <a:buChar char="•"/>
                      </a:pPr>
                      <a:r>
                        <a:rPr lang="ar-AE" sz="1600" b="0" baseline="0" dirty="0">
                          <a:solidFill>
                            <a:sysClr val="windowText" lastClr="000000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لعبة سلة الفواكة والخضروات . </a:t>
                      </a:r>
                      <a:endParaRPr lang="en-US" sz="1600" b="0" baseline="0" dirty="0">
                        <a:solidFill>
                          <a:sysClr val="windowText" lastClr="000000"/>
                        </a:solidFill>
                        <a:latin typeface="Dubai" panose="020B0503030403030204" pitchFamily="34" charset="-78"/>
                        <a:cs typeface="(AH) Manal Black" pitchFamily="2" charset="-78"/>
                      </a:endParaRPr>
                    </a:p>
                  </a:txBody>
                  <a:tcPr marL="68588" marR="68588" marT="45724" marB="4572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1600" b="0" dirty="0">
                          <a:solidFill>
                            <a:srgbClr val="002060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الوسائل المستخدمة لعرض الدرس</a:t>
                      </a:r>
                      <a:endParaRPr lang="en-US" sz="1600" b="0" dirty="0">
                        <a:solidFill>
                          <a:srgbClr val="002060"/>
                        </a:solidFill>
                        <a:latin typeface="Dubai" panose="020B0503030403030204" pitchFamily="34" charset="-78"/>
                        <a:cs typeface="(AH) Manal Black" pitchFamily="2" charset="-78"/>
                      </a:endParaRPr>
                    </a:p>
                  </a:txBody>
                  <a:tcPr marL="68588" marR="68588" marT="45724" marB="4572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01">
                <a:tc>
                  <a:txBody>
                    <a:bodyPr/>
                    <a:lstStyle/>
                    <a:p>
                      <a:pPr algn="r"/>
                      <a:r>
                        <a:rPr lang="ar-AE" sz="1600" b="0" dirty="0">
                          <a:solidFill>
                            <a:srgbClr val="FF0066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 </a:t>
                      </a:r>
                      <a:r>
                        <a:rPr lang="ar-AE" sz="1600" b="0" dirty="0">
                          <a:solidFill>
                            <a:schemeClr val="tx1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استراتيجية </a:t>
                      </a:r>
                      <a:r>
                        <a:rPr lang="ar-AE" sz="1600" b="0" dirty="0">
                          <a:solidFill>
                            <a:srgbClr val="FF0066"/>
                          </a:solidFill>
                          <a:cs typeface="(AH) Manal Black" pitchFamily="2" charset="-78"/>
                        </a:rPr>
                        <a:t>الحوار والمناقشة </a:t>
                      </a:r>
                      <a:r>
                        <a:rPr lang="ar-AE" sz="1600" b="0" dirty="0">
                          <a:cs typeface="(AH) Manal Black" pitchFamily="2" charset="-78"/>
                        </a:rPr>
                        <a:t>– استراتيجية </a:t>
                      </a:r>
                      <a:r>
                        <a:rPr lang="ar-AE" sz="1600" b="0" dirty="0">
                          <a:solidFill>
                            <a:srgbClr val="FF0066"/>
                          </a:solidFill>
                          <a:cs typeface="(AH) Manal Black" pitchFamily="2" charset="-78"/>
                        </a:rPr>
                        <a:t>الدقيقة الواحدة </a:t>
                      </a:r>
                      <a:r>
                        <a:rPr lang="ar-AE" sz="1600" b="0" dirty="0">
                          <a:cs typeface="(AH) Manal Black" pitchFamily="2" charset="-78"/>
                        </a:rPr>
                        <a:t>– استراتيجية </a:t>
                      </a:r>
                      <a:r>
                        <a:rPr lang="ar-AE" sz="1600" b="0" dirty="0">
                          <a:solidFill>
                            <a:srgbClr val="FF0066"/>
                          </a:solidFill>
                          <a:cs typeface="(AH) Manal Black" pitchFamily="2" charset="-78"/>
                        </a:rPr>
                        <a:t>التعلم باللعب</a:t>
                      </a:r>
                      <a:endParaRPr lang="en-US" sz="1600" b="0" dirty="0">
                        <a:solidFill>
                          <a:srgbClr val="FF0066"/>
                        </a:solidFill>
                        <a:cs typeface="(AH) Manal Black" pitchFamily="2" charset="-78"/>
                      </a:endParaRPr>
                    </a:p>
                  </a:txBody>
                  <a:tcPr marL="68588" marR="68588" marT="45724" marB="4572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1600" b="0" dirty="0">
                          <a:solidFill>
                            <a:srgbClr val="002060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استراتيجيات التعلم</a:t>
                      </a:r>
                      <a:r>
                        <a:rPr lang="ar-AE" sz="1600" b="0" baseline="0" dirty="0">
                          <a:solidFill>
                            <a:srgbClr val="002060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 المحفزة للتعلم</a:t>
                      </a:r>
                      <a:endParaRPr lang="en-US" sz="1600" b="0" dirty="0">
                        <a:solidFill>
                          <a:srgbClr val="002060"/>
                        </a:solidFill>
                        <a:latin typeface="Dubai" panose="020B0503030403030204" pitchFamily="34" charset="-78"/>
                        <a:cs typeface="(AH) Manal Black" pitchFamily="2" charset="-78"/>
                      </a:endParaRPr>
                    </a:p>
                  </a:txBody>
                  <a:tcPr marL="68588" marR="68588" marT="45724" marB="4572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401">
                <a:tc>
                  <a:txBody>
                    <a:bodyPr/>
                    <a:lstStyle/>
                    <a:p>
                      <a:pPr algn="r" rtl="1"/>
                      <a:r>
                        <a:rPr lang="ar-AE" sz="1600" b="0" dirty="0">
                          <a:solidFill>
                            <a:srgbClr val="FF0066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الحوار والمناقشة </a:t>
                      </a:r>
                      <a:r>
                        <a:rPr lang="ar-AE" sz="1600" b="0" dirty="0">
                          <a:solidFill>
                            <a:sysClr val="windowText" lastClr="000000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– الإجابات من خلال المحادثة الكتابية – الأوراق التفاعلية على برنامج</a:t>
                      </a:r>
                    </a:p>
                    <a:p>
                      <a:pPr algn="r" rtl="1"/>
                      <a:r>
                        <a:rPr lang="ar-AE" sz="1600" b="0" dirty="0">
                          <a:solidFill>
                            <a:srgbClr val="FF0000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    </a:t>
                      </a:r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liveworksheet.com</a:t>
                      </a:r>
                      <a:endParaRPr lang="ar-AE" sz="1600" b="0" dirty="0">
                        <a:solidFill>
                          <a:srgbClr val="FF0000"/>
                        </a:solidFill>
                        <a:latin typeface="Dubai" panose="020B0503030403030204" pitchFamily="34" charset="-78"/>
                        <a:cs typeface="(AH) Manal Black" pitchFamily="2" charset="-78"/>
                      </a:endParaRPr>
                    </a:p>
                  </a:txBody>
                  <a:tcPr marL="68588" marR="68588" marT="45724" marB="4572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1600" b="0" dirty="0">
                          <a:solidFill>
                            <a:srgbClr val="002060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أساليب التقييم لتعلم الطلبة</a:t>
                      </a:r>
                      <a:endParaRPr lang="en-US" sz="1600" b="0" dirty="0">
                        <a:solidFill>
                          <a:srgbClr val="002060"/>
                        </a:solidFill>
                        <a:latin typeface="Dubai" panose="020B0503030403030204" pitchFamily="34" charset="-78"/>
                        <a:cs typeface="(AH) Manal Black" pitchFamily="2" charset="-78"/>
                      </a:endParaRPr>
                    </a:p>
                  </a:txBody>
                  <a:tcPr marL="68588" marR="68588" marT="45724" marB="4572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7528">
                <a:tc>
                  <a:txBody>
                    <a:bodyPr/>
                    <a:lstStyle/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AE" sz="1600" b="0" dirty="0">
                          <a:latin typeface="Dubai" panose="020B0503030403030204" pitchFamily="34" charset="-78"/>
                          <a:cs typeface="(AH) Manal Black" pitchFamily="2" charset="-78"/>
                        </a:rPr>
                        <a:t>طرح الأسئلة  المباشرة</a:t>
                      </a:r>
                      <a:endParaRPr lang="ar-SA" sz="1600" b="0" dirty="0">
                        <a:latin typeface="Dubai" panose="020B0503030403030204" pitchFamily="34" charset="-78"/>
                        <a:cs typeface="(AH) Manal Black" pitchFamily="2" charset="-78"/>
                      </a:endParaRP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AE" sz="1600" b="0" dirty="0">
                          <a:latin typeface="Dubai" panose="020B0503030403030204" pitchFamily="34" charset="-78"/>
                          <a:cs typeface="(AH) Manal Black" pitchFamily="2" charset="-78"/>
                        </a:rPr>
                        <a:t>لعبة صيد المعارف 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AE" sz="1600" b="0" dirty="0">
                          <a:latin typeface="Dubai" panose="020B0503030403030204" pitchFamily="34" charset="-78"/>
                          <a:cs typeface="(AH) Manal Black" pitchFamily="2" charset="-78"/>
                        </a:rPr>
                        <a:t>التقييم المستمر</a:t>
                      </a:r>
                    </a:p>
                  </a:txBody>
                  <a:tcPr marL="68588" marR="68588" marT="45724" marB="4572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1600" b="0" dirty="0">
                          <a:solidFill>
                            <a:srgbClr val="002060"/>
                          </a:solidFill>
                          <a:latin typeface="Dubai" panose="020B0503030403030204" pitchFamily="34" charset="-78"/>
                          <a:cs typeface="(AH) Manal Black" pitchFamily="2" charset="-78"/>
                        </a:rPr>
                        <a:t>أسلوب تقييم التغذية الراجعة ودعم الطلبة</a:t>
                      </a:r>
                      <a:endParaRPr lang="en-US" sz="1600" b="0" dirty="0">
                        <a:solidFill>
                          <a:srgbClr val="002060"/>
                        </a:solidFill>
                        <a:latin typeface="Dubai" panose="020B0503030403030204" pitchFamily="34" charset="-78"/>
                        <a:cs typeface="(AH) Manal Black" pitchFamily="2" charset="-78"/>
                      </a:endParaRPr>
                    </a:p>
                  </a:txBody>
                  <a:tcPr marL="68588" marR="68588" marT="45724" marB="4572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1678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069235B-22DB-4231-8291-D64DA2CDE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العدد صفر - رياضيات الصف الاول">
            <a:hlinkClick r:id="" action="ppaction://media"/>
            <a:extLst>
              <a:ext uri="{FF2B5EF4-FFF2-40B4-BE49-F238E27FC236}">
                <a16:creationId xmlns:a16="http://schemas.microsoft.com/office/drawing/2014/main" id="{9B5CC7C8-EEA6-47AC-8979-992A573024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76" y="70339"/>
            <a:ext cx="11979423" cy="67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04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8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ow To Write The Number 0">
            <a:hlinkClick r:id="" action="ppaction://media"/>
            <a:extLst>
              <a:ext uri="{FF2B5EF4-FFF2-40B4-BE49-F238E27FC236}">
                <a16:creationId xmlns:a16="http://schemas.microsoft.com/office/drawing/2014/main" id="{6882D7C9-5D22-4C09-951B-11E3B4F97E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0821" t="3682" r="2641" b="8934"/>
          <a:stretch/>
        </p:blipFill>
        <p:spPr>
          <a:xfrm>
            <a:off x="963636" y="513818"/>
            <a:ext cx="10264727" cy="583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35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D17FE5-6BE8-4002-AE4C-BE1BFF573284}"/>
              </a:ext>
            </a:extLst>
          </p:cNvPr>
          <p:cNvSpPr txBox="1"/>
          <p:nvPr/>
        </p:nvSpPr>
        <p:spPr>
          <a:xfrm>
            <a:off x="9276522" y="477034"/>
            <a:ext cx="2915478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الاستكشاف والشرح</a:t>
            </a:r>
            <a:endParaRPr lang="en-US" sz="4000" b="1" dirty="0">
              <a:solidFill>
                <a:srgbClr val="FF0000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7BD944-3A75-4608-864F-4AC1B3861764}"/>
              </a:ext>
            </a:extLst>
          </p:cNvPr>
          <p:cNvSpPr txBox="1"/>
          <p:nvPr/>
        </p:nvSpPr>
        <p:spPr>
          <a:xfrm>
            <a:off x="7506264" y="1594559"/>
            <a:ext cx="4206240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AE" sz="2800" dirty="0">
                <a:cs typeface="(AH) Manal Black" pitchFamily="2" charset="-78"/>
              </a:rPr>
              <a:t>كان يوجد 5 ضفادع في البركة ، يلعبون</a:t>
            </a:r>
          </a:p>
          <a:p>
            <a:pPr algn="r" rtl="1"/>
            <a:r>
              <a:rPr lang="ar-AE" sz="2800" dirty="0">
                <a:cs typeface="(AH) Manal Black" pitchFamily="2" charset="-78"/>
              </a:rPr>
              <a:t>ويمرحون. ثم بدؤوا بالقفز واحدا تلو الآخر؟</a:t>
            </a:r>
            <a:endParaRPr lang="en-US" sz="2800" dirty="0">
              <a:cs typeface="(AH) Manal Black" pitchFamily="2" charset="-78"/>
            </a:endParaRPr>
          </a:p>
        </p:txBody>
      </p:sp>
      <p:pic>
        <p:nvPicPr>
          <p:cNvPr id="24" name="Picture 23" descr="A person wearing a mask&#10;&#10;Description automatically generated">
            <a:extLst>
              <a:ext uri="{FF2B5EF4-FFF2-40B4-BE49-F238E27FC236}">
                <a16:creationId xmlns:a16="http://schemas.microsoft.com/office/drawing/2014/main" id="{33896BAE-8594-45F6-8CB7-AB1A7862EF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3" r="26710"/>
          <a:stretch/>
        </p:blipFill>
        <p:spPr>
          <a:xfrm>
            <a:off x="10393237" y="3770434"/>
            <a:ext cx="1503087" cy="29171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B1B32A-F569-45B4-BD0F-9F36E45FAC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145" t="26471" r="39531" b="14877"/>
          <a:stretch/>
        </p:blipFill>
        <p:spPr>
          <a:xfrm>
            <a:off x="439740" y="579760"/>
            <a:ext cx="6968522" cy="56984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5426345-A0B9-49F1-9771-CAA4BE84700F}"/>
              </a:ext>
            </a:extLst>
          </p:cNvPr>
          <p:cNvSpPr txBox="1"/>
          <p:nvPr/>
        </p:nvSpPr>
        <p:spPr>
          <a:xfrm>
            <a:off x="7907688" y="3087566"/>
            <a:ext cx="30822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>
                <a:solidFill>
                  <a:srgbClr val="FF0000"/>
                </a:solidFill>
                <a:cs typeface="(AH) Manal Black" pitchFamily="2" charset="-78"/>
              </a:rPr>
              <a:t>يا ترى كم عدد الضفاعدع  في البركة؟</a:t>
            </a:r>
            <a:endParaRPr lang="en-US" sz="3200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2F2104-59AC-46D6-9BCD-A04898D3A486}"/>
              </a:ext>
            </a:extLst>
          </p:cNvPr>
          <p:cNvSpPr/>
          <p:nvPr/>
        </p:nvSpPr>
        <p:spPr>
          <a:xfrm>
            <a:off x="3261816" y="57246"/>
            <a:ext cx="5401764" cy="522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dirty="0">
                <a:latin typeface="Adobe Arabic" panose="02040503050201020203" pitchFamily="18" charset="-78"/>
                <a:cs typeface="(AH) Manal Black" pitchFamily="2" charset="-78"/>
              </a:rPr>
              <a:t>أن يتمكن الطالب من قراءة وكتابة رمز العدد صفر</a:t>
            </a:r>
          </a:p>
        </p:txBody>
      </p:sp>
      <p:pic>
        <p:nvPicPr>
          <p:cNvPr id="1026" name="Picture 2" descr="Frog clip art vector clipart cliparts for you 2 - WikiClipArt">
            <a:extLst>
              <a:ext uri="{FF2B5EF4-FFF2-40B4-BE49-F238E27FC236}">
                <a16:creationId xmlns:a16="http://schemas.microsoft.com/office/drawing/2014/main" id="{F2DB2448-B72D-4EF2-8F51-714D9CDD1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816" y="3533813"/>
            <a:ext cx="112395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Frog clip art vector clipart cliparts for you 2 - WikiClipArt">
            <a:extLst>
              <a:ext uri="{FF2B5EF4-FFF2-40B4-BE49-F238E27FC236}">
                <a16:creationId xmlns:a16="http://schemas.microsoft.com/office/drawing/2014/main" id="{5E97D014-F0C2-44B8-9997-8AB41EA0C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025" y="4818978"/>
            <a:ext cx="112395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Frog clip art vector clipart cliparts for you 2 - WikiClipArt">
            <a:extLst>
              <a:ext uri="{FF2B5EF4-FFF2-40B4-BE49-F238E27FC236}">
                <a16:creationId xmlns:a16="http://schemas.microsoft.com/office/drawing/2014/main" id="{7ACDD55D-A436-4F4D-9150-6873A41FD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584" y="4916787"/>
            <a:ext cx="112395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Frog clip art vector clipart cliparts for you 2 - WikiClipArt">
            <a:extLst>
              <a:ext uri="{FF2B5EF4-FFF2-40B4-BE49-F238E27FC236}">
                <a16:creationId xmlns:a16="http://schemas.microsoft.com/office/drawing/2014/main" id="{229D5B85-7A44-4DC5-88E4-DF7A048F5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025" y="840446"/>
            <a:ext cx="1663276" cy="150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Frog clip art vector clipart cliparts for you 2 - WikiClipArt">
            <a:extLst>
              <a:ext uri="{FF2B5EF4-FFF2-40B4-BE49-F238E27FC236}">
                <a16:creationId xmlns:a16="http://schemas.microsoft.com/office/drawing/2014/main" id="{65B15101-1A75-4279-BFCC-0C68C28C0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18" y="376325"/>
            <a:ext cx="1663276" cy="150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86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D17FE5-6BE8-4002-AE4C-BE1BFF573284}"/>
              </a:ext>
            </a:extLst>
          </p:cNvPr>
          <p:cNvSpPr txBox="1"/>
          <p:nvPr/>
        </p:nvSpPr>
        <p:spPr>
          <a:xfrm>
            <a:off x="9276522" y="477034"/>
            <a:ext cx="2915478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الملاحظة والحساب</a:t>
            </a:r>
            <a:endParaRPr lang="en-US" sz="4000" b="1" dirty="0">
              <a:solidFill>
                <a:srgbClr val="FF0000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A7FF29-61BF-4951-BCDB-9FEC5AF692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31" t="27682" r="37115" b="39482"/>
          <a:stretch/>
        </p:blipFill>
        <p:spPr>
          <a:xfrm>
            <a:off x="874412" y="1504960"/>
            <a:ext cx="10443176" cy="4628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FF11B88-81B0-4A3E-AC47-B70B3458AF67}"/>
              </a:ext>
            </a:extLst>
          </p:cNvPr>
          <p:cNvSpPr/>
          <p:nvPr/>
        </p:nvSpPr>
        <p:spPr>
          <a:xfrm>
            <a:off x="3261816" y="57246"/>
            <a:ext cx="5401764" cy="522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dirty="0">
                <a:latin typeface="Adobe Arabic" panose="02040503050201020203" pitchFamily="18" charset="-78"/>
                <a:cs typeface="(AH) Manal Black" pitchFamily="2" charset="-78"/>
              </a:rPr>
              <a:t>أن يتمكن الطالب من قراءة وكتابة رمز العدد صفر</a:t>
            </a:r>
          </a:p>
        </p:txBody>
      </p:sp>
    </p:spTree>
    <p:extLst>
      <p:ext uri="{BB962C8B-B14F-4D97-AF65-F5344CB8AC3E}">
        <p14:creationId xmlns:p14="http://schemas.microsoft.com/office/powerpoint/2010/main" val="2394095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D17FE5-6BE8-4002-AE4C-BE1BFF573284}"/>
              </a:ext>
            </a:extLst>
          </p:cNvPr>
          <p:cNvSpPr txBox="1"/>
          <p:nvPr/>
        </p:nvSpPr>
        <p:spPr>
          <a:xfrm>
            <a:off x="9276522" y="742078"/>
            <a:ext cx="2915478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نموذج الحل</a:t>
            </a:r>
            <a:endParaRPr lang="en-US" sz="4000" b="1" dirty="0">
              <a:solidFill>
                <a:srgbClr val="FF0000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76BB581-4BF8-46FD-AA77-E86B76C900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39" t="28297" r="36885" b="44203"/>
          <a:stretch/>
        </p:blipFill>
        <p:spPr>
          <a:xfrm>
            <a:off x="943759" y="1786596"/>
            <a:ext cx="10304482" cy="37420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F657E71-CA78-47C8-8C2D-179FF58103D6}"/>
              </a:ext>
            </a:extLst>
          </p:cNvPr>
          <p:cNvSpPr txBox="1"/>
          <p:nvPr/>
        </p:nvSpPr>
        <p:spPr>
          <a:xfrm>
            <a:off x="4540155" y="3657598"/>
            <a:ext cx="13647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>
                <a:solidFill>
                  <a:srgbClr val="0070C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AC1993-D671-4897-8973-EFC117B623A2}"/>
              </a:ext>
            </a:extLst>
          </p:cNvPr>
          <p:cNvSpPr txBox="1"/>
          <p:nvPr/>
        </p:nvSpPr>
        <p:spPr>
          <a:xfrm>
            <a:off x="9660340" y="3657598"/>
            <a:ext cx="13647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>
                <a:solidFill>
                  <a:srgbClr val="0070C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E7D8093-AD2F-4C04-AF9D-6A791F1FC967}"/>
              </a:ext>
            </a:extLst>
          </p:cNvPr>
          <p:cNvSpPr/>
          <p:nvPr/>
        </p:nvSpPr>
        <p:spPr>
          <a:xfrm>
            <a:off x="3261816" y="57246"/>
            <a:ext cx="5401764" cy="522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dirty="0">
                <a:latin typeface="Adobe Arabic" panose="02040503050201020203" pitchFamily="18" charset="-78"/>
                <a:cs typeface="(AH) Manal Black" pitchFamily="2" charset="-78"/>
              </a:rPr>
              <a:t>أن يتمكن الطالب من قراءة وكتابة رمز العدد صفر</a:t>
            </a:r>
          </a:p>
        </p:txBody>
      </p:sp>
    </p:spTree>
    <p:extLst>
      <p:ext uri="{BB962C8B-B14F-4D97-AF65-F5344CB8AC3E}">
        <p14:creationId xmlns:p14="http://schemas.microsoft.com/office/powerpoint/2010/main" val="80674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D17FE5-6BE8-4002-AE4C-BE1BFF573284}"/>
              </a:ext>
            </a:extLst>
          </p:cNvPr>
          <p:cNvSpPr txBox="1"/>
          <p:nvPr/>
        </p:nvSpPr>
        <p:spPr>
          <a:xfrm>
            <a:off x="9276522" y="814659"/>
            <a:ext cx="2915478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نموذج الحل</a:t>
            </a:r>
            <a:endParaRPr lang="en-US" sz="4000" b="1" dirty="0">
              <a:solidFill>
                <a:srgbClr val="FF0000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76BB581-4BF8-46FD-AA77-E86B76C900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97" t="57864" r="36827" b="19288"/>
          <a:stretch/>
        </p:blipFill>
        <p:spPr>
          <a:xfrm>
            <a:off x="943759" y="1983544"/>
            <a:ext cx="10304482" cy="31089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652843-9004-495E-9C9A-967F870CD56E}"/>
              </a:ext>
            </a:extLst>
          </p:cNvPr>
          <p:cNvSpPr txBox="1"/>
          <p:nvPr/>
        </p:nvSpPr>
        <p:spPr>
          <a:xfrm>
            <a:off x="4294496" y="3364612"/>
            <a:ext cx="13647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>
                <a:solidFill>
                  <a:srgbClr val="0070C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2D90F6-BEED-4DC8-B935-E16DB783F20D}"/>
              </a:ext>
            </a:extLst>
          </p:cNvPr>
          <p:cNvSpPr txBox="1"/>
          <p:nvPr/>
        </p:nvSpPr>
        <p:spPr>
          <a:xfrm>
            <a:off x="9369485" y="3336182"/>
            <a:ext cx="13647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>
                <a:solidFill>
                  <a:srgbClr val="0070C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0EA7B7-F58E-4FBD-8472-27E47EB752D4}"/>
              </a:ext>
            </a:extLst>
          </p:cNvPr>
          <p:cNvSpPr/>
          <p:nvPr/>
        </p:nvSpPr>
        <p:spPr>
          <a:xfrm>
            <a:off x="3261816" y="57246"/>
            <a:ext cx="5401764" cy="522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dirty="0">
                <a:latin typeface="Adobe Arabic" panose="02040503050201020203" pitchFamily="18" charset="-78"/>
                <a:cs typeface="(AH) Manal Black" pitchFamily="2" charset="-78"/>
              </a:rPr>
              <a:t>أن يتمكن الطالب من قراءة وكتابة رمز العدد صفر</a:t>
            </a:r>
          </a:p>
        </p:txBody>
      </p:sp>
    </p:spTree>
    <p:extLst>
      <p:ext uri="{BB962C8B-B14F-4D97-AF65-F5344CB8AC3E}">
        <p14:creationId xmlns:p14="http://schemas.microsoft.com/office/powerpoint/2010/main" val="74175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A9DCBD-F36F-4153-9E44-B549F7B6F0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15" t="36301" r="37577" b="40714"/>
          <a:stretch/>
        </p:blipFill>
        <p:spPr>
          <a:xfrm>
            <a:off x="946783" y="1991496"/>
            <a:ext cx="10298434" cy="3108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1A8004-71E9-4386-A2C3-CC0760B673EC}"/>
              </a:ext>
            </a:extLst>
          </p:cNvPr>
          <p:cNvSpPr txBox="1"/>
          <p:nvPr/>
        </p:nvSpPr>
        <p:spPr>
          <a:xfrm>
            <a:off x="9276522" y="814659"/>
            <a:ext cx="2915478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نموذج الحل</a:t>
            </a:r>
            <a:endParaRPr lang="en-US" sz="4000" b="1" dirty="0">
              <a:solidFill>
                <a:srgbClr val="FF0000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2410E2-FB32-4842-B7EB-91DB47F6F173}"/>
              </a:ext>
            </a:extLst>
          </p:cNvPr>
          <p:cNvSpPr txBox="1"/>
          <p:nvPr/>
        </p:nvSpPr>
        <p:spPr>
          <a:xfrm>
            <a:off x="3584812" y="3289109"/>
            <a:ext cx="13647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>
                <a:solidFill>
                  <a:srgbClr val="0070C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E76C79-DDFF-4157-8367-F33CCB79A3FC}"/>
              </a:ext>
            </a:extLst>
          </p:cNvPr>
          <p:cNvSpPr txBox="1"/>
          <p:nvPr/>
        </p:nvSpPr>
        <p:spPr>
          <a:xfrm>
            <a:off x="9059839" y="3289109"/>
            <a:ext cx="13647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>
                <a:solidFill>
                  <a:srgbClr val="0070C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B653C6-F55E-4C87-AE6E-480F05769EE3}"/>
              </a:ext>
            </a:extLst>
          </p:cNvPr>
          <p:cNvSpPr/>
          <p:nvPr/>
        </p:nvSpPr>
        <p:spPr>
          <a:xfrm>
            <a:off x="3261816" y="57246"/>
            <a:ext cx="5401764" cy="522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dirty="0">
                <a:latin typeface="Adobe Arabic" panose="02040503050201020203" pitchFamily="18" charset="-78"/>
                <a:cs typeface="(AH) Manal Black" pitchFamily="2" charset="-78"/>
              </a:rPr>
              <a:t>أن يتمكن الطالب من قراءة وكتابة رمز العدد صفر</a:t>
            </a:r>
          </a:p>
        </p:txBody>
      </p:sp>
    </p:spTree>
    <p:extLst>
      <p:ext uri="{BB962C8B-B14F-4D97-AF65-F5344CB8AC3E}">
        <p14:creationId xmlns:p14="http://schemas.microsoft.com/office/powerpoint/2010/main" val="407222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D17FE5-6BE8-4002-AE4C-BE1BFF573284}"/>
              </a:ext>
            </a:extLst>
          </p:cNvPr>
          <p:cNvSpPr txBox="1"/>
          <p:nvPr/>
        </p:nvSpPr>
        <p:spPr>
          <a:xfrm>
            <a:off x="9276522" y="477034"/>
            <a:ext cx="2915478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حل المسائل</a:t>
            </a:r>
            <a:endParaRPr lang="en-US" sz="4000" b="1" dirty="0">
              <a:solidFill>
                <a:srgbClr val="FF0000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A05DE0-BF5A-490D-8A5E-CE29E5FF78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86" t="20857" r="40077" b="6440"/>
          <a:stretch/>
        </p:blipFill>
        <p:spPr>
          <a:xfrm>
            <a:off x="640045" y="373621"/>
            <a:ext cx="5363521" cy="6083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5CB0038-CF45-46B6-A6C1-C71C463325DB}"/>
              </a:ext>
            </a:extLst>
          </p:cNvPr>
          <p:cNvSpPr txBox="1"/>
          <p:nvPr/>
        </p:nvSpPr>
        <p:spPr>
          <a:xfrm>
            <a:off x="6578840" y="1888514"/>
            <a:ext cx="47322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dirty="0">
                <a:cs typeface="(AH) Manal Black" pitchFamily="2" charset="-78"/>
              </a:rPr>
              <a:t>والآن يا أبطال جاء دور عجلة </a:t>
            </a:r>
          </a:p>
          <a:p>
            <a:pPr algn="r"/>
            <a:r>
              <a:rPr lang="ar-AE" sz="4000" dirty="0">
                <a:cs typeface="(AH) Manal Black" pitchFamily="2" charset="-78"/>
              </a:rPr>
              <a:t>الأسماء الدوارة..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CFB3D9-2B23-434B-B435-BF1B21A943D2}"/>
              </a:ext>
            </a:extLst>
          </p:cNvPr>
          <p:cNvSpPr txBox="1"/>
          <p:nvPr/>
        </p:nvSpPr>
        <p:spPr>
          <a:xfrm>
            <a:off x="6912252" y="3429000"/>
            <a:ext cx="43097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000" dirty="0">
                <a:solidFill>
                  <a:srgbClr val="FF0000"/>
                </a:solidFill>
                <a:cs typeface="(AH) Manal Black" pitchFamily="2" charset="-78"/>
              </a:rPr>
              <a:t>كونوا مستعدين، سنبدأ الآن </a:t>
            </a:r>
          </a:p>
          <a:p>
            <a:pPr algn="ctr" rtl="1"/>
            <a:r>
              <a:rPr lang="ar-AE" sz="4000" dirty="0">
                <a:solidFill>
                  <a:srgbClr val="FF0000"/>
                </a:solidFill>
                <a:cs typeface="(AH) Manal Black" pitchFamily="2" charset="-78"/>
              </a:rPr>
              <a:t>يا أبطال !!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AF3908-968C-403D-BED8-E821BA35CBD3}"/>
              </a:ext>
            </a:extLst>
          </p:cNvPr>
          <p:cNvSpPr txBox="1"/>
          <p:nvPr/>
        </p:nvSpPr>
        <p:spPr>
          <a:xfrm>
            <a:off x="4597846" y="5076965"/>
            <a:ext cx="13647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00B476-FA6C-4790-BA17-6FA53383A4FB}"/>
              </a:ext>
            </a:extLst>
          </p:cNvPr>
          <p:cNvSpPr txBox="1"/>
          <p:nvPr/>
        </p:nvSpPr>
        <p:spPr>
          <a:xfrm>
            <a:off x="810202" y="4395014"/>
            <a:ext cx="13647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1A6A35-16E4-4F24-AABC-EBDBCD812980}"/>
              </a:ext>
            </a:extLst>
          </p:cNvPr>
          <p:cNvSpPr txBox="1"/>
          <p:nvPr/>
        </p:nvSpPr>
        <p:spPr>
          <a:xfrm>
            <a:off x="4562921" y="3044279"/>
            <a:ext cx="13647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6E5A09-1B7F-4489-BA15-34FF04CD8243}"/>
              </a:ext>
            </a:extLst>
          </p:cNvPr>
          <p:cNvSpPr txBox="1"/>
          <p:nvPr/>
        </p:nvSpPr>
        <p:spPr>
          <a:xfrm>
            <a:off x="850730" y="2604825"/>
            <a:ext cx="13647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E4881F-7808-422F-835F-0FF7B64B6E1B}"/>
              </a:ext>
            </a:extLst>
          </p:cNvPr>
          <p:cNvSpPr txBox="1"/>
          <p:nvPr/>
        </p:nvSpPr>
        <p:spPr>
          <a:xfrm>
            <a:off x="4473872" y="1503793"/>
            <a:ext cx="13647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932217-C734-4A94-ACF9-032794335FE7}"/>
              </a:ext>
            </a:extLst>
          </p:cNvPr>
          <p:cNvSpPr txBox="1"/>
          <p:nvPr/>
        </p:nvSpPr>
        <p:spPr>
          <a:xfrm>
            <a:off x="864378" y="985535"/>
            <a:ext cx="13647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B6C377-4D83-4A90-8B6C-B5331B54A11C}"/>
              </a:ext>
            </a:extLst>
          </p:cNvPr>
          <p:cNvSpPr/>
          <p:nvPr/>
        </p:nvSpPr>
        <p:spPr>
          <a:xfrm>
            <a:off x="3261816" y="57246"/>
            <a:ext cx="5401764" cy="522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dirty="0">
                <a:latin typeface="Adobe Arabic" panose="02040503050201020203" pitchFamily="18" charset="-78"/>
                <a:cs typeface="(AH) Manal Black" pitchFamily="2" charset="-78"/>
              </a:rPr>
              <a:t>أن يتمكن الطالب من قراءة وكتابة رمز العدد صفر</a:t>
            </a:r>
          </a:p>
        </p:txBody>
      </p:sp>
    </p:spTree>
    <p:extLst>
      <p:ext uri="{BB962C8B-B14F-4D97-AF65-F5344CB8AC3E}">
        <p14:creationId xmlns:p14="http://schemas.microsoft.com/office/powerpoint/2010/main" val="409463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113DDE-0BC8-4EA4-81A7-1745DAE9FF4D}"/>
              </a:ext>
            </a:extLst>
          </p:cNvPr>
          <p:cNvSpPr txBox="1"/>
          <p:nvPr/>
        </p:nvSpPr>
        <p:spPr>
          <a:xfrm>
            <a:off x="4320209" y="796693"/>
            <a:ext cx="4913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5400" dirty="0">
                <a:cs typeface="(AH) Manal Black" pitchFamily="2" charset="-78"/>
              </a:rPr>
              <a:t>عدنا مجددا يا أبطال ..</a:t>
            </a:r>
            <a:endParaRPr lang="en-US" sz="5400" dirty="0">
              <a:cs typeface="(AH) Manal Black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49712C-FA76-484B-9062-263CFFC7E1D5}"/>
              </a:ext>
            </a:extLst>
          </p:cNvPr>
          <p:cNvSpPr txBox="1"/>
          <p:nvPr/>
        </p:nvSpPr>
        <p:spPr>
          <a:xfrm>
            <a:off x="599807" y="1876354"/>
            <a:ext cx="7523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800" dirty="0">
                <a:solidFill>
                  <a:srgbClr val="0070C0"/>
                </a:solidFill>
                <a:cs typeface="(AH) Manal Black" pitchFamily="2" charset="-78"/>
              </a:rPr>
              <a:t>هنالك سؤال يحتاج لإجابة مثالية .. </a:t>
            </a:r>
            <a:endParaRPr lang="en-US" sz="4800" dirty="0">
              <a:solidFill>
                <a:srgbClr val="0070C0"/>
              </a:solidFill>
              <a:cs typeface="(AH) Manal Black" pitchFamily="2" charset="-78"/>
            </a:endParaRPr>
          </a:p>
        </p:txBody>
      </p:sp>
      <p:pic>
        <p:nvPicPr>
          <p:cNvPr id="2" name="Picture 1" descr="A person wearing a mask&#10;&#10;Description automatically generated">
            <a:extLst>
              <a:ext uri="{FF2B5EF4-FFF2-40B4-BE49-F238E27FC236}">
                <a16:creationId xmlns:a16="http://schemas.microsoft.com/office/drawing/2014/main" id="{6550E2AD-4BED-4790-8BAC-4F42B48F5D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3" r="26710"/>
          <a:stretch/>
        </p:blipFill>
        <p:spPr>
          <a:xfrm>
            <a:off x="8595595" y="392512"/>
            <a:ext cx="3331361" cy="64654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EB5F7FB-417D-4EF3-8476-AA20FAA2784C}"/>
              </a:ext>
            </a:extLst>
          </p:cNvPr>
          <p:cNvSpPr txBox="1"/>
          <p:nvPr/>
        </p:nvSpPr>
        <p:spPr>
          <a:xfrm>
            <a:off x="1313701" y="2863682"/>
            <a:ext cx="7523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dirty="0">
                <a:solidFill>
                  <a:srgbClr val="FF0000"/>
                </a:solidFill>
                <a:cs typeface="(AH) Manal Black" pitchFamily="2" charset="-78"/>
              </a:rPr>
              <a:t>ما معنى العدد صفر ؟؟</a:t>
            </a:r>
            <a:endParaRPr lang="en-US" sz="4800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E5230D-0128-4FF4-8F9F-8C47379E15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716" t="37009" r="36389" b="35914"/>
          <a:stretch/>
        </p:blipFill>
        <p:spPr>
          <a:xfrm>
            <a:off x="1243795" y="3994317"/>
            <a:ext cx="1450253" cy="18560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B0EC38A-C92D-43F5-9D08-8D031862D6AD}"/>
              </a:ext>
            </a:extLst>
          </p:cNvPr>
          <p:cNvSpPr txBox="1"/>
          <p:nvPr/>
        </p:nvSpPr>
        <p:spPr>
          <a:xfrm>
            <a:off x="2269592" y="4045202"/>
            <a:ext cx="62574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5400" dirty="0">
                <a:cs typeface="(AH) Manal Black" pitchFamily="2" charset="-78"/>
              </a:rPr>
              <a:t>بارك الله فيك يا بطل،</a:t>
            </a:r>
          </a:p>
          <a:p>
            <a:pPr algn="r"/>
            <a:r>
              <a:rPr lang="ar-AE" sz="5400" dirty="0">
                <a:cs typeface="(AH) Manal Black" pitchFamily="2" charset="-78"/>
              </a:rPr>
              <a:t>تستحق وسام صاحب الحل ..</a:t>
            </a:r>
            <a:endParaRPr lang="en-US" sz="5400" dirty="0">
              <a:cs typeface="(AH) Manal Black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E00BE2-F3E2-41E2-93F5-9E438D0B226E}"/>
              </a:ext>
            </a:extLst>
          </p:cNvPr>
          <p:cNvSpPr/>
          <p:nvPr/>
        </p:nvSpPr>
        <p:spPr>
          <a:xfrm>
            <a:off x="458667" y="131255"/>
            <a:ext cx="5401764" cy="522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dirty="0">
                <a:latin typeface="Adobe Arabic" panose="02040503050201020203" pitchFamily="18" charset="-78"/>
                <a:cs typeface="(AH) Manal Black" pitchFamily="2" charset="-78"/>
              </a:rPr>
              <a:t>أن يتمكن الطالب من قراءة وكتابة رمز العدد صفر</a:t>
            </a:r>
          </a:p>
        </p:txBody>
      </p:sp>
    </p:spTree>
    <p:extLst>
      <p:ext uri="{BB962C8B-B14F-4D97-AF65-F5344CB8AC3E}">
        <p14:creationId xmlns:p14="http://schemas.microsoft.com/office/powerpoint/2010/main" val="171287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D17FE5-6BE8-4002-AE4C-BE1BFF573284}"/>
              </a:ext>
            </a:extLst>
          </p:cNvPr>
          <p:cNvSpPr txBox="1"/>
          <p:nvPr/>
        </p:nvSpPr>
        <p:spPr>
          <a:xfrm>
            <a:off x="9276522" y="477034"/>
            <a:ext cx="2915478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أعتمد على نفسي</a:t>
            </a:r>
            <a:endParaRPr lang="en-US" sz="4000" b="1" dirty="0">
              <a:solidFill>
                <a:srgbClr val="FF0000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6" name="Picture 5" descr="A person wearing a mask&#10;&#10;Description automatically generated">
            <a:extLst>
              <a:ext uri="{FF2B5EF4-FFF2-40B4-BE49-F238E27FC236}">
                <a16:creationId xmlns:a16="http://schemas.microsoft.com/office/drawing/2014/main" id="{BCD003B1-5AEE-4778-8B55-67148A4344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1203" r="28734" b="620"/>
          <a:stretch/>
        </p:blipFill>
        <p:spPr>
          <a:xfrm>
            <a:off x="9888681" y="3056468"/>
            <a:ext cx="1915234" cy="36590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C646E0-6715-4F5D-B211-E7CB835392CF}"/>
              </a:ext>
            </a:extLst>
          </p:cNvPr>
          <p:cNvSpPr txBox="1"/>
          <p:nvPr/>
        </p:nvSpPr>
        <p:spPr>
          <a:xfrm>
            <a:off x="5498708" y="1369201"/>
            <a:ext cx="553866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600" dirty="0">
                <a:cs typeface="(AH) Manal Black" pitchFamily="2" charset="-78"/>
              </a:rPr>
              <a:t>الرجاء الدخول على هذا الرابط </a:t>
            </a:r>
          </a:p>
          <a:p>
            <a:pPr algn="ctr" rtl="1"/>
            <a:r>
              <a:rPr lang="ar-AE" sz="3600" dirty="0">
                <a:solidFill>
                  <a:srgbClr val="FF0000"/>
                </a:solidFill>
                <a:cs typeface="(AH) Manal Black" pitchFamily="2" charset="-78"/>
              </a:rPr>
              <a:t>لورقة العمل الإلكترونية التفاعلية </a:t>
            </a:r>
          </a:p>
          <a:p>
            <a:pPr algn="ctr" rtl="1"/>
            <a:r>
              <a:rPr lang="en-US" sz="24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https://www.liveworksheets.com/dg1108661ed</a:t>
            </a:r>
            <a:endParaRPr lang="ar-SA" sz="2400" dirty="0">
              <a:solidFill>
                <a:srgbClr val="0070C0"/>
              </a:solidFill>
            </a:endParaRPr>
          </a:p>
          <a:p>
            <a:pPr algn="ctr" rtl="1"/>
            <a:r>
              <a:rPr lang="ar-AE" sz="3600" dirty="0">
                <a:solidFill>
                  <a:srgbClr val="FF0000"/>
                </a:solidFill>
                <a:cs typeface="(AH) Manal Black" pitchFamily="2" charset="-78"/>
              </a:rPr>
              <a:t> </a:t>
            </a:r>
            <a:r>
              <a:rPr lang="ar-AE" sz="3600" dirty="0">
                <a:cs typeface="(AH) Manal Black" pitchFamily="2" charset="-78"/>
              </a:rPr>
              <a:t>ثم أرفق صورة من ورقة الحل</a:t>
            </a:r>
          </a:p>
          <a:p>
            <a:pPr algn="ctr" rtl="1"/>
            <a:r>
              <a:rPr lang="ar-AE" sz="3600" dirty="0">
                <a:cs typeface="(AH) Manal Black" pitchFamily="2" charset="-78"/>
              </a:rPr>
              <a:t> في بوابة التعليم الذكية </a:t>
            </a:r>
          </a:p>
          <a:p>
            <a:pPr algn="ctr" rtl="1"/>
            <a:r>
              <a:rPr lang="ar-AE" sz="3600" dirty="0">
                <a:cs typeface="(AH) Manal Black" pitchFamily="2" charset="-78"/>
              </a:rPr>
              <a:t>لمادة الرياضيات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EBFB28-3F59-4B18-8398-89B79EA443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075" t="2783" r="26455" b="7044"/>
          <a:stretch/>
        </p:blipFill>
        <p:spPr>
          <a:xfrm>
            <a:off x="758845" y="782431"/>
            <a:ext cx="4344078" cy="52931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8D6BA6-643E-480F-878F-6034D0ED033E}"/>
              </a:ext>
            </a:extLst>
          </p:cNvPr>
          <p:cNvSpPr/>
          <p:nvPr/>
        </p:nvSpPr>
        <p:spPr>
          <a:xfrm>
            <a:off x="3261816" y="57246"/>
            <a:ext cx="5401764" cy="522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dirty="0">
                <a:latin typeface="Adobe Arabic" panose="02040503050201020203" pitchFamily="18" charset="-78"/>
                <a:cs typeface="(AH) Manal Black" pitchFamily="2" charset="-78"/>
              </a:rPr>
              <a:t>أن يتمكن الطالب من قراءة وكتابة رمز العدد صفر</a:t>
            </a:r>
          </a:p>
        </p:txBody>
      </p:sp>
    </p:spTree>
    <p:extLst>
      <p:ext uri="{BB962C8B-B14F-4D97-AF65-F5344CB8AC3E}">
        <p14:creationId xmlns:p14="http://schemas.microsoft.com/office/powerpoint/2010/main" val="243983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D17FE5-6BE8-4002-AE4C-BE1BFF573284}"/>
              </a:ext>
            </a:extLst>
          </p:cNvPr>
          <p:cNvSpPr txBox="1"/>
          <p:nvPr/>
        </p:nvSpPr>
        <p:spPr>
          <a:xfrm>
            <a:off x="6892119" y="777285"/>
            <a:ext cx="5299881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تقييم ختامي ( بوابة التعليم الذكية )</a:t>
            </a:r>
            <a:endParaRPr lang="en-US" sz="4000" b="1" dirty="0">
              <a:solidFill>
                <a:srgbClr val="FF0000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D52AC7-A477-4D23-B15A-727371C2D8C8}"/>
              </a:ext>
            </a:extLst>
          </p:cNvPr>
          <p:cNvSpPr/>
          <p:nvPr/>
        </p:nvSpPr>
        <p:spPr>
          <a:xfrm>
            <a:off x="3261816" y="57246"/>
            <a:ext cx="5401764" cy="522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800" dirty="0">
                <a:latin typeface="Adobe Arabic" panose="02040503050201020203" pitchFamily="18" charset="-78"/>
                <a:cs typeface="(AH) Manal Black" pitchFamily="2" charset="-78"/>
              </a:rPr>
              <a:t>أن يتمكن الطالب من قراءة وكتابة رمز العدد صفر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1CFE97-8EE8-4277-AF65-04E06A6CF7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39" t="61100" r="38321" b="18398"/>
          <a:stretch/>
        </p:blipFill>
        <p:spPr>
          <a:xfrm>
            <a:off x="646731" y="3272689"/>
            <a:ext cx="10850301" cy="24078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1F9DE8-5310-4C4A-821F-57C98A6C3D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299" t="54928" r="65858" b="24963"/>
          <a:stretch/>
        </p:blipFill>
        <p:spPr>
          <a:xfrm>
            <a:off x="982638" y="1705969"/>
            <a:ext cx="1883392" cy="24078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00515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CE16D84-1446-4137-AA18-47E4161ED57F}"/>
              </a:ext>
            </a:extLst>
          </p:cNvPr>
          <p:cNvSpPr txBox="1"/>
          <p:nvPr/>
        </p:nvSpPr>
        <p:spPr>
          <a:xfrm>
            <a:off x="858128" y="629700"/>
            <a:ext cx="102618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dirty="0">
                <a:cs typeface="(AH) Manal Black" pitchFamily="2" charset="-78"/>
              </a:rPr>
              <a:t>شكرا لكم يا أبطال ..</a:t>
            </a:r>
          </a:p>
          <a:p>
            <a:pPr algn="ctr" rtl="1"/>
            <a:r>
              <a:rPr lang="ar-AE" sz="5400" dirty="0">
                <a:solidFill>
                  <a:srgbClr val="FF0000"/>
                </a:solidFill>
                <a:cs typeface="(AH) Manal Black" pitchFamily="2" charset="-78"/>
              </a:rPr>
              <a:t>شكرا لكل أم وأب .. فأنتم شركاؤنا في النجاح </a:t>
            </a:r>
            <a:endParaRPr lang="en-US" sz="5400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4563C4-4712-4D26-B01E-96DDC2EFA981}"/>
              </a:ext>
            </a:extLst>
          </p:cNvPr>
          <p:cNvSpPr txBox="1"/>
          <p:nvPr/>
        </p:nvSpPr>
        <p:spPr>
          <a:xfrm>
            <a:off x="965063" y="2384026"/>
            <a:ext cx="102618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dirty="0">
                <a:solidFill>
                  <a:srgbClr val="0070C0"/>
                </a:solidFill>
                <a:cs typeface="(AH) Manal Black" pitchFamily="2" charset="-78"/>
              </a:rPr>
              <a:t>جميعكم تستحون وسام الحضور المثالي </a:t>
            </a:r>
            <a:endParaRPr lang="en-US" sz="5400" dirty="0">
              <a:solidFill>
                <a:srgbClr val="0070C0"/>
              </a:solidFill>
              <a:cs typeface="(AH) Manal Black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9AC3632-E1D9-4BF4-942C-B9AAC4F86F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384" t="42047" r="36770" b="35378"/>
          <a:stretch/>
        </p:blipFill>
        <p:spPr>
          <a:xfrm>
            <a:off x="4513699" y="3435214"/>
            <a:ext cx="2386819" cy="27930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686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91CDEB-92ED-41DC-BF33-2916A76876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6BCBFB-BBC7-42F1-95CD-058E172363A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259D436-C82E-43E0-8A01-53DF9CED60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495</Words>
  <Application>Microsoft Office PowerPoint</Application>
  <PresentationFormat>Widescreen</PresentationFormat>
  <Paragraphs>101</Paragraphs>
  <Slides>22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(AH) Manal Black</vt:lpstr>
      <vt:lpstr>Adobe Arabic</vt:lpstr>
      <vt:lpstr>Arial</vt:lpstr>
      <vt:lpstr>Avenir Next LT Pro</vt:lpstr>
      <vt:lpstr>Avenir Next LT Pro Light</vt:lpstr>
      <vt:lpstr>Calibri</vt:lpstr>
      <vt:lpstr>Comic Sans MS</vt:lpstr>
      <vt:lpstr>Dubai</vt:lpstr>
      <vt:lpstr>Garamond</vt:lpstr>
      <vt:lpstr>SavonVTI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شما علي مفتاح</dc:creator>
  <cp:lastModifiedBy>يسرى آل يونس</cp:lastModifiedBy>
  <cp:revision>28</cp:revision>
  <dcterms:created xsi:type="dcterms:W3CDTF">2020-09-01T12:09:59Z</dcterms:created>
  <dcterms:modified xsi:type="dcterms:W3CDTF">2020-09-16T20:30:00Z</dcterms:modified>
</cp:coreProperties>
</file>