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520" r:id="rId8"/>
    <p:sldId id="523" r:id="rId9"/>
    <p:sldId id="52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3912" r:id="rId19"/>
    <p:sldId id="271" r:id="rId20"/>
    <p:sldId id="286" r:id="rId21"/>
    <p:sldId id="3913" r:id="rId22"/>
    <p:sldId id="3911" r:id="rId23"/>
    <p:sldId id="522" r:id="rId24"/>
  </p:sldIdLst>
  <p:sldSz cx="18288000" cy="10287000"/>
  <p:notesSz cx="6858000" cy="9144000"/>
  <p:embeddedFontLst>
    <p:embeddedFont>
      <p:font typeface="Canva Sans Bold" panose="020B0604020202020204" charset="0"/>
      <p:regular r:id="rId26"/>
    </p:embeddedFont>
    <p:embeddedFont>
      <p:font typeface="Comfortaa Bold" panose="020B0604020202020204" charset="0"/>
      <p:regular r:id="rId27"/>
    </p:embeddedFont>
    <p:embeddedFont>
      <p:font typeface="Comic Sans" panose="020B0604020202020204" charset="0"/>
      <p:regular r:id="rId28"/>
    </p:embeddedFont>
    <p:embeddedFont>
      <p:font typeface="Comic Sans Bold" panose="020B0604020202020204" charset="0"/>
      <p:regular r:id="rId29"/>
    </p:embeddedFont>
    <p:embeddedFont>
      <p:font typeface="Comic Sans MS" panose="030F0702030302020204" pitchFamily="66" charset="0"/>
      <p:regular r:id="rId30"/>
      <p:bold r:id="rId31"/>
      <p:italic r:id="rId32"/>
      <p:boldItalic r:id="rId33"/>
    </p:embeddedFont>
    <p:embeddedFont>
      <p:font typeface="Glacial Indifference" panose="020B0604020202020204" charset="0"/>
      <p:regular r:id="rId34"/>
    </p:embeddedFont>
    <p:embeddedFont>
      <p:font typeface="Glacial Indifference Bold" panose="020B0604020202020204" charset="0"/>
      <p:regular r:id="rId35"/>
    </p:embeddedFont>
    <p:embeddedFont>
      <p:font typeface="More Sugar" panose="020B0604020202020204" charset="0"/>
      <p:regular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54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13D833-B312-4F14-AC87-3DFAC9659929}" type="datetimeFigureOut">
              <a:rPr lang="en-US" smtClean="0"/>
              <a:t>9/12/2025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1F2744-230D-4441-BF4C-9291BA633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65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22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3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2.pn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Relationship Id="rId14" Type="http://schemas.openxmlformats.org/officeDocument/2006/relationships/image" Target="../media/image23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10" Type="http://schemas.openxmlformats.org/officeDocument/2006/relationships/image" Target="../media/image32.svg"/><Relationship Id="rId4" Type="http://schemas.openxmlformats.org/officeDocument/2006/relationships/image" Target="../media/image26.svg"/><Relationship Id="rId9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svg"/><Relationship Id="rId18" Type="http://schemas.openxmlformats.org/officeDocument/2006/relationships/image" Target="../media/image49.png"/><Relationship Id="rId3" Type="http://schemas.openxmlformats.org/officeDocument/2006/relationships/image" Target="../media/image34.svg"/><Relationship Id="rId21" Type="http://schemas.openxmlformats.org/officeDocument/2006/relationships/image" Target="../media/image52.svg"/><Relationship Id="rId7" Type="http://schemas.openxmlformats.org/officeDocument/2006/relationships/image" Target="../media/image38.svg"/><Relationship Id="rId12" Type="http://schemas.openxmlformats.org/officeDocument/2006/relationships/image" Target="../media/image43.png"/><Relationship Id="rId17" Type="http://schemas.openxmlformats.org/officeDocument/2006/relationships/image" Target="../media/image48.svg"/><Relationship Id="rId25" Type="http://schemas.openxmlformats.org/officeDocument/2006/relationships/image" Target="../media/image54.svg"/><Relationship Id="rId2" Type="http://schemas.openxmlformats.org/officeDocument/2006/relationships/image" Target="../media/image33.png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2.svg"/><Relationship Id="rId24" Type="http://schemas.openxmlformats.org/officeDocument/2006/relationships/image" Target="../media/image53.png"/><Relationship Id="rId5" Type="http://schemas.openxmlformats.org/officeDocument/2006/relationships/image" Target="../media/image36.svg"/><Relationship Id="rId15" Type="http://schemas.openxmlformats.org/officeDocument/2006/relationships/image" Target="../media/image46.svg"/><Relationship Id="rId23" Type="http://schemas.openxmlformats.org/officeDocument/2006/relationships/image" Target="../media/image8.svg"/><Relationship Id="rId10" Type="http://schemas.openxmlformats.org/officeDocument/2006/relationships/image" Target="../media/image41.png"/><Relationship Id="rId19" Type="http://schemas.openxmlformats.org/officeDocument/2006/relationships/image" Target="../media/image50.svg"/><Relationship Id="rId4" Type="http://schemas.openxmlformats.org/officeDocument/2006/relationships/image" Target="../media/image35.png"/><Relationship Id="rId9" Type="http://schemas.openxmlformats.org/officeDocument/2006/relationships/image" Target="../media/image40.svg"/><Relationship Id="rId14" Type="http://schemas.openxmlformats.org/officeDocument/2006/relationships/image" Target="../media/image45.png"/><Relationship Id="rId2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5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27.png"/><Relationship Id="rId7" Type="http://schemas.openxmlformats.org/officeDocument/2006/relationships/image" Target="../media/image5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6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6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27.png"/><Relationship Id="rId7" Type="http://schemas.openxmlformats.org/officeDocument/2006/relationships/image" Target="../media/image6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6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6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6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3" Type="http://schemas.openxmlformats.org/officeDocument/2006/relationships/image" Target="../media/image27.png"/><Relationship Id="rId7" Type="http://schemas.openxmlformats.org/officeDocument/2006/relationships/image" Target="../media/image6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10" Type="http://schemas.openxmlformats.org/officeDocument/2006/relationships/image" Target="../media/image71.svg"/><Relationship Id="rId4" Type="http://schemas.openxmlformats.org/officeDocument/2006/relationships/image" Target="../media/image28.svg"/><Relationship Id="rId9" Type="http://schemas.openxmlformats.org/officeDocument/2006/relationships/image" Target="../media/image7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svg"/><Relationship Id="rId5" Type="http://schemas.openxmlformats.org/officeDocument/2006/relationships/image" Target="../media/image76.png"/><Relationship Id="rId4" Type="http://schemas.openxmlformats.org/officeDocument/2006/relationships/image" Target="../media/image75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2946142" y="1620981"/>
            <a:ext cx="12646538" cy="6638364"/>
            <a:chOff x="0" y="0"/>
            <a:chExt cx="2762104" cy="14498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62104" cy="1449871"/>
            </a:xfrm>
            <a:custGeom>
              <a:avLst/>
              <a:gdLst/>
              <a:ahLst/>
              <a:cxnLst/>
              <a:rect l="l" t="t" r="r" b="b"/>
              <a:pathLst>
                <a:path w="2762104" h="1449871">
                  <a:moveTo>
                    <a:pt x="31221" y="0"/>
                  </a:moveTo>
                  <a:lnTo>
                    <a:pt x="2730883" y="0"/>
                  </a:lnTo>
                  <a:cubicBezTo>
                    <a:pt x="2739163" y="0"/>
                    <a:pt x="2747105" y="3289"/>
                    <a:pt x="2752960" y="9144"/>
                  </a:cubicBezTo>
                  <a:cubicBezTo>
                    <a:pt x="2758815" y="15000"/>
                    <a:pt x="2762104" y="22941"/>
                    <a:pt x="2762104" y="31221"/>
                  </a:cubicBezTo>
                  <a:lnTo>
                    <a:pt x="2762104" y="1418650"/>
                  </a:lnTo>
                  <a:cubicBezTo>
                    <a:pt x="2762104" y="1426931"/>
                    <a:pt x="2758815" y="1434872"/>
                    <a:pt x="2752960" y="1440727"/>
                  </a:cubicBezTo>
                  <a:cubicBezTo>
                    <a:pt x="2747105" y="1446582"/>
                    <a:pt x="2739163" y="1449871"/>
                    <a:pt x="2730883" y="1449871"/>
                  </a:cubicBezTo>
                  <a:lnTo>
                    <a:pt x="31221" y="1449871"/>
                  </a:lnTo>
                  <a:cubicBezTo>
                    <a:pt x="22941" y="1449871"/>
                    <a:pt x="15000" y="1446582"/>
                    <a:pt x="9144" y="1440727"/>
                  </a:cubicBezTo>
                  <a:cubicBezTo>
                    <a:pt x="3289" y="1434872"/>
                    <a:pt x="0" y="1426931"/>
                    <a:pt x="0" y="1418650"/>
                  </a:cubicBezTo>
                  <a:lnTo>
                    <a:pt x="0" y="31221"/>
                  </a:lnTo>
                  <a:cubicBezTo>
                    <a:pt x="0" y="22941"/>
                    <a:pt x="3289" y="15000"/>
                    <a:pt x="9144" y="9144"/>
                  </a:cubicBezTo>
                  <a:cubicBezTo>
                    <a:pt x="15000" y="3289"/>
                    <a:pt x="22941" y="0"/>
                    <a:pt x="31221" y="0"/>
                  </a:cubicBezTo>
                  <a:close/>
                </a:path>
              </a:pathLst>
            </a:custGeom>
            <a:solidFill>
              <a:srgbClr val="F8EB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762104" cy="14879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4763213" y="-1398340"/>
            <a:ext cx="4810247" cy="4683978"/>
          </a:xfrm>
          <a:custGeom>
            <a:avLst/>
            <a:gdLst/>
            <a:ahLst/>
            <a:cxnLst/>
            <a:rect l="l" t="t" r="r" b="b"/>
            <a:pathLst>
              <a:path w="4810247" h="4683978">
                <a:moveTo>
                  <a:pt x="0" y="0"/>
                </a:moveTo>
                <a:lnTo>
                  <a:pt x="4810247" y="0"/>
                </a:lnTo>
                <a:lnTo>
                  <a:pt x="4810247" y="4683978"/>
                </a:lnTo>
                <a:lnTo>
                  <a:pt x="0" y="468397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1818991" y="4843741"/>
            <a:ext cx="6469009" cy="5692728"/>
          </a:xfrm>
          <a:custGeom>
            <a:avLst/>
            <a:gdLst/>
            <a:ahLst/>
            <a:cxnLst/>
            <a:rect l="l" t="t" r="r" b="b"/>
            <a:pathLst>
              <a:path w="6469009" h="5692728">
                <a:moveTo>
                  <a:pt x="0" y="0"/>
                </a:moveTo>
                <a:lnTo>
                  <a:pt x="6469009" y="0"/>
                </a:lnTo>
                <a:lnTo>
                  <a:pt x="6469009" y="5692728"/>
                </a:lnTo>
                <a:lnTo>
                  <a:pt x="0" y="569272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478036" y="4940163"/>
            <a:ext cx="3788906" cy="3876118"/>
          </a:xfrm>
          <a:custGeom>
            <a:avLst/>
            <a:gdLst/>
            <a:ahLst/>
            <a:cxnLst/>
            <a:rect l="l" t="t" r="r" b="b"/>
            <a:pathLst>
              <a:path w="3788906" h="3876118">
                <a:moveTo>
                  <a:pt x="0" y="0"/>
                </a:moveTo>
                <a:lnTo>
                  <a:pt x="3788906" y="0"/>
                </a:lnTo>
                <a:lnTo>
                  <a:pt x="3788906" y="3876118"/>
                </a:lnTo>
                <a:lnTo>
                  <a:pt x="0" y="387611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7313448">
            <a:off x="789721" y="-604327"/>
            <a:ext cx="4058222" cy="4114800"/>
          </a:xfrm>
          <a:custGeom>
            <a:avLst/>
            <a:gdLst/>
            <a:ahLst/>
            <a:cxnLst/>
            <a:rect l="l" t="t" r="r" b="b"/>
            <a:pathLst>
              <a:path w="4058222" h="4114800">
                <a:moveTo>
                  <a:pt x="0" y="0"/>
                </a:moveTo>
                <a:lnTo>
                  <a:pt x="4058222" y="0"/>
                </a:lnTo>
                <a:lnTo>
                  <a:pt x="405822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3678008" y="3709981"/>
            <a:ext cx="11085205" cy="31333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494"/>
              </a:lnSpc>
            </a:pPr>
            <a:r>
              <a:rPr lang="en-US" sz="8924" dirty="0">
                <a:solidFill>
                  <a:srgbClr val="70007B"/>
                </a:solidFill>
                <a:latin typeface="More Sugar"/>
              </a:rPr>
              <a:t>Making Connections </a:t>
            </a:r>
            <a:r>
              <a:rPr lang="en-US" dirty="0"/>
              <a:t>	</a:t>
            </a:r>
          </a:p>
          <a:p>
            <a:pPr algn="ctr">
              <a:lnSpc>
                <a:spcPts val="12494"/>
              </a:lnSpc>
            </a:pPr>
            <a:endParaRPr lang="en-US" sz="8924" dirty="0">
              <a:solidFill>
                <a:srgbClr val="70007B"/>
              </a:solidFill>
              <a:latin typeface="More Sugar"/>
              <a:ea typeface="More Sugar"/>
              <a:cs typeface="More Sugar"/>
              <a:sym typeface="More Sugar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897098" y="6205085"/>
            <a:ext cx="3663420" cy="726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5"/>
              </a:lnSpc>
              <a:spcBef>
                <a:spcPct val="0"/>
              </a:spcBef>
            </a:pPr>
            <a:r>
              <a:rPr lang="en-US" sz="4375" dirty="0">
                <a:solidFill>
                  <a:srgbClr val="70007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Week 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609271" y="704957"/>
            <a:ext cx="6640410" cy="580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6"/>
              </a:lnSpc>
              <a:spcBef>
                <a:spcPct val="0"/>
              </a:spcBef>
            </a:pPr>
            <a:r>
              <a:rPr lang="en-US" sz="3383">
                <a:solidFill>
                  <a:srgbClr val="70007B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Grade 4 (2025-2026)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981303" y="2497651"/>
            <a:ext cx="15896345" cy="13107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01"/>
              </a:lnSpc>
            </a:pPr>
            <a:r>
              <a:rPr lang="en-US" sz="7644" dirty="0">
                <a:solidFill>
                  <a:srgbClr val="FA743E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UNIT 1: PEOPLE AND PLACES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737226" y="3463057"/>
            <a:ext cx="2924699" cy="1932687"/>
            <a:chOff x="0" y="0"/>
            <a:chExt cx="812800" cy="53711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537111"/>
            </a:xfrm>
            <a:custGeom>
              <a:avLst/>
              <a:gdLst/>
              <a:ahLst/>
              <a:cxnLst/>
              <a:rect l="l" t="t" r="r" b="b"/>
              <a:pathLst>
                <a:path w="812800" h="537111">
                  <a:moveTo>
                    <a:pt x="0" y="0"/>
                  </a:moveTo>
                  <a:lnTo>
                    <a:pt x="812800" y="0"/>
                  </a:lnTo>
                  <a:lnTo>
                    <a:pt x="812800" y="537111"/>
                  </a:lnTo>
                  <a:lnTo>
                    <a:pt x="0" y="537111"/>
                  </a:lnTo>
                  <a:close/>
                </a:path>
              </a:pathLst>
            </a:custGeom>
            <a:solidFill>
              <a:srgbClr val="FFC0C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5752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555438" y="3190132"/>
            <a:ext cx="3288276" cy="2478538"/>
          </a:xfrm>
          <a:custGeom>
            <a:avLst/>
            <a:gdLst/>
            <a:ahLst/>
            <a:cxnLst/>
            <a:rect l="l" t="t" r="r" b="b"/>
            <a:pathLst>
              <a:path w="3288276" h="2478538">
                <a:moveTo>
                  <a:pt x="0" y="0"/>
                </a:moveTo>
                <a:lnTo>
                  <a:pt x="3288275" y="0"/>
                </a:lnTo>
                <a:lnTo>
                  <a:pt x="3288275" y="2478537"/>
                </a:lnTo>
                <a:lnTo>
                  <a:pt x="0" y="24785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5615688" y="3463057"/>
            <a:ext cx="2924699" cy="1932687"/>
            <a:chOff x="0" y="0"/>
            <a:chExt cx="812800" cy="53711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537111"/>
            </a:xfrm>
            <a:custGeom>
              <a:avLst/>
              <a:gdLst/>
              <a:ahLst/>
              <a:cxnLst/>
              <a:rect l="l" t="t" r="r" b="b"/>
              <a:pathLst>
                <a:path w="812800" h="537111">
                  <a:moveTo>
                    <a:pt x="15882" y="0"/>
                  </a:moveTo>
                  <a:lnTo>
                    <a:pt x="796917" y="0"/>
                  </a:lnTo>
                  <a:cubicBezTo>
                    <a:pt x="805689" y="0"/>
                    <a:pt x="812800" y="7111"/>
                    <a:pt x="812800" y="15882"/>
                  </a:cubicBezTo>
                  <a:lnTo>
                    <a:pt x="812800" y="521228"/>
                  </a:lnTo>
                  <a:cubicBezTo>
                    <a:pt x="812800" y="530000"/>
                    <a:pt x="805689" y="537111"/>
                    <a:pt x="796917" y="537111"/>
                  </a:cubicBezTo>
                  <a:lnTo>
                    <a:pt x="15882" y="537111"/>
                  </a:lnTo>
                  <a:cubicBezTo>
                    <a:pt x="11670" y="537111"/>
                    <a:pt x="7630" y="535438"/>
                    <a:pt x="4652" y="532459"/>
                  </a:cubicBezTo>
                  <a:cubicBezTo>
                    <a:pt x="1673" y="529481"/>
                    <a:pt x="0" y="525441"/>
                    <a:pt x="0" y="521228"/>
                  </a:cubicBezTo>
                  <a:lnTo>
                    <a:pt x="0" y="15882"/>
                  </a:lnTo>
                  <a:cubicBezTo>
                    <a:pt x="0" y="7111"/>
                    <a:pt x="7111" y="0"/>
                    <a:pt x="15882" y="0"/>
                  </a:cubicBezTo>
                  <a:close/>
                </a:path>
              </a:pathLst>
            </a:custGeom>
            <a:solidFill>
              <a:srgbClr val="FFFFF9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812800" cy="5752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5433900" y="3190132"/>
            <a:ext cx="3288276" cy="2478538"/>
          </a:xfrm>
          <a:custGeom>
            <a:avLst/>
            <a:gdLst/>
            <a:ahLst/>
            <a:cxnLst/>
            <a:rect l="l" t="t" r="r" b="b"/>
            <a:pathLst>
              <a:path w="3288276" h="2478538">
                <a:moveTo>
                  <a:pt x="0" y="0"/>
                </a:moveTo>
                <a:lnTo>
                  <a:pt x="3288276" y="0"/>
                </a:lnTo>
                <a:lnTo>
                  <a:pt x="3288276" y="2478537"/>
                </a:lnTo>
                <a:lnTo>
                  <a:pt x="0" y="24785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>
            <a:off x="9494151" y="3463057"/>
            <a:ext cx="2924699" cy="1932687"/>
            <a:chOff x="0" y="0"/>
            <a:chExt cx="812800" cy="537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537111"/>
            </a:xfrm>
            <a:custGeom>
              <a:avLst/>
              <a:gdLst/>
              <a:ahLst/>
              <a:cxnLst/>
              <a:rect l="l" t="t" r="r" b="b"/>
              <a:pathLst>
                <a:path w="812800" h="537111">
                  <a:moveTo>
                    <a:pt x="15882" y="0"/>
                  </a:moveTo>
                  <a:lnTo>
                    <a:pt x="796917" y="0"/>
                  </a:lnTo>
                  <a:cubicBezTo>
                    <a:pt x="805689" y="0"/>
                    <a:pt x="812800" y="7111"/>
                    <a:pt x="812800" y="15882"/>
                  </a:cubicBezTo>
                  <a:lnTo>
                    <a:pt x="812800" y="521228"/>
                  </a:lnTo>
                  <a:cubicBezTo>
                    <a:pt x="812800" y="530000"/>
                    <a:pt x="805689" y="537111"/>
                    <a:pt x="796917" y="537111"/>
                  </a:cubicBezTo>
                  <a:lnTo>
                    <a:pt x="15882" y="537111"/>
                  </a:lnTo>
                  <a:cubicBezTo>
                    <a:pt x="11670" y="537111"/>
                    <a:pt x="7630" y="535438"/>
                    <a:pt x="4652" y="532459"/>
                  </a:cubicBezTo>
                  <a:cubicBezTo>
                    <a:pt x="1673" y="529481"/>
                    <a:pt x="0" y="525441"/>
                    <a:pt x="0" y="521228"/>
                  </a:cubicBezTo>
                  <a:lnTo>
                    <a:pt x="0" y="15882"/>
                  </a:lnTo>
                  <a:cubicBezTo>
                    <a:pt x="0" y="7111"/>
                    <a:pt x="7111" y="0"/>
                    <a:pt x="15882" y="0"/>
                  </a:cubicBezTo>
                  <a:close/>
                </a:path>
              </a:pathLst>
            </a:custGeom>
            <a:solidFill>
              <a:srgbClr val="EFEBE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812800" cy="5752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9312362" y="3190132"/>
            <a:ext cx="3288276" cy="2478538"/>
          </a:xfrm>
          <a:custGeom>
            <a:avLst/>
            <a:gdLst/>
            <a:ahLst/>
            <a:cxnLst/>
            <a:rect l="l" t="t" r="r" b="b"/>
            <a:pathLst>
              <a:path w="3288276" h="2478538">
                <a:moveTo>
                  <a:pt x="0" y="0"/>
                </a:moveTo>
                <a:lnTo>
                  <a:pt x="3288276" y="0"/>
                </a:lnTo>
                <a:lnTo>
                  <a:pt x="3288276" y="2478537"/>
                </a:lnTo>
                <a:lnTo>
                  <a:pt x="0" y="24785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5" name="Group 15"/>
          <p:cNvGrpSpPr/>
          <p:nvPr/>
        </p:nvGrpSpPr>
        <p:grpSpPr>
          <a:xfrm>
            <a:off x="13372613" y="3463057"/>
            <a:ext cx="2924699" cy="1932687"/>
            <a:chOff x="0" y="0"/>
            <a:chExt cx="812800" cy="53711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537111"/>
            </a:xfrm>
            <a:custGeom>
              <a:avLst/>
              <a:gdLst/>
              <a:ahLst/>
              <a:cxnLst/>
              <a:rect l="l" t="t" r="r" b="b"/>
              <a:pathLst>
                <a:path w="812800" h="537111">
                  <a:moveTo>
                    <a:pt x="0" y="0"/>
                  </a:moveTo>
                  <a:lnTo>
                    <a:pt x="812800" y="0"/>
                  </a:lnTo>
                  <a:lnTo>
                    <a:pt x="812800" y="537111"/>
                  </a:lnTo>
                  <a:lnTo>
                    <a:pt x="0" y="537111"/>
                  </a:lnTo>
                  <a:close/>
                </a:path>
              </a:pathLst>
            </a:custGeom>
            <a:solidFill>
              <a:srgbClr val="F8EBBE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812800" cy="5752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13190825" y="3190132"/>
            <a:ext cx="3288276" cy="2478538"/>
          </a:xfrm>
          <a:custGeom>
            <a:avLst/>
            <a:gdLst/>
            <a:ahLst/>
            <a:cxnLst/>
            <a:rect l="l" t="t" r="r" b="b"/>
            <a:pathLst>
              <a:path w="3288276" h="2478538">
                <a:moveTo>
                  <a:pt x="0" y="0"/>
                </a:moveTo>
                <a:lnTo>
                  <a:pt x="3288275" y="0"/>
                </a:lnTo>
                <a:lnTo>
                  <a:pt x="3288275" y="2478537"/>
                </a:lnTo>
                <a:lnTo>
                  <a:pt x="0" y="24785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3736144" y="6524972"/>
            <a:ext cx="2899809" cy="2100603"/>
            <a:chOff x="0" y="0"/>
            <a:chExt cx="805883" cy="58377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05883" cy="583776"/>
            </a:xfrm>
            <a:custGeom>
              <a:avLst/>
              <a:gdLst/>
              <a:ahLst/>
              <a:cxnLst/>
              <a:rect l="l" t="t" r="r" b="b"/>
              <a:pathLst>
                <a:path w="805883" h="583776">
                  <a:moveTo>
                    <a:pt x="128151" y="0"/>
                  </a:moveTo>
                  <a:lnTo>
                    <a:pt x="677732" y="0"/>
                  </a:lnTo>
                  <a:cubicBezTo>
                    <a:pt x="748508" y="0"/>
                    <a:pt x="805883" y="57375"/>
                    <a:pt x="805883" y="128151"/>
                  </a:cubicBezTo>
                  <a:lnTo>
                    <a:pt x="805883" y="455626"/>
                  </a:lnTo>
                  <a:cubicBezTo>
                    <a:pt x="805883" y="526401"/>
                    <a:pt x="748508" y="583776"/>
                    <a:pt x="677732" y="583776"/>
                  </a:cubicBezTo>
                  <a:lnTo>
                    <a:pt x="128151" y="583776"/>
                  </a:lnTo>
                  <a:cubicBezTo>
                    <a:pt x="57375" y="583776"/>
                    <a:pt x="0" y="526401"/>
                    <a:pt x="0" y="455626"/>
                  </a:cubicBezTo>
                  <a:lnTo>
                    <a:pt x="0" y="128151"/>
                  </a:lnTo>
                  <a:cubicBezTo>
                    <a:pt x="0" y="57375"/>
                    <a:pt x="57375" y="0"/>
                    <a:pt x="128151" y="0"/>
                  </a:cubicBezTo>
                  <a:close/>
                </a:path>
              </a:pathLst>
            </a:custGeom>
            <a:solidFill>
              <a:srgbClr val="F5DAD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805883" cy="6218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2" name="Freeform 22"/>
          <p:cNvSpPr/>
          <p:nvPr/>
        </p:nvSpPr>
        <p:spPr>
          <a:xfrm>
            <a:off x="3459282" y="6303072"/>
            <a:ext cx="3322588" cy="2462868"/>
          </a:xfrm>
          <a:custGeom>
            <a:avLst/>
            <a:gdLst/>
            <a:ahLst/>
            <a:cxnLst/>
            <a:rect l="l" t="t" r="r" b="b"/>
            <a:pathLst>
              <a:path w="3322588" h="2462868">
                <a:moveTo>
                  <a:pt x="0" y="0"/>
                </a:moveTo>
                <a:lnTo>
                  <a:pt x="3322588" y="0"/>
                </a:lnTo>
                <a:lnTo>
                  <a:pt x="3322588" y="2462869"/>
                </a:lnTo>
                <a:lnTo>
                  <a:pt x="0" y="246286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2180336" y="4107268"/>
            <a:ext cx="2038479" cy="577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6"/>
              </a:lnSpc>
            </a:pPr>
            <a:r>
              <a:rPr lang="en-US" sz="3383">
                <a:solidFill>
                  <a:srgbClr val="13589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Monday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058798" y="4095606"/>
            <a:ext cx="2038479" cy="577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6"/>
              </a:lnSpc>
            </a:pPr>
            <a:r>
              <a:rPr lang="en-US" sz="3383">
                <a:solidFill>
                  <a:srgbClr val="13589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Tuesday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794574" y="4107268"/>
            <a:ext cx="2323853" cy="577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6"/>
              </a:lnSpc>
            </a:pPr>
            <a:r>
              <a:rPr lang="en-US" sz="3383">
                <a:solidFill>
                  <a:srgbClr val="13589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Wednesday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815723" y="4107268"/>
            <a:ext cx="2038479" cy="577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6"/>
              </a:lnSpc>
            </a:pPr>
            <a:r>
              <a:rPr lang="en-US" sz="3383">
                <a:solidFill>
                  <a:srgbClr val="13589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Thursday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166809" y="7212374"/>
            <a:ext cx="2038479" cy="577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6"/>
              </a:lnSpc>
            </a:pPr>
            <a:r>
              <a:rPr lang="en-US" sz="3383">
                <a:solidFill>
                  <a:srgbClr val="13589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Friday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7927931" y="6565740"/>
            <a:ext cx="2899809" cy="2100603"/>
            <a:chOff x="0" y="0"/>
            <a:chExt cx="805883" cy="58377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05883" cy="583776"/>
            </a:xfrm>
            <a:custGeom>
              <a:avLst/>
              <a:gdLst/>
              <a:ahLst/>
              <a:cxnLst/>
              <a:rect l="l" t="t" r="r" b="b"/>
              <a:pathLst>
                <a:path w="805883" h="583776">
                  <a:moveTo>
                    <a:pt x="128151" y="0"/>
                  </a:moveTo>
                  <a:lnTo>
                    <a:pt x="677732" y="0"/>
                  </a:lnTo>
                  <a:cubicBezTo>
                    <a:pt x="748508" y="0"/>
                    <a:pt x="805883" y="57375"/>
                    <a:pt x="805883" y="128151"/>
                  </a:cubicBezTo>
                  <a:lnTo>
                    <a:pt x="805883" y="455626"/>
                  </a:lnTo>
                  <a:cubicBezTo>
                    <a:pt x="805883" y="526401"/>
                    <a:pt x="748508" y="583776"/>
                    <a:pt x="677732" y="583776"/>
                  </a:cubicBezTo>
                  <a:lnTo>
                    <a:pt x="128151" y="583776"/>
                  </a:lnTo>
                  <a:cubicBezTo>
                    <a:pt x="57375" y="583776"/>
                    <a:pt x="0" y="526401"/>
                    <a:pt x="0" y="455626"/>
                  </a:cubicBezTo>
                  <a:lnTo>
                    <a:pt x="0" y="128151"/>
                  </a:lnTo>
                  <a:cubicBezTo>
                    <a:pt x="0" y="57375"/>
                    <a:pt x="57375" y="0"/>
                    <a:pt x="128151" y="0"/>
                  </a:cubicBezTo>
                  <a:close/>
                </a:path>
              </a:pathLst>
            </a:custGeom>
            <a:solidFill>
              <a:srgbClr val="FFD0FD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805883" cy="6218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1" name="Freeform 31"/>
          <p:cNvSpPr/>
          <p:nvPr/>
        </p:nvSpPr>
        <p:spPr>
          <a:xfrm>
            <a:off x="7651068" y="6343840"/>
            <a:ext cx="3322588" cy="2462868"/>
          </a:xfrm>
          <a:custGeom>
            <a:avLst/>
            <a:gdLst/>
            <a:ahLst/>
            <a:cxnLst/>
            <a:rect l="l" t="t" r="r" b="b"/>
            <a:pathLst>
              <a:path w="3322588" h="2462868">
                <a:moveTo>
                  <a:pt x="0" y="0"/>
                </a:moveTo>
                <a:lnTo>
                  <a:pt x="3322589" y="0"/>
                </a:lnTo>
                <a:lnTo>
                  <a:pt x="3322589" y="2462868"/>
                </a:lnTo>
                <a:lnTo>
                  <a:pt x="0" y="24628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TextBox 32"/>
          <p:cNvSpPr txBox="1"/>
          <p:nvPr/>
        </p:nvSpPr>
        <p:spPr>
          <a:xfrm>
            <a:off x="8358595" y="7253141"/>
            <a:ext cx="2038479" cy="577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6"/>
              </a:lnSpc>
            </a:pPr>
            <a:r>
              <a:rPr lang="en-US" sz="3383">
                <a:solidFill>
                  <a:srgbClr val="13589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Saturday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12119717" y="6606508"/>
            <a:ext cx="2899809" cy="2100603"/>
            <a:chOff x="0" y="0"/>
            <a:chExt cx="805883" cy="583776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05883" cy="583776"/>
            </a:xfrm>
            <a:custGeom>
              <a:avLst/>
              <a:gdLst/>
              <a:ahLst/>
              <a:cxnLst/>
              <a:rect l="l" t="t" r="r" b="b"/>
              <a:pathLst>
                <a:path w="805883" h="583776">
                  <a:moveTo>
                    <a:pt x="128151" y="0"/>
                  </a:moveTo>
                  <a:lnTo>
                    <a:pt x="677732" y="0"/>
                  </a:lnTo>
                  <a:cubicBezTo>
                    <a:pt x="748508" y="0"/>
                    <a:pt x="805883" y="57375"/>
                    <a:pt x="805883" y="128151"/>
                  </a:cubicBezTo>
                  <a:lnTo>
                    <a:pt x="805883" y="455626"/>
                  </a:lnTo>
                  <a:cubicBezTo>
                    <a:pt x="805883" y="526401"/>
                    <a:pt x="748508" y="583776"/>
                    <a:pt x="677732" y="583776"/>
                  </a:cubicBezTo>
                  <a:lnTo>
                    <a:pt x="128151" y="583776"/>
                  </a:lnTo>
                  <a:cubicBezTo>
                    <a:pt x="57375" y="583776"/>
                    <a:pt x="0" y="526401"/>
                    <a:pt x="0" y="455626"/>
                  </a:cubicBezTo>
                  <a:lnTo>
                    <a:pt x="0" y="128151"/>
                  </a:lnTo>
                  <a:cubicBezTo>
                    <a:pt x="0" y="57375"/>
                    <a:pt x="57375" y="0"/>
                    <a:pt x="128151" y="0"/>
                  </a:cubicBezTo>
                  <a:close/>
                </a:path>
              </a:pathLst>
            </a:custGeom>
            <a:solidFill>
              <a:srgbClr val="F7E0E4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805883" cy="6218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6" name="Freeform 36"/>
          <p:cNvSpPr/>
          <p:nvPr/>
        </p:nvSpPr>
        <p:spPr>
          <a:xfrm>
            <a:off x="11842855" y="6384607"/>
            <a:ext cx="3322588" cy="2462868"/>
          </a:xfrm>
          <a:custGeom>
            <a:avLst/>
            <a:gdLst/>
            <a:ahLst/>
            <a:cxnLst/>
            <a:rect l="l" t="t" r="r" b="b"/>
            <a:pathLst>
              <a:path w="3322588" h="2462868">
                <a:moveTo>
                  <a:pt x="0" y="0"/>
                </a:moveTo>
                <a:lnTo>
                  <a:pt x="3322588" y="0"/>
                </a:lnTo>
                <a:lnTo>
                  <a:pt x="3322588" y="2462869"/>
                </a:lnTo>
                <a:lnTo>
                  <a:pt x="0" y="246286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TextBox 37"/>
          <p:cNvSpPr txBox="1"/>
          <p:nvPr/>
        </p:nvSpPr>
        <p:spPr>
          <a:xfrm>
            <a:off x="12550382" y="7293909"/>
            <a:ext cx="2038479" cy="577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6"/>
              </a:lnSpc>
            </a:pPr>
            <a:r>
              <a:rPr lang="en-US" sz="3383">
                <a:solidFill>
                  <a:srgbClr val="135899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Sunday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4010284" y="866976"/>
            <a:ext cx="10267432" cy="1332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78"/>
              </a:lnSpc>
            </a:pPr>
            <a:r>
              <a:rPr lang="en-US" sz="7770">
                <a:solidFill>
                  <a:srgbClr val="70007B"/>
                </a:solidFill>
                <a:latin typeface="More Sugar"/>
                <a:ea typeface="More Sugar"/>
                <a:cs typeface="More Sugar"/>
                <a:sym typeface="More Sugar"/>
              </a:rPr>
              <a:t>What day is today?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606947" y="4467579"/>
            <a:ext cx="4314339" cy="3357884"/>
            <a:chOff x="0" y="0"/>
            <a:chExt cx="1136287" cy="88438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36287" cy="884381"/>
            </a:xfrm>
            <a:custGeom>
              <a:avLst/>
              <a:gdLst/>
              <a:ahLst/>
              <a:cxnLst/>
              <a:rect l="l" t="t" r="r" b="b"/>
              <a:pathLst>
                <a:path w="1136287" h="884381">
                  <a:moveTo>
                    <a:pt x="568143" y="0"/>
                  </a:moveTo>
                  <a:cubicBezTo>
                    <a:pt x="254366" y="0"/>
                    <a:pt x="0" y="197975"/>
                    <a:pt x="0" y="442190"/>
                  </a:cubicBezTo>
                  <a:cubicBezTo>
                    <a:pt x="0" y="686406"/>
                    <a:pt x="254366" y="884381"/>
                    <a:pt x="568143" y="884381"/>
                  </a:cubicBezTo>
                  <a:cubicBezTo>
                    <a:pt x="881920" y="884381"/>
                    <a:pt x="1136287" y="686406"/>
                    <a:pt x="1136287" y="442190"/>
                  </a:cubicBezTo>
                  <a:cubicBezTo>
                    <a:pt x="1136287" y="197975"/>
                    <a:pt x="881920" y="0"/>
                    <a:pt x="568143" y="0"/>
                  </a:cubicBezTo>
                  <a:close/>
                </a:path>
              </a:pathLst>
            </a:custGeom>
            <a:solidFill>
              <a:srgbClr val="FEF0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6527" y="44811"/>
              <a:ext cx="923233" cy="7566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537841" y="4079335"/>
            <a:ext cx="4452551" cy="3862588"/>
          </a:xfrm>
          <a:custGeom>
            <a:avLst/>
            <a:gdLst/>
            <a:ahLst/>
            <a:cxnLst/>
            <a:rect l="l" t="t" r="r" b="b"/>
            <a:pathLst>
              <a:path w="4452551" h="3862588">
                <a:moveTo>
                  <a:pt x="0" y="0"/>
                </a:moveTo>
                <a:lnTo>
                  <a:pt x="4452552" y="0"/>
                </a:lnTo>
                <a:lnTo>
                  <a:pt x="4452552" y="3862589"/>
                </a:lnTo>
                <a:lnTo>
                  <a:pt x="0" y="386258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6882025" y="4250152"/>
            <a:ext cx="4314339" cy="3493776"/>
            <a:chOff x="0" y="0"/>
            <a:chExt cx="1136287" cy="92017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36287" cy="920172"/>
            </a:xfrm>
            <a:custGeom>
              <a:avLst/>
              <a:gdLst/>
              <a:ahLst/>
              <a:cxnLst/>
              <a:rect l="l" t="t" r="r" b="b"/>
              <a:pathLst>
                <a:path w="1136287" h="920172">
                  <a:moveTo>
                    <a:pt x="568143" y="0"/>
                  </a:moveTo>
                  <a:cubicBezTo>
                    <a:pt x="254366" y="0"/>
                    <a:pt x="0" y="205987"/>
                    <a:pt x="0" y="460086"/>
                  </a:cubicBezTo>
                  <a:cubicBezTo>
                    <a:pt x="0" y="714184"/>
                    <a:pt x="254366" y="920172"/>
                    <a:pt x="568143" y="920172"/>
                  </a:cubicBezTo>
                  <a:cubicBezTo>
                    <a:pt x="881920" y="920172"/>
                    <a:pt x="1136287" y="714184"/>
                    <a:pt x="1136287" y="460086"/>
                  </a:cubicBezTo>
                  <a:cubicBezTo>
                    <a:pt x="1136287" y="205987"/>
                    <a:pt x="881920" y="0"/>
                    <a:pt x="568143" y="0"/>
                  </a:cubicBezTo>
                  <a:close/>
                </a:path>
              </a:pathLst>
            </a:custGeom>
            <a:solidFill>
              <a:srgbClr val="F6BA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6527" y="48166"/>
              <a:ext cx="923233" cy="7857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6592143" y="4016282"/>
            <a:ext cx="4894103" cy="3988694"/>
          </a:xfrm>
          <a:custGeom>
            <a:avLst/>
            <a:gdLst/>
            <a:ahLst/>
            <a:cxnLst/>
            <a:rect l="l" t="t" r="r" b="b"/>
            <a:pathLst>
              <a:path w="4894103" h="3988694">
                <a:moveTo>
                  <a:pt x="0" y="0"/>
                </a:moveTo>
                <a:lnTo>
                  <a:pt x="4894104" y="0"/>
                </a:lnTo>
                <a:lnTo>
                  <a:pt x="4894104" y="3988694"/>
                </a:lnTo>
                <a:lnTo>
                  <a:pt x="0" y="39886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>
            <a:off x="12261909" y="4467579"/>
            <a:ext cx="4314339" cy="3474344"/>
            <a:chOff x="0" y="0"/>
            <a:chExt cx="1136287" cy="91505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36287" cy="915054"/>
            </a:xfrm>
            <a:custGeom>
              <a:avLst/>
              <a:gdLst/>
              <a:ahLst/>
              <a:cxnLst/>
              <a:rect l="l" t="t" r="r" b="b"/>
              <a:pathLst>
                <a:path w="1136287" h="915054">
                  <a:moveTo>
                    <a:pt x="568143" y="0"/>
                  </a:moveTo>
                  <a:cubicBezTo>
                    <a:pt x="254366" y="0"/>
                    <a:pt x="0" y="204842"/>
                    <a:pt x="0" y="457527"/>
                  </a:cubicBezTo>
                  <a:cubicBezTo>
                    <a:pt x="0" y="710212"/>
                    <a:pt x="254366" y="915054"/>
                    <a:pt x="568143" y="915054"/>
                  </a:cubicBezTo>
                  <a:cubicBezTo>
                    <a:pt x="881920" y="915054"/>
                    <a:pt x="1136287" y="710212"/>
                    <a:pt x="1136287" y="457527"/>
                  </a:cubicBezTo>
                  <a:cubicBezTo>
                    <a:pt x="1136287" y="204842"/>
                    <a:pt x="881920" y="0"/>
                    <a:pt x="568143" y="0"/>
                  </a:cubicBezTo>
                  <a:close/>
                </a:path>
              </a:pathLst>
            </a:custGeom>
            <a:solidFill>
              <a:srgbClr val="FDEB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6527" y="47686"/>
              <a:ext cx="923233" cy="7815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12087997" y="3906829"/>
            <a:ext cx="4662162" cy="4207601"/>
          </a:xfrm>
          <a:custGeom>
            <a:avLst/>
            <a:gdLst/>
            <a:ahLst/>
            <a:cxnLst/>
            <a:rect l="l" t="t" r="r" b="b"/>
            <a:pathLst>
              <a:path w="4662162" h="4207601">
                <a:moveTo>
                  <a:pt x="0" y="0"/>
                </a:moveTo>
                <a:lnTo>
                  <a:pt x="4662162" y="0"/>
                </a:lnTo>
                <a:lnTo>
                  <a:pt x="4662162" y="4207601"/>
                </a:lnTo>
                <a:lnTo>
                  <a:pt x="0" y="420760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8207713" y="5590817"/>
            <a:ext cx="1662964" cy="1721049"/>
          </a:xfrm>
          <a:custGeom>
            <a:avLst/>
            <a:gdLst/>
            <a:ahLst/>
            <a:cxnLst/>
            <a:rect l="l" t="t" r="r" b="b"/>
            <a:pathLst>
              <a:path w="1662964" h="1721049">
                <a:moveTo>
                  <a:pt x="0" y="0"/>
                </a:moveTo>
                <a:lnTo>
                  <a:pt x="1662964" y="0"/>
                </a:lnTo>
                <a:lnTo>
                  <a:pt x="1662964" y="1721049"/>
                </a:lnTo>
                <a:lnTo>
                  <a:pt x="0" y="172104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2864338" y="5575182"/>
            <a:ext cx="1799558" cy="1752319"/>
          </a:xfrm>
          <a:custGeom>
            <a:avLst/>
            <a:gdLst/>
            <a:ahLst/>
            <a:cxnLst/>
            <a:rect l="l" t="t" r="r" b="b"/>
            <a:pathLst>
              <a:path w="1799558" h="1752319">
                <a:moveTo>
                  <a:pt x="0" y="0"/>
                </a:moveTo>
                <a:lnTo>
                  <a:pt x="1799558" y="0"/>
                </a:lnTo>
                <a:lnTo>
                  <a:pt x="1799558" y="1752319"/>
                </a:lnTo>
                <a:lnTo>
                  <a:pt x="0" y="175231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3772247" y="5662071"/>
            <a:ext cx="1505533" cy="1578541"/>
          </a:xfrm>
          <a:custGeom>
            <a:avLst/>
            <a:gdLst/>
            <a:ahLst/>
            <a:cxnLst/>
            <a:rect l="l" t="t" r="r" b="b"/>
            <a:pathLst>
              <a:path w="1505533" h="1578541">
                <a:moveTo>
                  <a:pt x="0" y="0"/>
                </a:moveTo>
                <a:lnTo>
                  <a:pt x="1505533" y="0"/>
                </a:lnTo>
                <a:lnTo>
                  <a:pt x="1505533" y="1578541"/>
                </a:lnTo>
                <a:lnTo>
                  <a:pt x="0" y="157854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2519492" y="1384562"/>
            <a:ext cx="13249016" cy="1184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90"/>
              </a:lnSpc>
            </a:pPr>
            <a:r>
              <a:rPr lang="en-US" sz="6921">
                <a:solidFill>
                  <a:srgbClr val="70007B"/>
                </a:solidFill>
                <a:latin typeface="More Sugar"/>
                <a:ea typeface="More Sugar"/>
                <a:cs typeface="More Sugar"/>
                <a:sym typeface="More Sugar"/>
              </a:rPr>
              <a:t>What’s the weather like today?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744877" y="4821367"/>
            <a:ext cx="2038479" cy="580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6"/>
              </a:lnSpc>
            </a:pPr>
            <a:r>
              <a:rPr lang="en-US" sz="3383" b="1">
                <a:solidFill>
                  <a:srgbClr val="13589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Sunny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019955" y="4819757"/>
            <a:ext cx="2038479" cy="580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6"/>
              </a:lnSpc>
            </a:pPr>
            <a:r>
              <a:rPr lang="en-US" sz="3383" b="1">
                <a:solidFill>
                  <a:srgbClr val="13589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Rainy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399838" y="4821367"/>
            <a:ext cx="2038479" cy="580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6"/>
              </a:lnSpc>
            </a:pPr>
            <a:r>
              <a:rPr lang="en-US" sz="3383" b="1">
                <a:solidFill>
                  <a:srgbClr val="13589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Cold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28700" y="2872078"/>
            <a:ext cx="1318848" cy="1186963"/>
          </a:xfrm>
          <a:custGeom>
            <a:avLst/>
            <a:gdLst/>
            <a:ahLst/>
            <a:cxnLst/>
            <a:rect l="l" t="t" r="r" b="b"/>
            <a:pathLst>
              <a:path w="1318848" h="1186963">
                <a:moveTo>
                  <a:pt x="0" y="0"/>
                </a:moveTo>
                <a:lnTo>
                  <a:pt x="1318848" y="0"/>
                </a:lnTo>
                <a:lnTo>
                  <a:pt x="1318848" y="1186963"/>
                </a:lnTo>
                <a:lnTo>
                  <a:pt x="0" y="11869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6724425" y="279687"/>
            <a:ext cx="1069750" cy="1186963"/>
          </a:xfrm>
          <a:custGeom>
            <a:avLst/>
            <a:gdLst/>
            <a:ahLst/>
            <a:cxnLst/>
            <a:rect l="l" t="t" r="r" b="b"/>
            <a:pathLst>
              <a:path w="1069750" h="1186963">
                <a:moveTo>
                  <a:pt x="0" y="0"/>
                </a:moveTo>
                <a:lnTo>
                  <a:pt x="1069750" y="0"/>
                </a:lnTo>
                <a:lnTo>
                  <a:pt x="1069750" y="1186963"/>
                </a:lnTo>
                <a:lnTo>
                  <a:pt x="0" y="118696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2355597" flipH="1">
            <a:off x="461247" y="8755304"/>
            <a:ext cx="1432016" cy="1005991"/>
          </a:xfrm>
          <a:custGeom>
            <a:avLst/>
            <a:gdLst/>
            <a:ahLst/>
            <a:cxnLst/>
            <a:rect l="l" t="t" r="r" b="b"/>
            <a:pathLst>
              <a:path w="1432016" h="1005991">
                <a:moveTo>
                  <a:pt x="1432016" y="0"/>
                </a:moveTo>
                <a:lnTo>
                  <a:pt x="0" y="0"/>
                </a:lnTo>
                <a:lnTo>
                  <a:pt x="0" y="1005992"/>
                </a:lnTo>
                <a:lnTo>
                  <a:pt x="1432016" y="1005992"/>
                </a:lnTo>
                <a:lnTo>
                  <a:pt x="1432016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5391692" y="5483857"/>
            <a:ext cx="3193552" cy="5049094"/>
          </a:xfrm>
          <a:custGeom>
            <a:avLst/>
            <a:gdLst/>
            <a:ahLst/>
            <a:cxnLst/>
            <a:rect l="l" t="t" r="r" b="b"/>
            <a:pathLst>
              <a:path w="3193552" h="5049094">
                <a:moveTo>
                  <a:pt x="0" y="0"/>
                </a:moveTo>
                <a:lnTo>
                  <a:pt x="3193551" y="0"/>
                </a:lnTo>
                <a:lnTo>
                  <a:pt x="3193551" y="5049093"/>
                </a:lnTo>
                <a:lnTo>
                  <a:pt x="0" y="504909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028700" y="876300"/>
            <a:ext cx="15138976" cy="1336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878"/>
              </a:lnSpc>
            </a:pPr>
            <a:r>
              <a:rPr lang="en-US" sz="7770">
                <a:solidFill>
                  <a:srgbClr val="70007B"/>
                </a:solidFill>
                <a:latin typeface="More Sugar"/>
                <a:ea typeface="More Sugar"/>
                <a:cs typeface="More Sugar"/>
                <a:sym typeface="More Sugar"/>
              </a:rPr>
              <a:t>What will we learn this week?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92660" y="2520005"/>
            <a:ext cx="14820691" cy="1418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76"/>
              </a:lnSpc>
            </a:pPr>
            <a:r>
              <a:rPr lang="en-US" sz="4983" b="1" u="sng" dirty="0">
                <a:solidFill>
                  <a:srgbClr val="13589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New Vocabulary: </a:t>
            </a:r>
          </a:p>
          <a:p>
            <a:r>
              <a:rPr lang="en-US" sz="3383" dirty="0">
                <a:solidFill>
                  <a:srgbClr val="135899"/>
                </a:solidFill>
                <a:latin typeface="Glacial Indifference"/>
              </a:rPr>
              <a:t>friend, chat, message, group, talk, meet, listen, smile 	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692660" y="4398749"/>
            <a:ext cx="14820691" cy="1978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76"/>
              </a:lnSpc>
            </a:pPr>
            <a:r>
              <a:rPr lang="en-US" sz="4983" b="1" u="sng" dirty="0">
                <a:solidFill>
                  <a:srgbClr val="13589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High Frequency Words: </a:t>
            </a:r>
          </a:p>
          <a:p>
            <a:r>
              <a:rPr lang="en-US" sz="3383" dirty="0">
                <a:solidFill>
                  <a:srgbClr val="135899"/>
                </a:solidFill>
                <a:latin typeface="Glacial Indifference"/>
              </a:rPr>
              <a:t>because, friend, share, together, help and </a:t>
            </a:r>
            <a:r>
              <a:rPr lang="en-US" dirty="0"/>
              <a:t>	</a:t>
            </a:r>
          </a:p>
          <a:p>
            <a:pPr algn="l">
              <a:lnSpc>
                <a:spcPts val="4736"/>
              </a:lnSpc>
            </a:pPr>
            <a:endParaRPr lang="en-US" sz="3383" dirty="0">
              <a:solidFill>
                <a:srgbClr val="135899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692660" y="6378464"/>
            <a:ext cx="14820691" cy="2581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76"/>
              </a:lnSpc>
            </a:pPr>
            <a:r>
              <a:rPr lang="en-US" sz="4983" b="1" u="sng" dirty="0">
                <a:solidFill>
                  <a:srgbClr val="135899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Grammar: </a:t>
            </a:r>
          </a:p>
          <a:p>
            <a:r>
              <a:rPr lang="en-US" sz="3383" dirty="0">
                <a:solidFill>
                  <a:srgbClr val="135899"/>
                </a:solidFill>
                <a:latin typeface="Glacial Indifference"/>
              </a:rPr>
              <a:t>Present Simple + Noun Phrases </a:t>
            </a:r>
            <a:r>
              <a:rPr lang="en-US" dirty="0"/>
              <a:t>	</a:t>
            </a:r>
          </a:p>
          <a:p>
            <a:pPr algn="l">
              <a:lnSpc>
                <a:spcPts val="4736"/>
              </a:lnSpc>
            </a:pPr>
            <a:endParaRPr lang="en-US" sz="3383" dirty="0">
              <a:solidFill>
                <a:srgbClr val="135899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736"/>
              </a:lnSpc>
            </a:pPr>
            <a:endParaRPr lang="en-US" sz="3383" dirty="0">
              <a:solidFill>
                <a:srgbClr val="135899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43182">
            <a:off x="14922337" y="6689965"/>
            <a:ext cx="3878186" cy="5136671"/>
          </a:xfrm>
          <a:custGeom>
            <a:avLst/>
            <a:gdLst/>
            <a:ahLst/>
            <a:cxnLst/>
            <a:rect l="l" t="t" r="r" b="b"/>
            <a:pathLst>
              <a:path w="3878186" h="5136671">
                <a:moveTo>
                  <a:pt x="0" y="0"/>
                </a:moveTo>
                <a:lnTo>
                  <a:pt x="3878186" y="0"/>
                </a:lnTo>
                <a:lnTo>
                  <a:pt x="3878186" y="5136670"/>
                </a:lnTo>
                <a:lnTo>
                  <a:pt x="0" y="51366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1768198">
            <a:off x="16216372" y="2515137"/>
            <a:ext cx="3519477" cy="4608153"/>
          </a:xfrm>
          <a:custGeom>
            <a:avLst/>
            <a:gdLst/>
            <a:ahLst/>
            <a:cxnLst/>
            <a:rect l="l" t="t" r="r" b="b"/>
            <a:pathLst>
              <a:path w="3519477" h="4608153">
                <a:moveTo>
                  <a:pt x="0" y="0"/>
                </a:moveTo>
                <a:lnTo>
                  <a:pt x="3519477" y="0"/>
                </a:lnTo>
                <a:lnTo>
                  <a:pt x="3519477" y="4608153"/>
                </a:lnTo>
                <a:lnTo>
                  <a:pt x="0" y="46081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4563084">
            <a:off x="4234010" y="8814807"/>
            <a:ext cx="3254119" cy="2688716"/>
          </a:xfrm>
          <a:custGeom>
            <a:avLst/>
            <a:gdLst/>
            <a:ahLst/>
            <a:cxnLst/>
            <a:rect l="l" t="t" r="r" b="b"/>
            <a:pathLst>
              <a:path w="3254119" h="2688716">
                <a:moveTo>
                  <a:pt x="0" y="0"/>
                </a:moveTo>
                <a:lnTo>
                  <a:pt x="3254119" y="0"/>
                </a:lnTo>
                <a:lnTo>
                  <a:pt x="3254119" y="2688716"/>
                </a:lnTo>
                <a:lnTo>
                  <a:pt x="0" y="26887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7901887">
            <a:off x="-305750" y="-1169381"/>
            <a:ext cx="2935798" cy="4641577"/>
          </a:xfrm>
          <a:custGeom>
            <a:avLst/>
            <a:gdLst/>
            <a:ahLst/>
            <a:cxnLst/>
            <a:rect l="l" t="t" r="r" b="b"/>
            <a:pathLst>
              <a:path w="2935798" h="4641577">
                <a:moveTo>
                  <a:pt x="0" y="0"/>
                </a:moveTo>
                <a:lnTo>
                  <a:pt x="2935797" y="0"/>
                </a:lnTo>
                <a:lnTo>
                  <a:pt x="2935797" y="4641577"/>
                </a:lnTo>
                <a:lnTo>
                  <a:pt x="0" y="46415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995739">
            <a:off x="11719696" y="8166424"/>
            <a:ext cx="2713630" cy="3220926"/>
          </a:xfrm>
          <a:custGeom>
            <a:avLst/>
            <a:gdLst/>
            <a:ahLst/>
            <a:cxnLst/>
            <a:rect l="l" t="t" r="r" b="b"/>
            <a:pathLst>
              <a:path w="2713630" h="3220926">
                <a:moveTo>
                  <a:pt x="0" y="0"/>
                </a:moveTo>
                <a:lnTo>
                  <a:pt x="2713630" y="0"/>
                </a:lnTo>
                <a:lnTo>
                  <a:pt x="2713630" y="3220926"/>
                </a:lnTo>
                <a:lnTo>
                  <a:pt x="0" y="322092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 rot="-9983174">
            <a:off x="3082860" y="-1997088"/>
            <a:ext cx="3162685" cy="3509220"/>
          </a:xfrm>
          <a:custGeom>
            <a:avLst/>
            <a:gdLst/>
            <a:ahLst/>
            <a:cxnLst/>
            <a:rect l="l" t="t" r="r" b="b"/>
            <a:pathLst>
              <a:path w="3162685" h="3509220">
                <a:moveTo>
                  <a:pt x="0" y="0"/>
                </a:moveTo>
                <a:lnTo>
                  <a:pt x="3162685" y="0"/>
                </a:lnTo>
                <a:lnTo>
                  <a:pt x="3162685" y="3509221"/>
                </a:lnTo>
                <a:lnTo>
                  <a:pt x="0" y="350922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-1546211" y="6735072"/>
            <a:ext cx="5149823" cy="4544718"/>
          </a:xfrm>
          <a:custGeom>
            <a:avLst/>
            <a:gdLst/>
            <a:ahLst/>
            <a:cxnLst/>
            <a:rect l="l" t="t" r="r" b="b"/>
            <a:pathLst>
              <a:path w="5149823" h="4544718">
                <a:moveTo>
                  <a:pt x="0" y="0"/>
                </a:moveTo>
                <a:lnTo>
                  <a:pt x="5149822" y="0"/>
                </a:lnTo>
                <a:lnTo>
                  <a:pt x="5149822" y="4544719"/>
                </a:lnTo>
                <a:lnTo>
                  <a:pt x="0" y="454471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2577449">
            <a:off x="14438154" y="-938504"/>
            <a:ext cx="4846552" cy="4331606"/>
          </a:xfrm>
          <a:custGeom>
            <a:avLst/>
            <a:gdLst/>
            <a:ahLst/>
            <a:cxnLst/>
            <a:rect l="l" t="t" r="r" b="b"/>
            <a:pathLst>
              <a:path w="4846552" h="4331606">
                <a:moveTo>
                  <a:pt x="0" y="0"/>
                </a:moveTo>
                <a:lnTo>
                  <a:pt x="4846552" y="0"/>
                </a:lnTo>
                <a:lnTo>
                  <a:pt x="4846552" y="4331606"/>
                </a:lnTo>
                <a:lnTo>
                  <a:pt x="0" y="433160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6894443">
            <a:off x="7823824" y="8747492"/>
            <a:ext cx="4201119" cy="3891287"/>
          </a:xfrm>
          <a:custGeom>
            <a:avLst/>
            <a:gdLst/>
            <a:ahLst/>
            <a:cxnLst/>
            <a:rect l="l" t="t" r="r" b="b"/>
            <a:pathLst>
              <a:path w="4201119" h="3891287">
                <a:moveTo>
                  <a:pt x="0" y="0"/>
                </a:moveTo>
                <a:lnTo>
                  <a:pt x="4201119" y="0"/>
                </a:lnTo>
                <a:lnTo>
                  <a:pt x="4201119" y="3891287"/>
                </a:lnTo>
                <a:lnTo>
                  <a:pt x="0" y="389128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8402282">
            <a:off x="-1324883" y="3498812"/>
            <a:ext cx="3700639" cy="3214930"/>
          </a:xfrm>
          <a:custGeom>
            <a:avLst/>
            <a:gdLst/>
            <a:ahLst/>
            <a:cxnLst/>
            <a:rect l="l" t="t" r="r" b="b"/>
            <a:pathLst>
              <a:path w="3700639" h="3214930">
                <a:moveTo>
                  <a:pt x="0" y="0"/>
                </a:moveTo>
                <a:lnTo>
                  <a:pt x="3700639" y="0"/>
                </a:lnTo>
                <a:lnTo>
                  <a:pt x="3700639" y="3214930"/>
                </a:lnTo>
                <a:lnTo>
                  <a:pt x="0" y="3214930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 rot="-926815">
            <a:off x="11896326" y="-1925868"/>
            <a:ext cx="3431416" cy="3479256"/>
          </a:xfrm>
          <a:custGeom>
            <a:avLst/>
            <a:gdLst/>
            <a:ahLst/>
            <a:cxnLst/>
            <a:rect l="l" t="t" r="r" b="b"/>
            <a:pathLst>
              <a:path w="3431416" h="3479256">
                <a:moveTo>
                  <a:pt x="0" y="0"/>
                </a:moveTo>
                <a:lnTo>
                  <a:pt x="3431416" y="0"/>
                </a:lnTo>
                <a:lnTo>
                  <a:pt x="3431416" y="3479255"/>
                </a:lnTo>
                <a:lnTo>
                  <a:pt x="0" y="3479255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 rot="-8258173">
            <a:off x="7193138" y="-790224"/>
            <a:ext cx="3722631" cy="2284765"/>
          </a:xfrm>
          <a:custGeom>
            <a:avLst/>
            <a:gdLst/>
            <a:ahLst/>
            <a:cxnLst/>
            <a:rect l="l" t="t" r="r" b="b"/>
            <a:pathLst>
              <a:path w="3722631" h="2284765">
                <a:moveTo>
                  <a:pt x="0" y="0"/>
                </a:moveTo>
                <a:lnTo>
                  <a:pt x="3722630" y="0"/>
                </a:lnTo>
                <a:lnTo>
                  <a:pt x="3722630" y="2284764"/>
                </a:lnTo>
                <a:lnTo>
                  <a:pt x="0" y="2284764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4" name="Group 14"/>
          <p:cNvGrpSpPr/>
          <p:nvPr/>
        </p:nvGrpSpPr>
        <p:grpSpPr>
          <a:xfrm>
            <a:off x="3862462" y="3279390"/>
            <a:ext cx="10563076" cy="4339763"/>
            <a:chOff x="0" y="0"/>
            <a:chExt cx="3011827" cy="123738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011827" cy="1237387"/>
            </a:xfrm>
            <a:custGeom>
              <a:avLst/>
              <a:gdLst/>
              <a:ahLst/>
              <a:cxnLst/>
              <a:rect l="l" t="t" r="r" b="b"/>
              <a:pathLst>
                <a:path w="3011827" h="1237387">
                  <a:moveTo>
                    <a:pt x="37379" y="0"/>
                  </a:moveTo>
                  <a:lnTo>
                    <a:pt x="2974448" y="0"/>
                  </a:lnTo>
                  <a:cubicBezTo>
                    <a:pt x="2984362" y="0"/>
                    <a:pt x="2993869" y="3938"/>
                    <a:pt x="3000879" y="10948"/>
                  </a:cubicBezTo>
                  <a:cubicBezTo>
                    <a:pt x="3007889" y="17958"/>
                    <a:pt x="3011827" y="27466"/>
                    <a:pt x="3011827" y="37379"/>
                  </a:cubicBezTo>
                  <a:lnTo>
                    <a:pt x="3011827" y="1200008"/>
                  </a:lnTo>
                  <a:cubicBezTo>
                    <a:pt x="3011827" y="1220652"/>
                    <a:pt x="2995092" y="1237387"/>
                    <a:pt x="2974448" y="1237387"/>
                  </a:cubicBezTo>
                  <a:lnTo>
                    <a:pt x="37379" y="1237387"/>
                  </a:lnTo>
                  <a:cubicBezTo>
                    <a:pt x="16735" y="1237387"/>
                    <a:pt x="0" y="1220652"/>
                    <a:pt x="0" y="1200008"/>
                  </a:cubicBezTo>
                  <a:lnTo>
                    <a:pt x="0" y="37379"/>
                  </a:lnTo>
                  <a:cubicBezTo>
                    <a:pt x="0" y="16735"/>
                    <a:pt x="16735" y="0"/>
                    <a:pt x="37379" y="0"/>
                  </a:cubicBezTo>
                  <a:close/>
                </a:path>
              </a:pathLst>
            </a:custGeom>
            <a:solidFill>
              <a:srgbClr val="F5E5C4"/>
            </a:solidFill>
            <a:ln cap="rnd">
              <a:noFill/>
              <a:prstDash val="lgDash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3011827" cy="12754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136584" y="3503403"/>
            <a:ext cx="10014832" cy="3891736"/>
            <a:chOff x="0" y="0"/>
            <a:chExt cx="2855508" cy="110964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855508" cy="1109642"/>
            </a:xfrm>
            <a:custGeom>
              <a:avLst/>
              <a:gdLst/>
              <a:ahLst/>
              <a:cxnLst/>
              <a:rect l="l" t="t" r="r" b="b"/>
              <a:pathLst>
                <a:path w="2855508" h="1109642">
                  <a:moveTo>
                    <a:pt x="39425" y="0"/>
                  </a:moveTo>
                  <a:lnTo>
                    <a:pt x="2816082" y="0"/>
                  </a:lnTo>
                  <a:cubicBezTo>
                    <a:pt x="2826539" y="0"/>
                    <a:pt x="2836567" y="4154"/>
                    <a:pt x="2843960" y="11547"/>
                  </a:cubicBezTo>
                  <a:cubicBezTo>
                    <a:pt x="2851354" y="18941"/>
                    <a:pt x="2855508" y="28969"/>
                    <a:pt x="2855508" y="39425"/>
                  </a:cubicBezTo>
                  <a:lnTo>
                    <a:pt x="2855508" y="1070217"/>
                  </a:lnTo>
                  <a:cubicBezTo>
                    <a:pt x="2855508" y="1080673"/>
                    <a:pt x="2851354" y="1090701"/>
                    <a:pt x="2843960" y="1098095"/>
                  </a:cubicBezTo>
                  <a:cubicBezTo>
                    <a:pt x="2836567" y="1105489"/>
                    <a:pt x="2826539" y="1109642"/>
                    <a:pt x="2816082" y="1109642"/>
                  </a:cubicBezTo>
                  <a:lnTo>
                    <a:pt x="39425" y="1109642"/>
                  </a:lnTo>
                  <a:cubicBezTo>
                    <a:pt x="17651" y="1109642"/>
                    <a:pt x="0" y="1091991"/>
                    <a:pt x="0" y="1070217"/>
                  </a:cubicBezTo>
                  <a:lnTo>
                    <a:pt x="0" y="39425"/>
                  </a:lnTo>
                  <a:cubicBezTo>
                    <a:pt x="0" y="28969"/>
                    <a:pt x="4154" y="18941"/>
                    <a:pt x="11547" y="11547"/>
                  </a:cubicBezTo>
                  <a:cubicBezTo>
                    <a:pt x="18941" y="4154"/>
                    <a:pt x="28969" y="0"/>
                    <a:pt x="3942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38100" cap="rnd">
              <a:solidFill>
                <a:srgbClr val="B6841E"/>
              </a:solidFill>
              <a:prstDash val="lgDash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2855508" cy="11477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3603611" y="4861339"/>
            <a:ext cx="11233170" cy="1317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13"/>
              </a:lnSpc>
            </a:pPr>
            <a:r>
              <a:rPr lang="en-US" sz="9912" b="1">
                <a:solidFill>
                  <a:srgbClr val="000000"/>
                </a:solidFill>
                <a:latin typeface="Comfortaa Bold"/>
                <a:ea typeface="Comfortaa Bold"/>
                <a:cs typeface="Comfortaa Bold"/>
                <a:sym typeface="Comfortaa Bold"/>
              </a:rPr>
              <a:t>VOCABULARY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6724425" y="279687"/>
            <a:ext cx="1069750" cy="1186963"/>
          </a:xfrm>
          <a:custGeom>
            <a:avLst/>
            <a:gdLst/>
            <a:ahLst/>
            <a:cxnLst/>
            <a:rect l="l" t="t" r="r" b="b"/>
            <a:pathLst>
              <a:path w="1069750" h="1186963">
                <a:moveTo>
                  <a:pt x="0" y="0"/>
                </a:moveTo>
                <a:lnTo>
                  <a:pt x="1069750" y="0"/>
                </a:lnTo>
                <a:lnTo>
                  <a:pt x="1069750" y="1186963"/>
                </a:lnTo>
                <a:lnTo>
                  <a:pt x="0" y="11869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2355597" flipH="1">
            <a:off x="461247" y="8755304"/>
            <a:ext cx="1432016" cy="1005991"/>
          </a:xfrm>
          <a:custGeom>
            <a:avLst/>
            <a:gdLst/>
            <a:ahLst/>
            <a:cxnLst/>
            <a:rect l="l" t="t" r="r" b="b"/>
            <a:pathLst>
              <a:path w="1432016" h="1005991">
                <a:moveTo>
                  <a:pt x="1432016" y="0"/>
                </a:moveTo>
                <a:lnTo>
                  <a:pt x="0" y="0"/>
                </a:lnTo>
                <a:lnTo>
                  <a:pt x="0" y="1005992"/>
                </a:lnTo>
                <a:lnTo>
                  <a:pt x="1432016" y="1005992"/>
                </a:lnTo>
                <a:lnTo>
                  <a:pt x="143201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3437739" y="-777472"/>
            <a:ext cx="14820691" cy="515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0"/>
              </a:lnSpc>
            </a:pPr>
            <a:r>
              <a:rPr lang="en-US" sz="30000" b="1" dirty="0">
                <a:solidFill>
                  <a:srgbClr val="135899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friend</a:t>
            </a:r>
          </a:p>
        </p:txBody>
      </p:sp>
      <p:pic>
        <p:nvPicPr>
          <p:cNvPr id="1026" name="Picture 2" descr="Friends - Free vector clipart images on creazilla.com">
            <a:extLst>
              <a:ext uri="{FF2B5EF4-FFF2-40B4-BE49-F238E27FC236}">
                <a16:creationId xmlns:a16="http://schemas.microsoft.com/office/drawing/2014/main" id="{81C16471-ACF7-D543-32A5-8CED33BAD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375553"/>
            <a:ext cx="6748463" cy="5725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6D5C1B4-0B18-5A38-2DB1-2649F575F8DC}"/>
              </a:ext>
            </a:extLst>
          </p:cNvPr>
          <p:cNvSpPr/>
          <p:nvPr/>
        </p:nvSpPr>
        <p:spPr>
          <a:xfrm>
            <a:off x="533400" y="1932920"/>
            <a:ext cx="4846983" cy="78853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u="sng" dirty="0"/>
              <a:t>*Create a short text about the importance of friendship in life.</a:t>
            </a:r>
          </a:p>
          <a:p>
            <a:pPr algn="ctr"/>
            <a:endParaRPr lang="en-US" sz="3200" b="1" dirty="0"/>
          </a:p>
          <a:p>
            <a:pPr algn="ctr"/>
            <a:r>
              <a:rPr lang="en-US" sz="3200" b="1" dirty="0"/>
              <a:t>-------------------------------------------------------------------------</a:t>
            </a:r>
          </a:p>
          <a:p>
            <a:pPr algn="ctr"/>
            <a:r>
              <a:rPr lang="en-US" sz="3200" b="1" dirty="0"/>
              <a:t>---------------------------------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94C195-9ECD-ABE9-4337-CB89E2D9A7E4}"/>
              </a:ext>
            </a:extLst>
          </p:cNvPr>
          <p:cNvSpPr/>
          <p:nvPr/>
        </p:nvSpPr>
        <p:spPr>
          <a:xfrm>
            <a:off x="6172200" y="1943100"/>
            <a:ext cx="5578131" cy="787515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b="1" u="sng" dirty="0">
              <a:highlight>
                <a:srgbClr val="FFFF00"/>
              </a:highlight>
            </a:endParaRPr>
          </a:p>
          <a:p>
            <a:pPr algn="ctr"/>
            <a:r>
              <a:rPr lang="en-US" sz="2000" b="1" u="sng" dirty="0">
                <a:highlight>
                  <a:srgbClr val="FFFF00"/>
                </a:highlight>
              </a:rPr>
              <a:t>*Name the ways of communication with friends</a:t>
            </a:r>
          </a:p>
          <a:p>
            <a:pPr algn="ctr"/>
            <a:endParaRPr lang="en-US" sz="2000" b="1" u="sng" dirty="0">
              <a:highlight>
                <a:srgbClr val="FFFF00"/>
              </a:highlight>
            </a:endParaRPr>
          </a:p>
          <a:p>
            <a:pPr algn="ctr"/>
            <a:endParaRPr lang="en-US" sz="2000" b="1" u="sng" dirty="0">
              <a:highlight>
                <a:srgbClr val="FFFF00"/>
              </a:highlight>
            </a:endParaRPr>
          </a:p>
          <a:p>
            <a:pPr algn="ctr"/>
            <a:r>
              <a:rPr lang="en-US" sz="2400" b="1" dirty="0"/>
              <a:t>1-------------------------------------------</a:t>
            </a:r>
            <a:endParaRPr lang="en-US" sz="2400" b="1" u="sng" dirty="0">
              <a:highlight>
                <a:srgbClr val="FFFF00"/>
              </a:highlight>
            </a:endParaRPr>
          </a:p>
          <a:p>
            <a:pPr algn="ctr"/>
            <a:endParaRPr lang="en-US" sz="2400" b="1" u="sng" dirty="0">
              <a:highlight>
                <a:srgbClr val="FFFF00"/>
              </a:highlight>
            </a:endParaRPr>
          </a:p>
          <a:p>
            <a:pPr algn="ctr"/>
            <a:endParaRPr lang="en-US" sz="2400" b="1" u="sng" dirty="0">
              <a:highlight>
                <a:srgbClr val="FFFF00"/>
              </a:highlight>
            </a:endParaRPr>
          </a:p>
          <a:p>
            <a:pPr algn="ctr"/>
            <a:r>
              <a:rPr lang="en-US" sz="2400" b="1" dirty="0"/>
              <a:t>2----------------------------------------------</a:t>
            </a:r>
          </a:p>
          <a:p>
            <a:pPr algn="ctr"/>
            <a:endParaRPr lang="en-US" sz="2400" b="1" u="sng" dirty="0">
              <a:highlight>
                <a:srgbClr val="FFFF00"/>
              </a:highlight>
            </a:endParaRPr>
          </a:p>
          <a:p>
            <a:pPr algn="ctr"/>
            <a:endParaRPr lang="en-US" sz="2400" b="1" u="sng" dirty="0"/>
          </a:p>
          <a:p>
            <a:pPr algn="ctr"/>
            <a:r>
              <a:rPr lang="en-US" sz="2400" b="1" u="sng" dirty="0"/>
              <a:t>3-</a:t>
            </a:r>
            <a:r>
              <a:rPr lang="en-US" sz="2400" b="1" dirty="0"/>
              <a:t>---------------------------------------------</a:t>
            </a:r>
          </a:p>
          <a:p>
            <a:pPr algn="ctr"/>
            <a:endParaRPr lang="en-US" sz="2400" b="1" i="1" u="sng" dirty="0">
              <a:highlight>
                <a:srgbClr val="FFFF00"/>
              </a:highligh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75A535-B7BB-DF76-F271-E96F3DE03C24}"/>
              </a:ext>
            </a:extLst>
          </p:cNvPr>
          <p:cNvSpPr/>
          <p:nvPr/>
        </p:nvSpPr>
        <p:spPr>
          <a:xfrm>
            <a:off x="12649200" y="2047160"/>
            <a:ext cx="5334000" cy="787515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*</a:t>
            </a:r>
            <a:r>
              <a:rPr lang="en-US" sz="2800" b="1" u="sng" dirty="0"/>
              <a:t>What are the characteristics of     the</a:t>
            </a:r>
          </a:p>
          <a:p>
            <a:pPr algn="ctr"/>
            <a:r>
              <a:rPr lang="en-US" sz="2800" b="1" u="sng" dirty="0">
                <a:solidFill>
                  <a:schemeClr val="tx1"/>
                </a:solidFill>
              </a:rPr>
              <a:t> best friend</a:t>
            </a:r>
            <a:r>
              <a:rPr lang="en-US" sz="2400" b="1" u="sng" dirty="0">
                <a:solidFill>
                  <a:schemeClr val="tx1"/>
                </a:solidFill>
              </a:rPr>
              <a:t>.</a:t>
            </a:r>
          </a:p>
          <a:p>
            <a:pPr algn="ctr"/>
            <a:endParaRPr lang="en-US" sz="2400" b="1" u="sng" dirty="0">
              <a:solidFill>
                <a:schemeClr val="tx1"/>
              </a:solidFill>
            </a:endParaRPr>
          </a:p>
          <a:p>
            <a:pPr algn="ctr"/>
            <a:endParaRPr lang="en-US" sz="2400" b="1" u="sng" dirty="0">
              <a:solidFill>
                <a:schemeClr val="tx1"/>
              </a:solidFill>
            </a:endParaRPr>
          </a:p>
          <a:p>
            <a:pPr algn="ctr"/>
            <a:endParaRPr lang="en-US" sz="2400" b="1" u="sng" dirty="0">
              <a:solidFill>
                <a:schemeClr val="tx1"/>
              </a:solidFill>
            </a:endParaRPr>
          </a:p>
          <a:p>
            <a:pPr algn="ctr"/>
            <a:endParaRPr lang="en-US" sz="2400" b="1" u="sng" dirty="0">
              <a:solidFill>
                <a:schemeClr val="tx1"/>
              </a:solidFill>
            </a:endParaRPr>
          </a:p>
          <a:p>
            <a:pPr algn="ctr"/>
            <a:endParaRPr lang="en-US" sz="2400" b="1" u="sng" dirty="0">
              <a:solidFill>
                <a:schemeClr val="tx1"/>
              </a:solidFill>
            </a:endParaRPr>
          </a:p>
          <a:p>
            <a:pPr algn="ctr"/>
            <a:endParaRPr lang="en-US" sz="2400" b="1" u="sng" dirty="0">
              <a:solidFill>
                <a:schemeClr val="tx1"/>
              </a:solidFill>
            </a:endParaRPr>
          </a:p>
          <a:p>
            <a:pPr algn="ctr"/>
            <a:endParaRPr lang="en-US" sz="2400" b="1" u="sng" dirty="0">
              <a:solidFill>
                <a:schemeClr val="tx1"/>
              </a:solidFill>
            </a:endParaRPr>
          </a:p>
          <a:p>
            <a:pPr algn="ctr"/>
            <a:endParaRPr lang="en-US" sz="2400" b="1" u="sng" dirty="0">
              <a:solidFill>
                <a:schemeClr val="tx1"/>
              </a:solidFill>
            </a:endParaRPr>
          </a:p>
          <a:p>
            <a:pPr algn="ctr"/>
            <a:endParaRPr lang="en-US" sz="2400" b="1" u="sng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B804C0-33F6-C287-BA6C-3BFBDD3B1256}"/>
              </a:ext>
            </a:extLst>
          </p:cNvPr>
          <p:cNvSpPr txBox="1"/>
          <p:nvPr/>
        </p:nvSpPr>
        <p:spPr>
          <a:xfrm>
            <a:off x="2133600" y="1225034"/>
            <a:ext cx="9541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highlight>
                  <a:srgbClr val="FFFF00"/>
                </a:highlight>
              </a:rPr>
              <a:t>1-2-3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94A880-968D-7FEE-FCFE-5219594F6C53}"/>
              </a:ext>
            </a:extLst>
          </p:cNvPr>
          <p:cNvSpPr txBox="1"/>
          <p:nvPr/>
        </p:nvSpPr>
        <p:spPr>
          <a:xfrm flipH="1">
            <a:off x="8610600" y="1409700"/>
            <a:ext cx="83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highlight>
                  <a:srgbClr val="FFFF00"/>
                </a:highlight>
              </a:rPr>
              <a:t>4-5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7F3505-4A67-5778-31AF-5FEFAD5606AA}"/>
              </a:ext>
            </a:extLst>
          </p:cNvPr>
          <p:cNvSpPr txBox="1"/>
          <p:nvPr/>
        </p:nvSpPr>
        <p:spPr>
          <a:xfrm>
            <a:off x="14706600" y="140970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highlight>
                  <a:srgbClr val="FFFF00"/>
                </a:highlight>
              </a:rPr>
              <a:t>6-7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CB6353-89FD-76DF-BA9C-2F25F1A30D7F}"/>
              </a:ext>
            </a:extLst>
          </p:cNvPr>
          <p:cNvSpPr txBox="1"/>
          <p:nvPr/>
        </p:nvSpPr>
        <p:spPr>
          <a:xfrm>
            <a:off x="7391400" y="266700"/>
            <a:ext cx="27432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u="sng" dirty="0">
                <a:solidFill>
                  <a:srgbClr val="C00000"/>
                </a:solidFill>
              </a:rPr>
              <a:t>                                                                           </a:t>
            </a:r>
            <a:r>
              <a:rPr lang="en-US" sz="3600" b="1" i="1" u="sng" dirty="0">
                <a:solidFill>
                  <a:srgbClr val="C00000"/>
                </a:solidFill>
              </a:rPr>
              <a:t>Group work</a:t>
            </a:r>
          </a:p>
        </p:txBody>
      </p:sp>
      <p:pic>
        <p:nvPicPr>
          <p:cNvPr id="14" name="5 minute Countdown Timer for Children and Kids">
            <a:hlinkClick r:id="" action="ppaction://media"/>
            <a:extLst>
              <a:ext uri="{FF2B5EF4-FFF2-40B4-BE49-F238E27FC236}">
                <a16:creationId xmlns:a16="http://schemas.microsoft.com/office/drawing/2014/main" id="{9D00B442-AF70-95D0-D3EF-F493A1B6C12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916275" y="99715"/>
            <a:ext cx="223520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570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58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vol="3659" mute="1">
                <p:cTn id="12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C4E1C74-8C8F-F2D7-A035-7FCA3AC3C9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66700"/>
            <a:ext cx="11887200" cy="1002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Callout 10">
            <a:extLst>
              <a:ext uri="{FF2B5EF4-FFF2-40B4-BE49-F238E27FC236}">
                <a16:creationId xmlns:a16="http://schemas.microsoft.com/office/drawing/2014/main" id="{CE42CD1A-7F2B-1F1E-FA11-292802C0C9EB}"/>
              </a:ext>
            </a:extLst>
          </p:cNvPr>
          <p:cNvSpPr/>
          <p:nvPr/>
        </p:nvSpPr>
        <p:spPr>
          <a:xfrm>
            <a:off x="12268200" y="1333500"/>
            <a:ext cx="5592805" cy="4727276"/>
          </a:xfrm>
          <a:prstGeom prst="wedgeEllipse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solidFill>
                  <a:schemeClr val="tx1"/>
                </a:solidFill>
                <a:latin typeface="Comic Sans MS"/>
                <a:cs typeface="Comic Sans MS"/>
              </a:rPr>
              <a:t>-Write your own ideas how to be good friend.</a:t>
            </a:r>
          </a:p>
        </p:txBody>
      </p:sp>
    </p:spTree>
    <p:extLst>
      <p:ext uri="{BB962C8B-B14F-4D97-AF65-F5344CB8AC3E}">
        <p14:creationId xmlns:p14="http://schemas.microsoft.com/office/powerpoint/2010/main" val="1715095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0">
            <a:extLst>
              <a:ext uri="{FF2B5EF4-FFF2-40B4-BE49-F238E27FC236}">
                <a16:creationId xmlns:a16="http://schemas.microsoft.com/office/drawing/2014/main" id="{4A3D3B35-5222-4BAC-D991-195FE406DD43}"/>
              </a:ext>
            </a:extLst>
          </p:cNvPr>
          <p:cNvSpPr/>
          <p:nvPr/>
        </p:nvSpPr>
        <p:spPr>
          <a:xfrm>
            <a:off x="5715000" y="170439"/>
            <a:ext cx="6605397" cy="2153661"/>
          </a:xfrm>
          <a:prstGeom prst="wedgeEllipse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solidFill>
                  <a:schemeClr val="tx1"/>
                </a:solidFill>
                <a:latin typeface="Comic Sans MS" panose="030F0702030302020204" pitchFamily="66" charset="0"/>
              </a:rPr>
              <a:t>-Put ( chat – friend – talk – because) in a short text.</a:t>
            </a:r>
          </a:p>
        </p:txBody>
      </p:sp>
      <p:sp>
        <p:nvSpPr>
          <p:cNvPr id="3" name="Oval Callout 10">
            <a:extLst>
              <a:ext uri="{FF2B5EF4-FFF2-40B4-BE49-F238E27FC236}">
                <a16:creationId xmlns:a16="http://schemas.microsoft.com/office/drawing/2014/main" id="{C18D91A5-9AAB-1DEC-DFA7-B80D7F4A78B4}"/>
              </a:ext>
            </a:extLst>
          </p:cNvPr>
          <p:cNvSpPr/>
          <p:nvPr/>
        </p:nvSpPr>
        <p:spPr>
          <a:xfrm>
            <a:off x="5419629" y="2723701"/>
            <a:ext cx="7196138" cy="3430795"/>
          </a:xfrm>
          <a:prstGeom prst="wedgeEllipse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-</a:t>
            </a:r>
            <a:r>
              <a:rPr lang="en-US" sz="2800" b="1" u="sng" dirty="0">
                <a:solidFill>
                  <a:schemeClr val="tx1"/>
                </a:solidFill>
                <a:latin typeface="Comic Sans MS" panose="030F0702030302020204" pitchFamily="66" charset="0"/>
              </a:rPr>
              <a:t>Complete the following:</a:t>
            </a:r>
          </a:p>
          <a:p>
            <a:pPr algn="ctr"/>
            <a:endParaRPr lang="en-US" sz="2800" b="1" u="sng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We always meet our friends in ---------------------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/>
            <a:endParaRPr lang="en-US" sz="24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Oval Callout 10">
            <a:extLst>
              <a:ext uri="{FF2B5EF4-FFF2-40B4-BE49-F238E27FC236}">
                <a16:creationId xmlns:a16="http://schemas.microsoft.com/office/drawing/2014/main" id="{91BC35A3-F6C0-9A79-0CE8-2F20BE024309}"/>
              </a:ext>
            </a:extLst>
          </p:cNvPr>
          <p:cNvSpPr/>
          <p:nvPr/>
        </p:nvSpPr>
        <p:spPr>
          <a:xfrm>
            <a:off x="6058285" y="6554097"/>
            <a:ext cx="7276715" cy="3352800"/>
          </a:xfrm>
          <a:prstGeom prst="wedgeEllipse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Describe your best friend.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Comic Sans MS" panose="030F0702030302020204" pitchFamily="66" charset="0"/>
              </a:rPr>
              <a:t>-----------------------------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Timer 3 min">
            <a:hlinkClick r:id="" action="ppaction://media"/>
            <a:extLst>
              <a:ext uri="{FF2B5EF4-FFF2-40B4-BE49-F238E27FC236}">
                <a16:creationId xmlns:a16="http://schemas.microsoft.com/office/drawing/2014/main" id="{3E4BF140-6D6E-01E5-012E-F98D490D8C6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630400" y="170439"/>
            <a:ext cx="3070756" cy="1738334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15A56D9-BFBC-FC81-0BEE-C3CED187EB47}"/>
              </a:ext>
            </a:extLst>
          </p:cNvPr>
          <p:cNvSpPr/>
          <p:nvPr/>
        </p:nvSpPr>
        <p:spPr>
          <a:xfrm>
            <a:off x="3645599" y="630536"/>
            <a:ext cx="914400" cy="914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7977EE2-5704-B5A7-FEB4-011C553CCA7C}"/>
              </a:ext>
            </a:extLst>
          </p:cNvPr>
          <p:cNvSpPr/>
          <p:nvPr/>
        </p:nvSpPr>
        <p:spPr>
          <a:xfrm>
            <a:off x="3810000" y="3277497"/>
            <a:ext cx="914400" cy="914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FF8EB44-65F7-0AD1-0559-FFC2D1912FE2}"/>
              </a:ext>
            </a:extLst>
          </p:cNvPr>
          <p:cNvSpPr/>
          <p:nvPr/>
        </p:nvSpPr>
        <p:spPr>
          <a:xfrm>
            <a:off x="4102799" y="6554097"/>
            <a:ext cx="914400" cy="914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64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0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6724425" y="279687"/>
            <a:ext cx="1069750" cy="1186963"/>
          </a:xfrm>
          <a:custGeom>
            <a:avLst/>
            <a:gdLst/>
            <a:ahLst/>
            <a:cxnLst/>
            <a:rect l="l" t="t" r="r" b="b"/>
            <a:pathLst>
              <a:path w="1069750" h="1186963">
                <a:moveTo>
                  <a:pt x="0" y="0"/>
                </a:moveTo>
                <a:lnTo>
                  <a:pt x="1069750" y="0"/>
                </a:lnTo>
                <a:lnTo>
                  <a:pt x="1069750" y="1186963"/>
                </a:lnTo>
                <a:lnTo>
                  <a:pt x="0" y="11869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2355597" flipH="1">
            <a:off x="461247" y="8755304"/>
            <a:ext cx="1432016" cy="1005991"/>
          </a:xfrm>
          <a:custGeom>
            <a:avLst/>
            <a:gdLst/>
            <a:ahLst/>
            <a:cxnLst/>
            <a:rect l="l" t="t" r="r" b="b"/>
            <a:pathLst>
              <a:path w="1432016" h="1005991">
                <a:moveTo>
                  <a:pt x="1432016" y="0"/>
                </a:moveTo>
                <a:lnTo>
                  <a:pt x="0" y="0"/>
                </a:lnTo>
                <a:lnTo>
                  <a:pt x="0" y="1005992"/>
                </a:lnTo>
                <a:lnTo>
                  <a:pt x="1432016" y="1005992"/>
                </a:lnTo>
                <a:lnTo>
                  <a:pt x="143201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733655" y="-476250"/>
            <a:ext cx="16554345" cy="4279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9"/>
              </a:lnSpc>
            </a:pPr>
            <a:r>
              <a:rPr lang="en-US" sz="24999" b="1" dirty="0">
                <a:solidFill>
                  <a:srgbClr val="135899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chat</a:t>
            </a:r>
          </a:p>
        </p:txBody>
      </p:sp>
      <p:pic>
        <p:nvPicPr>
          <p:cNvPr id="2050" name="Picture 2" descr="Greeting Balloon">
            <a:extLst>
              <a:ext uri="{FF2B5EF4-FFF2-40B4-BE49-F238E27FC236}">
                <a16:creationId xmlns:a16="http://schemas.microsoft.com/office/drawing/2014/main" id="{C434A76B-B026-5A6C-09CB-76835384D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600" y="1663700"/>
            <a:ext cx="8605838" cy="7751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A78423-3D07-2F9A-828A-C056514DEC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2400" y="3467099"/>
            <a:ext cx="8839200" cy="663377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876300"/>
            <a:ext cx="18288000" cy="111633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r>
              <a:rPr lang="en-US" sz="3600" i="1" u="sng" dirty="0"/>
              <a:t>See the picture and write a sentence about it.</a:t>
            </a:r>
          </a:p>
        </p:txBody>
      </p:sp>
      <p:sp>
        <p:nvSpPr>
          <p:cNvPr id="3" name="Freeform 3"/>
          <p:cNvSpPr/>
          <p:nvPr/>
        </p:nvSpPr>
        <p:spPr>
          <a:xfrm>
            <a:off x="16724425" y="279687"/>
            <a:ext cx="1069750" cy="1186963"/>
          </a:xfrm>
          <a:custGeom>
            <a:avLst/>
            <a:gdLst/>
            <a:ahLst/>
            <a:cxnLst/>
            <a:rect l="l" t="t" r="r" b="b"/>
            <a:pathLst>
              <a:path w="1069750" h="1186963">
                <a:moveTo>
                  <a:pt x="0" y="0"/>
                </a:moveTo>
                <a:lnTo>
                  <a:pt x="1069750" y="0"/>
                </a:lnTo>
                <a:lnTo>
                  <a:pt x="1069750" y="1186963"/>
                </a:lnTo>
                <a:lnTo>
                  <a:pt x="0" y="11869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2355597" flipH="1">
            <a:off x="461247" y="8755304"/>
            <a:ext cx="1432016" cy="1005991"/>
          </a:xfrm>
          <a:custGeom>
            <a:avLst/>
            <a:gdLst/>
            <a:ahLst/>
            <a:cxnLst/>
            <a:rect l="l" t="t" r="r" b="b"/>
            <a:pathLst>
              <a:path w="1432016" h="1005991">
                <a:moveTo>
                  <a:pt x="1432016" y="0"/>
                </a:moveTo>
                <a:lnTo>
                  <a:pt x="0" y="0"/>
                </a:lnTo>
                <a:lnTo>
                  <a:pt x="0" y="1005992"/>
                </a:lnTo>
                <a:lnTo>
                  <a:pt x="1432016" y="1005992"/>
                </a:lnTo>
                <a:lnTo>
                  <a:pt x="143201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177255" y="-514350"/>
            <a:ext cx="16419878" cy="4679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259"/>
              </a:lnSpc>
            </a:pPr>
            <a:r>
              <a:rPr lang="en-US" sz="27328" b="1" dirty="0">
                <a:solidFill>
                  <a:srgbClr val="135899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meet</a:t>
            </a:r>
          </a:p>
        </p:txBody>
      </p:sp>
      <p:pic>
        <p:nvPicPr>
          <p:cNvPr id="3074" name="Picture 2" descr="Home | website">
            <a:extLst>
              <a:ext uri="{FF2B5EF4-FFF2-40B4-BE49-F238E27FC236}">
                <a16:creationId xmlns:a16="http://schemas.microsoft.com/office/drawing/2014/main" id="{9F731D31-55C1-4A4E-1EF8-3007C881A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3695700"/>
            <a:ext cx="7810500" cy="565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6724425" y="279687"/>
            <a:ext cx="1069750" cy="1186963"/>
          </a:xfrm>
          <a:custGeom>
            <a:avLst/>
            <a:gdLst/>
            <a:ahLst/>
            <a:cxnLst/>
            <a:rect l="l" t="t" r="r" b="b"/>
            <a:pathLst>
              <a:path w="1069750" h="1186963">
                <a:moveTo>
                  <a:pt x="0" y="0"/>
                </a:moveTo>
                <a:lnTo>
                  <a:pt x="1069750" y="0"/>
                </a:lnTo>
                <a:lnTo>
                  <a:pt x="1069750" y="1186963"/>
                </a:lnTo>
                <a:lnTo>
                  <a:pt x="0" y="11869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2355597" flipH="1">
            <a:off x="461247" y="8755304"/>
            <a:ext cx="1432016" cy="1005991"/>
          </a:xfrm>
          <a:custGeom>
            <a:avLst/>
            <a:gdLst/>
            <a:ahLst/>
            <a:cxnLst/>
            <a:rect l="l" t="t" r="r" b="b"/>
            <a:pathLst>
              <a:path w="1432016" h="1005991">
                <a:moveTo>
                  <a:pt x="1432016" y="0"/>
                </a:moveTo>
                <a:lnTo>
                  <a:pt x="0" y="0"/>
                </a:lnTo>
                <a:lnTo>
                  <a:pt x="0" y="1005992"/>
                </a:lnTo>
                <a:lnTo>
                  <a:pt x="1432016" y="1005992"/>
                </a:lnTo>
                <a:lnTo>
                  <a:pt x="143201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719564" y="-1004887"/>
            <a:ext cx="18025233" cy="515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0"/>
              </a:lnSpc>
            </a:pPr>
            <a:r>
              <a:rPr lang="en-US" sz="30000" b="1" dirty="0">
                <a:solidFill>
                  <a:srgbClr val="135899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message</a:t>
            </a:r>
          </a:p>
        </p:txBody>
      </p:sp>
      <p:pic>
        <p:nvPicPr>
          <p:cNvPr id="4098" name="Picture 2" descr="Smartphone messaging">
            <a:extLst>
              <a:ext uri="{FF2B5EF4-FFF2-40B4-BE49-F238E27FC236}">
                <a16:creationId xmlns:a16="http://schemas.microsoft.com/office/drawing/2014/main" id="{B11B998D-AA10-3CD1-BEEB-7A5AD3EE3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714466"/>
            <a:ext cx="3769654" cy="659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6724425" y="279687"/>
            <a:ext cx="1069750" cy="1186963"/>
          </a:xfrm>
          <a:custGeom>
            <a:avLst/>
            <a:gdLst/>
            <a:ahLst/>
            <a:cxnLst/>
            <a:rect l="l" t="t" r="r" b="b"/>
            <a:pathLst>
              <a:path w="1069750" h="1186963">
                <a:moveTo>
                  <a:pt x="0" y="0"/>
                </a:moveTo>
                <a:lnTo>
                  <a:pt x="1069750" y="0"/>
                </a:lnTo>
                <a:lnTo>
                  <a:pt x="1069750" y="1186963"/>
                </a:lnTo>
                <a:lnTo>
                  <a:pt x="0" y="11869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2355597" flipH="1">
            <a:off x="461247" y="8755304"/>
            <a:ext cx="1432016" cy="1005991"/>
          </a:xfrm>
          <a:custGeom>
            <a:avLst/>
            <a:gdLst/>
            <a:ahLst/>
            <a:cxnLst/>
            <a:rect l="l" t="t" r="r" b="b"/>
            <a:pathLst>
              <a:path w="1432016" h="1005991">
                <a:moveTo>
                  <a:pt x="1432016" y="0"/>
                </a:moveTo>
                <a:lnTo>
                  <a:pt x="0" y="0"/>
                </a:lnTo>
                <a:lnTo>
                  <a:pt x="0" y="1005992"/>
                </a:lnTo>
                <a:lnTo>
                  <a:pt x="1432016" y="1005992"/>
                </a:lnTo>
                <a:lnTo>
                  <a:pt x="143201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204663" y="-952500"/>
            <a:ext cx="16043132" cy="457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381"/>
              </a:lnSpc>
            </a:pPr>
            <a:r>
              <a:rPr lang="en-US" sz="26701" dirty="0">
                <a:solidFill>
                  <a:srgbClr val="135899"/>
                </a:solidFill>
                <a:latin typeface="Comic Sans"/>
                <a:ea typeface="Comic Sans"/>
                <a:cs typeface="Comic Sans"/>
                <a:sym typeface="Comic Sans"/>
              </a:rPr>
              <a:t>group</a:t>
            </a:r>
          </a:p>
        </p:txBody>
      </p:sp>
      <p:pic>
        <p:nvPicPr>
          <p:cNvPr id="5122" name="Picture 2" descr="Team building">
            <a:extLst>
              <a:ext uri="{FF2B5EF4-FFF2-40B4-BE49-F238E27FC236}">
                <a16:creationId xmlns:a16="http://schemas.microsoft.com/office/drawing/2014/main" id="{EB73F7AD-603E-3257-025C-B29E90829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897067"/>
            <a:ext cx="12192000" cy="848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52B3A8-5D22-A583-4AE6-422BEDED06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3524734"/>
            <a:ext cx="9296400" cy="676226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6724425" y="279687"/>
            <a:ext cx="1069750" cy="1186963"/>
          </a:xfrm>
          <a:custGeom>
            <a:avLst/>
            <a:gdLst/>
            <a:ahLst/>
            <a:cxnLst/>
            <a:rect l="l" t="t" r="r" b="b"/>
            <a:pathLst>
              <a:path w="1069750" h="1186963">
                <a:moveTo>
                  <a:pt x="0" y="0"/>
                </a:moveTo>
                <a:lnTo>
                  <a:pt x="1069750" y="0"/>
                </a:lnTo>
                <a:lnTo>
                  <a:pt x="1069750" y="1186963"/>
                </a:lnTo>
                <a:lnTo>
                  <a:pt x="0" y="11869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2355597" flipH="1">
            <a:off x="461247" y="8755304"/>
            <a:ext cx="1432016" cy="1005991"/>
          </a:xfrm>
          <a:custGeom>
            <a:avLst/>
            <a:gdLst/>
            <a:ahLst/>
            <a:cxnLst/>
            <a:rect l="l" t="t" r="r" b="b"/>
            <a:pathLst>
              <a:path w="1432016" h="1005991">
                <a:moveTo>
                  <a:pt x="1432016" y="0"/>
                </a:moveTo>
                <a:lnTo>
                  <a:pt x="0" y="0"/>
                </a:lnTo>
                <a:lnTo>
                  <a:pt x="0" y="1005992"/>
                </a:lnTo>
                <a:lnTo>
                  <a:pt x="1432016" y="1005992"/>
                </a:lnTo>
                <a:lnTo>
                  <a:pt x="143201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608084" y="279687"/>
            <a:ext cx="17071832" cy="4215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440"/>
              </a:lnSpc>
            </a:pPr>
            <a:r>
              <a:rPr lang="en-US" sz="24600" dirty="0">
                <a:solidFill>
                  <a:srgbClr val="135899"/>
                </a:solidFill>
                <a:latin typeface="Comic Sans"/>
                <a:ea typeface="Comic Sans"/>
                <a:cs typeface="Comic Sans"/>
                <a:sym typeface="Comic Sans"/>
              </a:rPr>
              <a:t>talk</a:t>
            </a:r>
          </a:p>
        </p:txBody>
      </p:sp>
      <p:pic>
        <p:nvPicPr>
          <p:cNvPr id="6146" name="Picture 2" descr="Awkwardness">
            <a:extLst>
              <a:ext uri="{FF2B5EF4-FFF2-40B4-BE49-F238E27FC236}">
                <a16:creationId xmlns:a16="http://schemas.microsoft.com/office/drawing/2014/main" id="{C11C357E-752F-ED61-8D4B-0A6B50B7F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209675"/>
            <a:ext cx="12192000" cy="907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6724425" y="279687"/>
            <a:ext cx="1069750" cy="1186963"/>
          </a:xfrm>
          <a:custGeom>
            <a:avLst/>
            <a:gdLst/>
            <a:ahLst/>
            <a:cxnLst/>
            <a:rect l="l" t="t" r="r" b="b"/>
            <a:pathLst>
              <a:path w="1069750" h="1186963">
                <a:moveTo>
                  <a:pt x="0" y="0"/>
                </a:moveTo>
                <a:lnTo>
                  <a:pt x="1069750" y="0"/>
                </a:lnTo>
                <a:lnTo>
                  <a:pt x="1069750" y="1186963"/>
                </a:lnTo>
                <a:lnTo>
                  <a:pt x="0" y="11869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2355597" flipH="1">
            <a:off x="461247" y="8755304"/>
            <a:ext cx="1432016" cy="1005991"/>
          </a:xfrm>
          <a:custGeom>
            <a:avLst/>
            <a:gdLst/>
            <a:ahLst/>
            <a:cxnLst/>
            <a:rect l="l" t="t" r="r" b="b"/>
            <a:pathLst>
              <a:path w="1432016" h="1005991">
                <a:moveTo>
                  <a:pt x="1432016" y="0"/>
                </a:moveTo>
                <a:lnTo>
                  <a:pt x="0" y="0"/>
                </a:lnTo>
                <a:lnTo>
                  <a:pt x="0" y="1005992"/>
                </a:lnTo>
                <a:lnTo>
                  <a:pt x="1432016" y="1005992"/>
                </a:lnTo>
                <a:lnTo>
                  <a:pt x="143201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608084" y="2099974"/>
            <a:ext cx="17071832" cy="4215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440"/>
              </a:lnSpc>
            </a:pPr>
            <a:r>
              <a:rPr lang="en-US" sz="24600" dirty="0">
                <a:solidFill>
                  <a:srgbClr val="135899"/>
                </a:solidFill>
                <a:latin typeface="Comic Sans"/>
                <a:ea typeface="Comic Sans"/>
                <a:cs typeface="Comic Sans"/>
                <a:sym typeface="Comic Sans"/>
              </a:rPr>
              <a:t>listen</a:t>
            </a:r>
          </a:p>
        </p:txBody>
      </p:sp>
      <p:pic>
        <p:nvPicPr>
          <p:cNvPr id="7170" name="Picture 2" descr="Grandmother Listens to Music">
            <a:extLst>
              <a:ext uri="{FF2B5EF4-FFF2-40B4-BE49-F238E27FC236}">
                <a16:creationId xmlns:a16="http://schemas.microsoft.com/office/drawing/2014/main" id="{6D687394-A72C-065C-DF73-B2BFE0DBD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0" y="1681703"/>
            <a:ext cx="8763254" cy="8427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6724425" y="279687"/>
            <a:ext cx="1069750" cy="1186963"/>
          </a:xfrm>
          <a:custGeom>
            <a:avLst/>
            <a:gdLst/>
            <a:ahLst/>
            <a:cxnLst/>
            <a:rect l="l" t="t" r="r" b="b"/>
            <a:pathLst>
              <a:path w="1069750" h="1186963">
                <a:moveTo>
                  <a:pt x="0" y="0"/>
                </a:moveTo>
                <a:lnTo>
                  <a:pt x="1069750" y="0"/>
                </a:lnTo>
                <a:lnTo>
                  <a:pt x="1069750" y="1186963"/>
                </a:lnTo>
                <a:lnTo>
                  <a:pt x="0" y="11869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2355597" flipH="1">
            <a:off x="461247" y="8755304"/>
            <a:ext cx="1432016" cy="1005991"/>
          </a:xfrm>
          <a:custGeom>
            <a:avLst/>
            <a:gdLst/>
            <a:ahLst/>
            <a:cxnLst/>
            <a:rect l="l" t="t" r="r" b="b"/>
            <a:pathLst>
              <a:path w="1432016" h="1005991">
                <a:moveTo>
                  <a:pt x="1432016" y="0"/>
                </a:moveTo>
                <a:lnTo>
                  <a:pt x="0" y="0"/>
                </a:lnTo>
                <a:lnTo>
                  <a:pt x="0" y="1005992"/>
                </a:lnTo>
                <a:lnTo>
                  <a:pt x="1432016" y="1005992"/>
                </a:lnTo>
                <a:lnTo>
                  <a:pt x="143201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216168" y="-466725"/>
            <a:ext cx="17071832" cy="4215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440"/>
              </a:lnSpc>
            </a:pPr>
            <a:r>
              <a:rPr lang="en-US" sz="24600" dirty="0">
                <a:solidFill>
                  <a:srgbClr val="135899"/>
                </a:solidFill>
                <a:latin typeface="Comic Sans"/>
                <a:ea typeface="Comic Sans"/>
                <a:cs typeface="Comic Sans"/>
                <a:sym typeface="Comic Sans"/>
              </a:rPr>
              <a:t>smile</a:t>
            </a:r>
          </a:p>
        </p:txBody>
      </p:sp>
      <p:pic>
        <p:nvPicPr>
          <p:cNvPr id="8194" name="Picture 2" descr="Smiling Young Man">
            <a:extLst>
              <a:ext uri="{FF2B5EF4-FFF2-40B4-BE49-F238E27FC236}">
                <a16:creationId xmlns:a16="http://schemas.microsoft.com/office/drawing/2014/main" id="{47F59978-22CC-EF4E-D44E-7DCC211C2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600" y="0"/>
            <a:ext cx="64135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6724425" y="279687"/>
            <a:ext cx="1069750" cy="1186963"/>
          </a:xfrm>
          <a:custGeom>
            <a:avLst/>
            <a:gdLst/>
            <a:ahLst/>
            <a:cxnLst/>
            <a:rect l="l" t="t" r="r" b="b"/>
            <a:pathLst>
              <a:path w="1069750" h="1186963">
                <a:moveTo>
                  <a:pt x="0" y="0"/>
                </a:moveTo>
                <a:lnTo>
                  <a:pt x="1069750" y="0"/>
                </a:lnTo>
                <a:lnTo>
                  <a:pt x="1069750" y="1186963"/>
                </a:lnTo>
                <a:lnTo>
                  <a:pt x="0" y="11869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2355597" flipH="1">
            <a:off x="461247" y="8755304"/>
            <a:ext cx="1432016" cy="1005991"/>
          </a:xfrm>
          <a:custGeom>
            <a:avLst/>
            <a:gdLst/>
            <a:ahLst/>
            <a:cxnLst/>
            <a:rect l="l" t="t" r="r" b="b"/>
            <a:pathLst>
              <a:path w="1432016" h="1005991">
                <a:moveTo>
                  <a:pt x="1432016" y="0"/>
                </a:moveTo>
                <a:lnTo>
                  <a:pt x="0" y="0"/>
                </a:lnTo>
                <a:lnTo>
                  <a:pt x="0" y="1005992"/>
                </a:lnTo>
                <a:lnTo>
                  <a:pt x="1432016" y="1005992"/>
                </a:lnTo>
                <a:lnTo>
                  <a:pt x="143201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028700" y="1466650"/>
            <a:ext cx="6666090" cy="7924030"/>
          </a:xfrm>
          <a:custGeom>
            <a:avLst/>
            <a:gdLst/>
            <a:ahLst/>
            <a:cxnLst/>
            <a:rect l="l" t="t" r="r" b="b"/>
            <a:pathLst>
              <a:path w="6666090" h="7924030">
                <a:moveTo>
                  <a:pt x="0" y="0"/>
                </a:moveTo>
                <a:lnTo>
                  <a:pt x="6666090" y="0"/>
                </a:lnTo>
                <a:lnTo>
                  <a:pt x="6666090" y="7924030"/>
                </a:lnTo>
                <a:lnTo>
                  <a:pt x="0" y="792403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8305800" y="1177696"/>
            <a:ext cx="3849886" cy="8958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12"/>
              </a:lnSpc>
            </a:pPr>
            <a:r>
              <a:rPr lang="en-US" sz="6600" b="1" dirty="0">
                <a:solidFill>
                  <a:srgbClr val="135899"/>
                </a:solidFill>
                <a:latin typeface="Glacial Indifference"/>
              </a:rPr>
              <a:t>friend, chat, message, group, talk,</a:t>
            </a:r>
          </a:p>
          <a:p>
            <a:pPr algn="ctr">
              <a:lnSpc>
                <a:spcPts val="8812"/>
              </a:lnSpc>
            </a:pPr>
            <a:r>
              <a:rPr lang="en-US" sz="6600" b="1" dirty="0">
                <a:solidFill>
                  <a:srgbClr val="135899"/>
                </a:solidFill>
                <a:latin typeface="Glacial Indifference"/>
              </a:rPr>
              <a:t> meet, listen, smile</a:t>
            </a:r>
            <a:endParaRPr lang="en-US" sz="6294" b="1" dirty="0">
              <a:solidFill>
                <a:srgbClr val="70007B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7032638" y="1028700"/>
            <a:ext cx="7031827" cy="9438694"/>
          </a:xfrm>
          <a:custGeom>
            <a:avLst/>
            <a:gdLst/>
            <a:ahLst/>
            <a:cxnLst/>
            <a:rect l="l" t="t" r="r" b="b"/>
            <a:pathLst>
              <a:path w="7031827" h="9438694">
                <a:moveTo>
                  <a:pt x="0" y="0"/>
                </a:moveTo>
                <a:lnTo>
                  <a:pt x="7031827" y="0"/>
                </a:lnTo>
                <a:lnTo>
                  <a:pt x="7031827" y="9438694"/>
                </a:lnTo>
                <a:lnTo>
                  <a:pt x="0" y="943869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TextBox 8"/>
          <p:cNvSpPr txBox="1"/>
          <p:nvPr/>
        </p:nvSpPr>
        <p:spPr>
          <a:xfrm>
            <a:off x="1028700" y="97600"/>
            <a:ext cx="16504510" cy="929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90"/>
              </a:lnSpc>
            </a:pPr>
            <a:r>
              <a:rPr lang="en-US" sz="5422">
                <a:solidFill>
                  <a:srgbClr val="C65552"/>
                </a:solidFill>
                <a:latin typeface="Comic Sans"/>
                <a:ea typeface="Comic Sans"/>
                <a:cs typeface="Comic Sans"/>
                <a:sym typeface="Comic Sans"/>
              </a:rPr>
              <a:t>Look and practice writing the words: (Notebook)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03A3E7-A44A-9F2E-9F4B-553A7EF96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9655" y="647701"/>
            <a:ext cx="7119654" cy="5315064"/>
          </a:xfrm>
          <a:prstGeom prst="rect">
            <a:avLst/>
          </a:prstGeom>
        </p:spPr>
      </p:pic>
      <p:sp>
        <p:nvSpPr>
          <p:cNvPr id="4" name="Freeform 2">
            <a:extLst>
              <a:ext uri="{FF2B5EF4-FFF2-40B4-BE49-F238E27FC236}">
                <a16:creationId xmlns:a16="http://schemas.microsoft.com/office/drawing/2014/main" id="{E9711A6A-D3BD-FDB5-A265-72FC19DAE2F0}"/>
              </a:ext>
            </a:extLst>
          </p:cNvPr>
          <p:cNvSpPr/>
          <p:nvPr/>
        </p:nvSpPr>
        <p:spPr>
          <a:xfrm>
            <a:off x="-228600" y="-37986"/>
            <a:ext cx="7119655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8888" b="-38888"/>
            </a:stretch>
          </a:blipFill>
        </p:spPr>
        <p:txBody>
          <a:bodyPr/>
          <a:lstStyle/>
          <a:p>
            <a:pPr>
              <a:lnSpc>
                <a:spcPts val="42000"/>
              </a:lnSpc>
            </a:pPr>
            <a:r>
              <a:rPr lang="en-US" sz="9600" b="1" dirty="0">
                <a:solidFill>
                  <a:srgbClr val="135899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message</a:t>
            </a:r>
          </a:p>
        </p:txBody>
      </p:sp>
      <p:pic>
        <p:nvPicPr>
          <p:cNvPr id="5" name="Picture 2" descr="Smartphone messaging">
            <a:extLst>
              <a:ext uri="{FF2B5EF4-FFF2-40B4-BE49-F238E27FC236}">
                <a16:creationId xmlns:a16="http://schemas.microsoft.com/office/drawing/2014/main" id="{7C1C9DB7-0A82-9238-813C-5FA8F4843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37" y="4229100"/>
            <a:ext cx="3769654" cy="659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4624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8534400" y="2438925"/>
            <a:ext cx="4269174" cy="7386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8000" b="1" dirty="0">
                <a:latin typeface="Comic Sans" panose="020B0604020202020204" charset="0"/>
              </a:rPr>
              <a:t>because </a:t>
            </a:r>
            <a:r>
              <a:rPr lang="en-US" sz="8000" b="1" dirty="0">
                <a:solidFill>
                  <a:srgbClr val="FF0000"/>
                </a:solidFill>
                <a:latin typeface="Comic Sans" panose="020B0604020202020204" charset="0"/>
              </a:rPr>
              <a:t>friend</a:t>
            </a:r>
            <a:r>
              <a:rPr lang="en-US" sz="8000" b="1" dirty="0">
                <a:latin typeface="Comic Sans" panose="020B0604020202020204" charset="0"/>
              </a:rPr>
              <a:t> share </a:t>
            </a:r>
            <a:r>
              <a:rPr lang="en-US" sz="8000" b="1" dirty="0">
                <a:solidFill>
                  <a:srgbClr val="FF0000"/>
                </a:solidFill>
                <a:latin typeface="Comic Sans" panose="020B0604020202020204" charset="0"/>
              </a:rPr>
              <a:t>together</a:t>
            </a:r>
            <a:r>
              <a:rPr lang="en-US" sz="8000" b="1" dirty="0">
                <a:latin typeface="Comic Sans" panose="020B0604020202020204" charset="0"/>
              </a:rPr>
              <a:t> help </a:t>
            </a:r>
          </a:p>
          <a:p>
            <a:pPr algn="ctr"/>
            <a:r>
              <a:rPr lang="en-US" sz="8000" b="1" dirty="0">
                <a:solidFill>
                  <a:srgbClr val="FF0000"/>
                </a:solidFill>
                <a:latin typeface="Comic Sans" panose="020B0604020202020204" charset="0"/>
              </a:rPr>
              <a:t>and</a:t>
            </a:r>
            <a:r>
              <a:rPr lang="en-US" sz="8000" b="1" dirty="0">
                <a:latin typeface="Comic Sans" panose="020B0604020202020204" charset="0"/>
              </a:rPr>
              <a:t> 	</a:t>
            </a:r>
          </a:p>
        </p:txBody>
      </p:sp>
      <p:sp>
        <p:nvSpPr>
          <p:cNvPr id="4" name="Freeform 4"/>
          <p:cNvSpPr/>
          <p:nvPr/>
        </p:nvSpPr>
        <p:spPr>
          <a:xfrm>
            <a:off x="13692184" y="5636920"/>
            <a:ext cx="4099369" cy="4114800"/>
          </a:xfrm>
          <a:custGeom>
            <a:avLst/>
            <a:gdLst/>
            <a:ahLst/>
            <a:cxnLst/>
            <a:rect l="l" t="t" r="r" b="b"/>
            <a:pathLst>
              <a:path w="4099369" h="4114800">
                <a:moveTo>
                  <a:pt x="0" y="0"/>
                </a:moveTo>
                <a:lnTo>
                  <a:pt x="4099369" y="0"/>
                </a:lnTo>
                <a:lnTo>
                  <a:pt x="409936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0" y="6172200"/>
            <a:ext cx="4481465" cy="4114800"/>
          </a:xfrm>
          <a:custGeom>
            <a:avLst/>
            <a:gdLst/>
            <a:ahLst/>
            <a:cxnLst/>
            <a:rect l="l" t="t" r="r" b="b"/>
            <a:pathLst>
              <a:path w="4481465" h="4114800">
                <a:moveTo>
                  <a:pt x="0" y="0"/>
                </a:moveTo>
                <a:lnTo>
                  <a:pt x="4481465" y="0"/>
                </a:lnTo>
                <a:lnTo>
                  <a:pt x="448146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3668728" y="478878"/>
            <a:ext cx="14658889" cy="1481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2036"/>
              </a:lnSpc>
            </a:pPr>
            <a:r>
              <a:rPr lang="en-US" sz="8597">
                <a:solidFill>
                  <a:srgbClr val="70007B"/>
                </a:solidFill>
                <a:latin typeface="More Sugar"/>
                <a:ea typeface="More Sugar"/>
                <a:cs typeface="More Sugar"/>
                <a:sym typeface="More Sugar"/>
              </a:rPr>
              <a:t>High Frequency Words: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381000" y="5081230"/>
            <a:ext cx="8696244" cy="555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46"/>
              </a:lnSpc>
              <a:spcBef>
                <a:spcPct val="0"/>
              </a:spcBef>
            </a:pPr>
            <a:r>
              <a:rPr lang="en-US" sz="3247" b="1" dirty="0">
                <a:solidFill>
                  <a:srgbClr val="E42B35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Try to come up with some sentences: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rtoon of a group of people&#10;&#10;AI-generated content may be incorrect.">
            <a:extLst>
              <a:ext uri="{FF2B5EF4-FFF2-40B4-BE49-F238E27FC236}">
                <a16:creationId xmlns:a16="http://schemas.microsoft.com/office/drawing/2014/main" id="{0999DC47-911F-336F-0E47-421682344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154305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2194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1202D11-F7F5-0F09-C203-58DE149C64CA}"/>
              </a:ext>
            </a:extLst>
          </p:cNvPr>
          <p:cNvSpPr/>
          <p:nvPr/>
        </p:nvSpPr>
        <p:spPr>
          <a:xfrm>
            <a:off x="214312" y="1235272"/>
            <a:ext cx="3124200" cy="685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B0F0"/>
                </a:solidFill>
              </a:rPr>
              <a:t>Together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191801-6762-BCAE-0306-79E54CD22B86}"/>
              </a:ext>
            </a:extLst>
          </p:cNvPr>
          <p:cNvSpPr/>
          <p:nvPr/>
        </p:nvSpPr>
        <p:spPr>
          <a:xfrm>
            <a:off x="223837" y="2084783"/>
            <a:ext cx="3124200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B0F0"/>
                </a:solidFill>
              </a:rPr>
              <a:t>message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520017-7818-CB6B-99B7-528D70B1A429}"/>
              </a:ext>
            </a:extLst>
          </p:cNvPr>
          <p:cNvSpPr/>
          <p:nvPr/>
        </p:nvSpPr>
        <p:spPr>
          <a:xfrm>
            <a:off x="242887" y="3326605"/>
            <a:ext cx="3124200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B0F0"/>
                </a:solidFill>
              </a:rPr>
              <a:t>chat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E22412-2705-5B9B-99E5-7C7EA20BDDF7}"/>
              </a:ext>
            </a:extLst>
          </p:cNvPr>
          <p:cNvSpPr/>
          <p:nvPr/>
        </p:nvSpPr>
        <p:spPr>
          <a:xfrm>
            <a:off x="290512" y="4369593"/>
            <a:ext cx="3124200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B0F0"/>
                </a:solidFill>
              </a:rPr>
              <a:t>group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F8C8DF-27FF-DED7-AC7D-0A2DD0D2D689}"/>
              </a:ext>
            </a:extLst>
          </p:cNvPr>
          <p:cNvSpPr/>
          <p:nvPr/>
        </p:nvSpPr>
        <p:spPr>
          <a:xfrm>
            <a:off x="295275" y="5514974"/>
            <a:ext cx="3124200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B0F0"/>
                </a:solidFill>
              </a:rPr>
              <a:t>talk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E59DA1-E0A7-4925-6389-4A1975E5F823}"/>
              </a:ext>
            </a:extLst>
          </p:cNvPr>
          <p:cNvSpPr/>
          <p:nvPr/>
        </p:nvSpPr>
        <p:spPr>
          <a:xfrm>
            <a:off x="304800" y="6853238"/>
            <a:ext cx="3124200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B0F0"/>
                </a:solidFill>
              </a:rPr>
              <a:t>help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2E502B-FE7A-7640-C225-88ADC4CA14EF}"/>
              </a:ext>
            </a:extLst>
          </p:cNvPr>
          <p:cNvSpPr/>
          <p:nvPr/>
        </p:nvSpPr>
        <p:spPr>
          <a:xfrm>
            <a:off x="266700" y="8062912"/>
            <a:ext cx="3124200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B0F0"/>
                </a:solidFill>
              </a:rPr>
              <a:t>share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D01408F-CCFF-9D2F-2DC8-259D1825DD8D}"/>
              </a:ext>
            </a:extLst>
          </p:cNvPr>
          <p:cNvSpPr/>
          <p:nvPr/>
        </p:nvSpPr>
        <p:spPr>
          <a:xfrm>
            <a:off x="295275" y="9172575"/>
            <a:ext cx="3124200" cy="914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B0F0"/>
                </a:solidFill>
              </a:rPr>
              <a:t>because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AFED8AD-0D8C-D7E5-B079-1239A5342246}"/>
              </a:ext>
            </a:extLst>
          </p:cNvPr>
          <p:cNvSpPr txBox="1"/>
          <p:nvPr/>
        </p:nvSpPr>
        <p:spPr>
          <a:xfrm>
            <a:off x="2286000" y="451245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 dirty="0"/>
              <a:t>Write a sentence about each word:</a:t>
            </a:r>
          </a:p>
        </p:txBody>
      </p:sp>
    </p:spTree>
    <p:extLst>
      <p:ext uri="{BB962C8B-B14F-4D97-AF65-F5344CB8AC3E}">
        <p14:creationId xmlns:p14="http://schemas.microsoft.com/office/powerpoint/2010/main" val="18194145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59033-3789-0D20-20EA-A7C297B2E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72287AD-8F52-6257-94F8-337D52619B13}"/>
              </a:ext>
            </a:extLst>
          </p:cNvPr>
          <p:cNvSpPr/>
          <p:nvPr/>
        </p:nvSpPr>
        <p:spPr>
          <a:xfrm>
            <a:off x="5789877" y="249423"/>
            <a:ext cx="6708247" cy="1384995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algn="ctr"/>
            <a:r>
              <a:rPr lang="en-US" sz="81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C04A1"/>
                </a:solidFill>
                <a:latin typeface="Comic Sans MS" panose="030F0702030302020204" pitchFamily="66" charset="0"/>
              </a:rPr>
              <a:t>IBT question</a:t>
            </a:r>
            <a:endParaRPr lang="en-US" sz="81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CC04A1"/>
              </a:solidFill>
            </a:endParaRPr>
          </a:p>
        </p:txBody>
      </p:sp>
      <p:sp>
        <p:nvSpPr>
          <p:cNvPr id="3" name="Oval Callout 10">
            <a:extLst>
              <a:ext uri="{FF2B5EF4-FFF2-40B4-BE49-F238E27FC236}">
                <a16:creationId xmlns:a16="http://schemas.microsoft.com/office/drawing/2014/main" id="{5CF4B730-A698-6DBE-FE92-E74D7086A752}"/>
              </a:ext>
            </a:extLst>
          </p:cNvPr>
          <p:cNvSpPr/>
          <p:nvPr/>
        </p:nvSpPr>
        <p:spPr>
          <a:xfrm>
            <a:off x="4267200" y="2058289"/>
            <a:ext cx="9402805" cy="4727276"/>
          </a:xfrm>
          <a:prstGeom prst="wedgeEllipse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u="sng" dirty="0">
                <a:solidFill>
                  <a:schemeClr val="accent2">
                    <a:lumMod val="50000"/>
                  </a:schemeClr>
                </a:solidFill>
                <a:latin typeface="Comic Sans MS"/>
                <a:cs typeface="Comic Sans MS"/>
              </a:rPr>
              <a:t>What is the opposite meaning of :</a:t>
            </a:r>
          </a:p>
          <a:p>
            <a:pPr algn="ctr"/>
            <a:endParaRPr lang="en-US" sz="2700" b="1" dirty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ctr"/>
            <a:r>
              <a:rPr lang="en-US" sz="2700" b="1" dirty="0">
                <a:solidFill>
                  <a:schemeClr val="tx1"/>
                </a:solidFill>
                <a:latin typeface="Comic Sans MS"/>
                <a:cs typeface="Comic Sans MS"/>
              </a:rPr>
              <a:t>Kind #--------------</a:t>
            </a:r>
          </a:p>
          <a:p>
            <a:pPr algn="ctr"/>
            <a:r>
              <a:rPr lang="en-US" sz="2700" b="1" dirty="0">
                <a:solidFill>
                  <a:schemeClr val="tx1"/>
                </a:solidFill>
                <a:latin typeface="Comic Sans MS"/>
                <a:cs typeface="Comic Sans MS"/>
              </a:rPr>
              <a:t>friendly # -----------</a:t>
            </a:r>
          </a:p>
          <a:p>
            <a:pPr algn="ctr"/>
            <a:endParaRPr lang="en-US" sz="2700" b="1" dirty="0">
              <a:solidFill>
                <a:schemeClr val="tx1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541647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FE8E86B-F40E-D5E7-A86A-5250405B0B70}"/>
              </a:ext>
            </a:extLst>
          </p:cNvPr>
          <p:cNvSpPr txBox="1"/>
          <p:nvPr/>
        </p:nvSpPr>
        <p:spPr>
          <a:xfrm>
            <a:off x="4038600" y="1409700"/>
            <a:ext cx="9144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C04A1"/>
                </a:solidFill>
                <a:latin typeface="Comic Sans MS" panose="030F0702030302020204" pitchFamily="66" charset="0"/>
              </a:rPr>
              <a:t>Exit Ticket</a:t>
            </a:r>
            <a:endParaRPr lang="en-US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CC04A1"/>
              </a:solidFill>
            </a:endParaRPr>
          </a:p>
        </p:txBody>
      </p:sp>
      <p:sp>
        <p:nvSpPr>
          <p:cNvPr id="4" name="Oval Callout 10">
            <a:extLst>
              <a:ext uri="{FF2B5EF4-FFF2-40B4-BE49-F238E27FC236}">
                <a16:creationId xmlns:a16="http://schemas.microsoft.com/office/drawing/2014/main" id="{B6060E62-5057-E5BA-C880-75E083CE4025}"/>
              </a:ext>
            </a:extLst>
          </p:cNvPr>
          <p:cNvSpPr/>
          <p:nvPr/>
        </p:nvSpPr>
        <p:spPr>
          <a:xfrm>
            <a:off x="4648200" y="2857501"/>
            <a:ext cx="9144000" cy="4876800"/>
          </a:xfrm>
          <a:prstGeom prst="wedgeEllipse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tx1"/>
                </a:solidFill>
                <a:latin typeface="Comic Sans MS"/>
                <a:cs typeface="Comic Sans MS"/>
              </a:rPr>
              <a:t>How will the world be if there are no friends?</a:t>
            </a:r>
          </a:p>
          <a:p>
            <a:pPr algn="ctr"/>
            <a:endParaRPr lang="en-US" sz="2400" b="1" dirty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ctr"/>
            <a:endParaRPr lang="en-US" sz="2400" b="1" dirty="0">
              <a:solidFill>
                <a:schemeClr val="tx1"/>
              </a:solidFill>
              <a:latin typeface="Comic Sans MS"/>
              <a:cs typeface="Comic Sans MS"/>
            </a:endParaRPr>
          </a:p>
          <a:p>
            <a:pPr algn="ctr"/>
            <a:r>
              <a:rPr lang="en-US" sz="2400" b="1" dirty="0">
                <a:solidFill>
                  <a:schemeClr val="tx1"/>
                </a:solidFill>
                <a:latin typeface="Comic Sans MS"/>
                <a:cs typeface="Comic Sans MS"/>
              </a:rPr>
              <a:t>---------------------------------------------------------------</a:t>
            </a:r>
          </a:p>
        </p:txBody>
      </p:sp>
    </p:spTree>
    <p:extLst>
      <p:ext uri="{BB962C8B-B14F-4D97-AF65-F5344CB8AC3E}">
        <p14:creationId xmlns:p14="http://schemas.microsoft.com/office/powerpoint/2010/main" val="2690321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2075</TotalTime>
  <Words>288</Words>
  <Application>Microsoft Office PowerPoint</Application>
  <PresentationFormat>Custom</PresentationFormat>
  <Paragraphs>99</Paragraphs>
  <Slides>23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5" baseType="lpstr">
      <vt:lpstr>Glacial Indifference</vt:lpstr>
      <vt:lpstr>Arial</vt:lpstr>
      <vt:lpstr>Calibri</vt:lpstr>
      <vt:lpstr>Canva Sans Bold</vt:lpstr>
      <vt:lpstr>Comfortaa Bold</vt:lpstr>
      <vt:lpstr>More Sugar</vt:lpstr>
      <vt:lpstr>Aptos</vt:lpstr>
      <vt:lpstr>Comic Sans MS</vt:lpstr>
      <vt:lpstr>Glacial Indifference Bold</vt:lpstr>
      <vt:lpstr>Comic Sans Bold</vt:lpstr>
      <vt:lpstr>Comic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Vocabulary: subject, timetable, classroom, uniform, homework, breaktime, lesson, library</dc:title>
  <dc:creator>Reva    Reddy</dc:creator>
  <cp:lastModifiedBy>madlenalshamaly@gmail.com</cp:lastModifiedBy>
  <cp:revision>23</cp:revision>
  <dcterms:created xsi:type="dcterms:W3CDTF">2006-08-16T00:00:00Z</dcterms:created>
  <dcterms:modified xsi:type="dcterms:W3CDTF">2025-09-14T14:05:11Z</dcterms:modified>
  <dc:identifier>DAGxERYM1jk</dc:identifier>
</cp:coreProperties>
</file>