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8" d="100"/>
          <a:sy n="58" d="100"/>
        </p:scale>
        <p:origin x="1956" y="-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8887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5868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4133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189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953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748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7797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2135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1114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4702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7699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3C897-1544-4450-8327-E202FB2B7E15}" type="datetimeFigureOut">
              <a:rPr lang="en-AE" smtClean="0"/>
              <a:t>23/09/2025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DCF8-3714-4E3D-BBB4-C3571B7A101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5092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6799EE2-D600-CEB3-6CC5-DAA3B2FA5A2A}"/>
              </a:ext>
            </a:extLst>
          </p:cNvPr>
          <p:cNvSpPr txBox="1"/>
          <p:nvPr/>
        </p:nvSpPr>
        <p:spPr>
          <a:xfrm>
            <a:off x="1509935" y="1004273"/>
            <a:ext cx="5164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السؤال الأول : اكتب جملة جمع عددية </a:t>
            </a:r>
            <a:endParaRPr lang="en-AE" sz="28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81694B-FF89-DECE-10EB-DEE61556394B}"/>
              </a:ext>
            </a:extLst>
          </p:cNvPr>
          <p:cNvCxnSpPr>
            <a:cxnSpLocks/>
          </p:cNvCxnSpPr>
          <p:nvPr/>
        </p:nvCxnSpPr>
        <p:spPr>
          <a:xfrm flipH="1" flipV="1">
            <a:off x="175624" y="4299757"/>
            <a:ext cx="6312309" cy="4443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FF9EFB5-9902-7200-01A8-E555858C55DD}"/>
              </a:ext>
            </a:extLst>
          </p:cNvPr>
          <p:cNvSpPr txBox="1"/>
          <p:nvPr/>
        </p:nvSpPr>
        <p:spPr>
          <a:xfrm>
            <a:off x="746002" y="4417318"/>
            <a:ext cx="590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السؤال الثاني : أوجد ناتج جمع كل مما يأتي :</a:t>
            </a:r>
            <a:endParaRPr lang="en-AE" sz="28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AB071B-849F-EB98-8602-92D375C93BDF}"/>
              </a:ext>
            </a:extLst>
          </p:cNvPr>
          <p:cNvCxnSpPr/>
          <p:nvPr/>
        </p:nvCxnSpPr>
        <p:spPr>
          <a:xfrm flipH="1">
            <a:off x="210005" y="8061515"/>
            <a:ext cx="6402376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786E346-ED12-5020-40FF-A9911D6E03A9}"/>
              </a:ext>
            </a:extLst>
          </p:cNvPr>
          <p:cNvSpPr txBox="1"/>
          <p:nvPr/>
        </p:nvSpPr>
        <p:spPr>
          <a:xfrm>
            <a:off x="3062345" y="8708608"/>
            <a:ext cx="3425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السؤال الثالث : اجمع </a:t>
            </a:r>
            <a:endParaRPr lang="en-AE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DD3A58-4450-822E-7DC6-856A4CEB0219}"/>
              </a:ext>
            </a:extLst>
          </p:cNvPr>
          <p:cNvSpPr txBox="1"/>
          <p:nvPr/>
        </p:nvSpPr>
        <p:spPr>
          <a:xfrm>
            <a:off x="0" y="9554419"/>
            <a:ext cx="283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/>
              <a:t>3  + 2 =____</a:t>
            </a:r>
            <a:endParaRPr lang="en-AE" sz="360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4ADB40-07EB-82F8-9321-B40C8AF0E29B}"/>
              </a:ext>
            </a:extLst>
          </p:cNvPr>
          <p:cNvGrpSpPr/>
          <p:nvPr/>
        </p:nvGrpSpPr>
        <p:grpSpPr>
          <a:xfrm>
            <a:off x="442549" y="3620464"/>
            <a:ext cx="2298388" cy="498593"/>
            <a:chOff x="419668" y="3557575"/>
            <a:chExt cx="3203387" cy="49859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2029797-3FC6-FF81-8E86-DBCC1B36F1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668" y="3868880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5AD4716-8A0A-1959-A3FB-1BFE841D92E0}"/>
                </a:ext>
              </a:extLst>
            </p:cNvPr>
            <p:cNvSpPr/>
            <p:nvPr/>
          </p:nvSpPr>
          <p:spPr>
            <a:xfrm>
              <a:off x="1104556" y="3569049"/>
              <a:ext cx="549010" cy="48711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C0A5EAD-D96A-9E88-17E9-6980CE3D8D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0947" y="3833711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07B457C-7F58-08D1-53F8-E0EF50252F9D}"/>
                </a:ext>
              </a:extLst>
            </p:cNvPr>
            <p:cNvSpPr/>
            <p:nvPr/>
          </p:nvSpPr>
          <p:spPr>
            <a:xfrm>
              <a:off x="2410090" y="3557575"/>
              <a:ext cx="549010" cy="48711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65A200E-129E-3670-3357-5D811CC747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1897" y="3823930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62B3C2C-266F-6E9B-B14F-958ED2B14CC4}"/>
              </a:ext>
            </a:extLst>
          </p:cNvPr>
          <p:cNvCxnSpPr/>
          <p:nvPr/>
        </p:nvCxnSpPr>
        <p:spPr>
          <a:xfrm>
            <a:off x="3062345" y="2471147"/>
            <a:ext cx="0" cy="182861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F0F09EF-A6C1-A1FC-762F-D3BF37587266}"/>
              </a:ext>
            </a:extLst>
          </p:cNvPr>
          <p:cNvGrpSpPr/>
          <p:nvPr/>
        </p:nvGrpSpPr>
        <p:grpSpPr>
          <a:xfrm>
            <a:off x="3797265" y="3600197"/>
            <a:ext cx="2298388" cy="498593"/>
            <a:chOff x="419668" y="3557575"/>
            <a:chExt cx="3203387" cy="498593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626F79-F3E2-48DB-E93D-439388EA77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668" y="3868880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56CB700-279C-B2B8-D60D-52D4B291DA95}"/>
                </a:ext>
              </a:extLst>
            </p:cNvPr>
            <p:cNvSpPr/>
            <p:nvPr/>
          </p:nvSpPr>
          <p:spPr>
            <a:xfrm>
              <a:off x="1104556" y="3569049"/>
              <a:ext cx="549010" cy="48711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E5F3EB1-D598-DB11-BE30-076753B894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0947" y="3833711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F598998-D39C-6281-CE37-0972A8604957}"/>
                </a:ext>
              </a:extLst>
            </p:cNvPr>
            <p:cNvSpPr/>
            <p:nvPr/>
          </p:nvSpPr>
          <p:spPr>
            <a:xfrm>
              <a:off x="2410090" y="3557575"/>
              <a:ext cx="549010" cy="48711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8003329-2C8E-CDC4-8FEE-69DE6B380B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1897" y="3823930"/>
              <a:ext cx="571158" cy="9781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E1E482F-EB42-7BE7-D256-64B5F0F82C8F}"/>
              </a:ext>
            </a:extLst>
          </p:cNvPr>
          <p:cNvGrpSpPr/>
          <p:nvPr/>
        </p:nvGrpSpPr>
        <p:grpSpPr>
          <a:xfrm>
            <a:off x="340640" y="5826610"/>
            <a:ext cx="1888591" cy="790862"/>
            <a:chOff x="419668" y="5001466"/>
            <a:chExt cx="1888591" cy="79086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2A6352-57D8-AEF0-BA81-D65F4D6800A4}"/>
                </a:ext>
              </a:extLst>
            </p:cNvPr>
            <p:cNvSpPr/>
            <p:nvPr/>
          </p:nvSpPr>
          <p:spPr>
            <a:xfrm>
              <a:off x="419668" y="5001466"/>
              <a:ext cx="1888591" cy="790862"/>
            </a:xfrm>
            <a:prstGeom prst="rect">
              <a:avLst/>
            </a:prstGeom>
            <a:solidFill>
              <a:srgbClr val="00B0F0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61315B-4CDF-682A-49EB-189F753F9ADF}"/>
                </a:ext>
              </a:extLst>
            </p:cNvPr>
            <p:cNvCxnSpPr>
              <a:stCxn id="61" idx="0"/>
              <a:endCxn id="61" idx="2"/>
            </p:cNvCxnSpPr>
            <p:nvPr/>
          </p:nvCxnSpPr>
          <p:spPr>
            <a:xfrm>
              <a:off x="1363964" y="5001466"/>
              <a:ext cx="0" cy="790862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615F322-84DF-01E6-6EF8-A666E3601EC5}"/>
                </a:ext>
              </a:extLst>
            </p:cNvPr>
            <p:cNvSpPr/>
            <p:nvPr/>
          </p:nvSpPr>
          <p:spPr>
            <a:xfrm>
              <a:off x="1480781" y="5105400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80A41BF-49AF-613C-C772-F39B8E9187F3}"/>
                </a:ext>
              </a:extLst>
            </p:cNvPr>
            <p:cNvSpPr/>
            <p:nvPr/>
          </p:nvSpPr>
          <p:spPr>
            <a:xfrm>
              <a:off x="1480781" y="5385532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003BD81-BFDC-CEE3-7B27-E3C6A5F8D7D8}"/>
                </a:ext>
              </a:extLst>
            </p:cNvPr>
            <p:cNvSpPr/>
            <p:nvPr/>
          </p:nvSpPr>
          <p:spPr>
            <a:xfrm>
              <a:off x="1739589" y="5106021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64FFC28-9F17-FD4B-B02B-306858C388DB}"/>
                </a:ext>
              </a:extLst>
            </p:cNvPr>
            <p:cNvSpPr/>
            <p:nvPr/>
          </p:nvSpPr>
          <p:spPr>
            <a:xfrm>
              <a:off x="1727619" y="5386180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35C9C9D-CAC4-166D-C0D2-75AECEC0FA2E}"/>
                </a:ext>
              </a:extLst>
            </p:cNvPr>
            <p:cNvSpPr/>
            <p:nvPr/>
          </p:nvSpPr>
          <p:spPr>
            <a:xfrm>
              <a:off x="1998397" y="5105022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8A38B17-9107-8470-3BFC-99DB8E6E4B05}"/>
                </a:ext>
              </a:extLst>
            </p:cNvPr>
            <p:cNvSpPr/>
            <p:nvPr/>
          </p:nvSpPr>
          <p:spPr>
            <a:xfrm>
              <a:off x="1989556" y="5384860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B5E0FB20-0062-1FDA-32D2-048FE878E3CB}"/>
              </a:ext>
            </a:extLst>
          </p:cNvPr>
          <p:cNvSpPr txBox="1"/>
          <p:nvPr/>
        </p:nvSpPr>
        <p:spPr>
          <a:xfrm>
            <a:off x="452204" y="6748439"/>
            <a:ext cx="2093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/>
              <a:t>1</a:t>
            </a:r>
            <a:r>
              <a:rPr lang="en-US" sz="2800" b="1" dirty="0"/>
              <a:t> + 6 = ____</a:t>
            </a:r>
            <a:endParaRPr lang="en-AE" sz="2800" b="1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DFF637F-04E1-A632-1F70-4C564F615646}"/>
              </a:ext>
            </a:extLst>
          </p:cNvPr>
          <p:cNvGrpSpPr/>
          <p:nvPr/>
        </p:nvGrpSpPr>
        <p:grpSpPr>
          <a:xfrm>
            <a:off x="4775139" y="5826960"/>
            <a:ext cx="1572386" cy="1922436"/>
            <a:chOff x="4933932" y="5036553"/>
            <a:chExt cx="1572386" cy="192243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E50E7FD-0007-1F7A-3BD8-6170EBB39CF0}"/>
                </a:ext>
              </a:extLst>
            </p:cNvPr>
            <p:cNvSpPr/>
            <p:nvPr/>
          </p:nvSpPr>
          <p:spPr>
            <a:xfrm>
              <a:off x="5494036" y="5036553"/>
              <a:ext cx="518099" cy="535389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27CE44F-5483-F6DF-84CF-0CA10BBD1462}"/>
                </a:ext>
              </a:extLst>
            </p:cNvPr>
            <p:cNvSpPr/>
            <p:nvPr/>
          </p:nvSpPr>
          <p:spPr>
            <a:xfrm>
              <a:off x="5494036" y="5693119"/>
              <a:ext cx="518099" cy="535389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015A9F1-2C14-CF62-130B-C7623E40BAF3}"/>
                </a:ext>
              </a:extLst>
            </p:cNvPr>
            <p:cNvSpPr/>
            <p:nvPr/>
          </p:nvSpPr>
          <p:spPr>
            <a:xfrm>
              <a:off x="5511771" y="6423600"/>
              <a:ext cx="518099" cy="535389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7AAAF68D-2B9E-AF32-9E3A-BAC760E9F52C}"/>
                </a:ext>
              </a:extLst>
            </p:cNvPr>
            <p:cNvCxnSpPr/>
            <p:nvPr/>
          </p:nvCxnSpPr>
          <p:spPr>
            <a:xfrm flipH="1">
              <a:off x="4933932" y="6316281"/>
              <a:ext cx="1572386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82C815F-E0D6-D289-DDD3-20276ADAC949}"/>
                </a:ext>
              </a:extLst>
            </p:cNvPr>
            <p:cNvSpPr txBox="1"/>
            <p:nvPr/>
          </p:nvSpPr>
          <p:spPr>
            <a:xfrm>
              <a:off x="4935984" y="5524639"/>
              <a:ext cx="4652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/>
                <a:t>+</a:t>
              </a:r>
              <a:endParaRPr lang="en-AE" sz="5400" dirty="0"/>
            </a:p>
          </p:txBody>
        </p:sp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4CEECFD-CA08-F61C-32FC-E1DA8C7544ED}"/>
              </a:ext>
            </a:extLst>
          </p:cNvPr>
          <p:cNvCxnSpPr>
            <a:cxnSpLocks/>
            <a:stCxn id="72" idx="0"/>
            <a:endCxn id="72" idx="2"/>
          </p:cNvCxnSpPr>
          <p:nvPr/>
        </p:nvCxnSpPr>
        <p:spPr>
          <a:xfrm>
            <a:off x="3497801" y="6568612"/>
            <a:ext cx="790862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AE8DC75-5AA1-981B-7ABA-E83E7F176E66}"/>
              </a:ext>
            </a:extLst>
          </p:cNvPr>
          <p:cNvCxnSpPr>
            <a:cxnSpLocks/>
          </p:cNvCxnSpPr>
          <p:nvPr/>
        </p:nvCxnSpPr>
        <p:spPr>
          <a:xfrm>
            <a:off x="3062345" y="4982308"/>
            <a:ext cx="0" cy="274169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3D6AC8E-0818-44A6-84A6-37146EB91493}"/>
              </a:ext>
            </a:extLst>
          </p:cNvPr>
          <p:cNvGrpSpPr/>
          <p:nvPr/>
        </p:nvGrpSpPr>
        <p:grpSpPr>
          <a:xfrm>
            <a:off x="3484039" y="5624316"/>
            <a:ext cx="804624" cy="1888591"/>
            <a:chOff x="3632789" y="4838893"/>
            <a:chExt cx="804624" cy="188859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B073B92-5ECD-E8D3-B7BA-A36FF2C5AAFD}"/>
                </a:ext>
              </a:extLst>
            </p:cNvPr>
            <p:cNvSpPr/>
            <p:nvPr/>
          </p:nvSpPr>
          <p:spPr>
            <a:xfrm rot="16200000">
              <a:off x="3097686" y="5387758"/>
              <a:ext cx="1888591" cy="790862"/>
            </a:xfrm>
            <a:prstGeom prst="rect">
              <a:avLst/>
            </a:prstGeom>
            <a:solidFill>
              <a:srgbClr val="00B0F0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0FBBE2B-60F8-05CA-4EEF-8DCC59CAC28A}"/>
                </a:ext>
              </a:extLst>
            </p:cNvPr>
            <p:cNvSpPr/>
            <p:nvPr/>
          </p:nvSpPr>
          <p:spPr>
            <a:xfrm>
              <a:off x="3661230" y="5035129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94084CD-7982-FBB2-E18E-9B44CC013C10}"/>
                </a:ext>
              </a:extLst>
            </p:cNvPr>
            <p:cNvSpPr/>
            <p:nvPr/>
          </p:nvSpPr>
          <p:spPr>
            <a:xfrm>
              <a:off x="3920038" y="5174942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076BC0BD-FC3E-3177-FEBB-351D47A02EDA}"/>
                </a:ext>
              </a:extLst>
            </p:cNvPr>
            <p:cNvSpPr/>
            <p:nvPr/>
          </p:nvSpPr>
          <p:spPr>
            <a:xfrm>
              <a:off x="3703674" y="5366158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B8B6C31-2975-E94E-2962-669F52DDF3AC}"/>
                </a:ext>
              </a:extLst>
            </p:cNvPr>
            <p:cNvSpPr/>
            <p:nvPr/>
          </p:nvSpPr>
          <p:spPr>
            <a:xfrm>
              <a:off x="4178846" y="5034751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71F31A6-2A1A-F425-0923-7623010C88A9}"/>
                </a:ext>
              </a:extLst>
            </p:cNvPr>
            <p:cNvSpPr/>
            <p:nvPr/>
          </p:nvSpPr>
          <p:spPr>
            <a:xfrm>
              <a:off x="4167138" y="5377005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E66BED2-4BB4-EF2B-6AA3-7B49C461FA90}"/>
                </a:ext>
              </a:extLst>
            </p:cNvPr>
            <p:cNvSpPr/>
            <p:nvPr/>
          </p:nvSpPr>
          <p:spPr>
            <a:xfrm>
              <a:off x="3733302" y="6139159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308CA9E-D921-C407-349E-662B175CC17B}"/>
                </a:ext>
              </a:extLst>
            </p:cNvPr>
            <p:cNvSpPr/>
            <p:nvPr/>
          </p:nvSpPr>
          <p:spPr>
            <a:xfrm>
              <a:off x="4095166" y="6150006"/>
              <a:ext cx="216364" cy="2234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5C34E37-41DB-C840-1DD2-55F36942C64B}"/>
                </a:ext>
              </a:extLst>
            </p:cNvPr>
            <p:cNvCxnSpPr>
              <a:cxnSpLocks/>
            </p:cNvCxnSpPr>
            <p:nvPr/>
          </p:nvCxnSpPr>
          <p:spPr>
            <a:xfrm>
              <a:off x="3632789" y="5783189"/>
              <a:ext cx="790862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F9492C0-D500-A476-3F4B-90F19E866CFC}"/>
              </a:ext>
            </a:extLst>
          </p:cNvPr>
          <p:cNvSpPr txBox="1"/>
          <p:nvPr/>
        </p:nvSpPr>
        <p:spPr>
          <a:xfrm>
            <a:off x="3635034" y="9561551"/>
            <a:ext cx="298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/>
              <a:t>5  + 3 =____</a:t>
            </a:r>
            <a:endParaRPr lang="en-AE" sz="3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1F9FD9-A101-06A2-1A52-3F2328A257FF}"/>
              </a:ext>
            </a:extLst>
          </p:cNvPr>
          <p:cNvSpPr/>
          <p:nvPr/>
        </p:nvSpPr>
        <p:spPr>
          <a:xfrm>
            <a:off x="2524560" y="94551"/>
            <a:ext cx="18261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مراجعة الاختبار الأول</a:t>
            </a:r>
          </a:p>
          <a:p>
            <a:pPr algn="ctr"/>
            <a:r>
              <a:rPr lang="ar-AE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لمادة الرياضيات</a:t>
            </a:r>
            <a:endParaRPr lang="en-US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8B01C3-D249-156F-0CC6-C6E83F348864}"/>
              </a:ext>
            </a:extLst>
          </p:cNvPr>
          <p:cNvSpPr txBox="1"/>
          <p:nvPr/>
        </p:nvSpPr>
        <p:spPr>
          <a:xfrm>
            <a:off x="-17457" y="10536162"/>
            <a:ext cx="283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600" b="1" dirty="0"/>
              <a:t>7</a:t>
            </a:r>
            <a:r>
              <a:rPr lang="en-US" sz="3600" b="1" dirty="0"/>
              <a:t>  + 2 =____</a:t>
            </a:r>
            <a:endParaRPr lang="en-AE" sz="3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89C7FA-D127-B812-5A4C-B647ACC26BBC}"/>
              </a:ext>
            </a:extLst>
          </p:cNvPr>
          <p:cNvSpPr txBox="1"/>
          <p:nvPr/>
        </p:nvSpPr>
        <p:spPr>
          <a:xfrm>
            <a:off x="3696382" y="10546265"/>
            <a:ext cx="283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600" b="1" dirty="0"/>
              <a:t>4</a:t>
            </a:r>
            <a:r>
              <a:rPr lang="en-US" sz="3600" b="1" dirty="0"/>
              <a:t>  + </a:t>
            </a:r>
            <a:r>
              <a:rPr lang="ar-AE" sz="3600" b="1" dirty="0"/>
              <a:t>4</a:t>
            </a:r>
            <a:r>
              <a:rPr lang="en-US" sz="3600" b="1" dirty="0"/>
              <a:t> =____</a:t>
            </a:r>
            <a:endParaRPr lang="en-AE" sz="3600" b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5D70112-CE7A-826D-1720-0059C51C338C}"/>
              </a:ext>
            </a:extLst>
          </p:cNvPr>
          <p:cNvSpPr/>
          <p:nvPr/>
        </p:nvSpPr>
        <p:spPr>
          <a:xfrm flipH="1">
            <a:off x="3788987" y="7205508"/>
            <a:ext cx="294376" cy="263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8444620-EBC3-5D22-F46B-907E7844EEAA}"/>
              </a:ext>
            </a:extLst>
          </p:cNvPr>
          <p:cNvSpPr/>
          <p:nvPr/>
        </p:nvSpPr>
        <p:spPr>
          <a:xfrm flipH="1">
            <a:off x="568867" y="6041885"/>
            <a:ext cx="294376" cy="26365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utoShape 2" descr="بطة كرتونية ثلاثية الأبعاد شخصية رسوم متحركة مبهجة ومرحة, شخصية متحركة, بطة  الكرتون, مرح PNG صورة للتحميل مجانا">
            <a:extLst>
              <a:ext uri="{FF2B5EF4-FFF2-40B4-BE49-F238E27FC236}">
                <a16:creationId xmlns:a16="http://schemas.microsoft.com/office/drawing/2014/main" id="{C64CD567-D52A-9F9A-46BC-740FD1DD8E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5943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240,000+ البط الصور البسيطة | صور تصميم المخزون تنزيل مجاني - Pikbest">
            <a:extLst>
              <a:ext uri="{FF2B5EF4-FFF2-40B4-BE49-F238E27FC236}">
                <a16:creationId xmlns:a16="http://schemas.microsoft.com/office/drawing/2014/main" id="{692741EE-88F2-B9A2-4821-6AB4BB7B8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96" y="2262911"/>
            <a:ext cx="628794" cy="7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240,000+ البط الصور البسيطة | صور تصميم المخزون تنزيل مجاني - Pikbest">
            <a:extLst>
              <a:ext uri="{FF2B5EF4-FFF2-40B4-BE49-F238E27FC236}">
                <a16:creationId xmlns:a16="http://schemas.microsoft.com/office/drawing/2014/main" id="{0042F2CB-0E0B-B8B0-2DC9-DB00A9604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54" y="2225805"/>
            <a:ext cx="628794" cy="7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240,000+ البط الصور البسيطة | صور تصميم المخزون تنزيل مجاني - Pikbest">
            <a:extLst>
              <a:ext uri="{FF2B5EF4-FFF2-40B4-BE49-F238E27FC236}">
                <a16:creationId xmlns:a16="http://schemas.microsoft.com/office/drawing/2014/main" id="{3540D6BF-EFDF-14F0-0313-4D2648EF9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955" y="2294406"/>
            <a:ext cx="628794" cy="7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240,000+ البط الصور البسيطة | صور تصميم المخزون تنزيل مجاني - Pikbest">
            <a:extLst>
              <a:ext uri="{FF2B5EF4-FFF2-40B4-BE49-F238E27FC236}">
                <a16:creationId xmlns:a16="http://schemas.microsoft.com/office/drawing/2014/main" id="{A15BC250-3EDB-70D5-EA1F-D08CBCD8C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066" y="2280107"/>
            <a:ext cx="628794" cy="75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AutoShape 6" descr="خيار كرتون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96314C3F-6766-8B5A-7CD6-1F7BBC3A77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6096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AutoShape 8" descr="من ناحية رسم خيار أخضر خضار الكرتون, أخضر, خيار, الخضروات PNG وملف PSD  للتحميل مجانا">
            <a:extLst>
              <a:ext uri="{FF2B5EF4-FFF2-40B4-BE49-F238E27FC236}">
                <a16:creationId xmlns:a16="http://schemas.microsoft.com/office/drawing/2014/main" id="{50058BD9-BA4D-9788-5509-275E64EAA0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81400" y="624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F368B4C9-E14A-FB2D-9ABF-64D452BD2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36" y="1800246"/>
            <a:ext cx="1473496" cy="1473496"/>
          </a:xfrm>
          <a:prstGeom prst="rect">
            <a:avLst/>
          </a:prstGeom>
        </p:spPr>
      </p:pic>
      <p:sp>
        <p:nvSpPr>
          <p:cNvPr id="103" name="AutoShape 10" descr="فاكهة الكرز الخضراء شفافة, الكرز, فاكهة, أخضر PNG صورة للتحميل مجانا">
            <a:extLst>
              <a:ext uri="{FF2B5EF4-FFF2-40B4-BE49-F238E27FC236}">
                <a16:creationId xmlns:a16="http://schemas.microsoft.com/office/drawing/2014/main" id="{2F8D8699-BE5D-1AB7-C8D6-326C17D108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33800" y="6400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5940D9D-5C5C-4670-C31D-8C0576195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701" y="1860520"/>
            <a:ext cx="15621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9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0">
            <a:extLst>
              <a:ext uri="{FF2B5EF4-FFF2-40B4-BE49-F238E27FC236}">
                <a16:creationId xmlns:a16="http://schemas.microsoft.com/office/drawing/2014/main" id="{3D79E551-F5BB-786B-C130-0DC3EBEB9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015"/>
              </p:ext>
            </p:extLst>
          </p:nvPr>
        </p:nvGraphicFramePr>
        <p:xfrm>
          <a:off x="1330744" y="1474371"/>
          <a:ext cx="5079942" cy="2511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971">
                  <a:extLst>
                    <a:ext uri="{9D8B030D-6E8A-4147-A177-3AD203B41FA5}">
                      <a16:colId xmlns:a16="http://schemas.microsoft.com/office/drawing/2014/main" val="417306161"/>
                    </a:ext>
                  </a:extLst>
                </a:gridCol>
                <a:gridCol w="2539971">
                  <a:extLst>
                    <a:ext uri="{9D8B030D-6E8A-4147-A177-3AD203B41FA5}">
                      <a16:colId xmlns:a16="http://schemas.microsoft.com/office/drawing/2014/main" val="2884551009"/>
                    </a:ext>
                  </a:extLst>
                </a:gridCol>
              </a:tblGrid>
              <a:tr h="720082">
                <a:tc>
                  <a:txBody>
                    <a:bodyPr/>
                    <a:lstStyle/>
                    <a:p>
                      <a:pPr algn="ctr"/>
                      <a:r>
                        <a:rPr lang="ar-AE" sz="2800" dirty="0">
                          <a:solidFill>
                            <a:schemeClr val="tx1"/>
                          </a:solidFill>
                        </a:rPr>
                        <a:t>الجزء </a:t>
                      </a:r>
                      <a:endParaRPr lang="en-A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800" dirty="0">
                          <a:solidFill>
                            <a:schemeClr val="tx1"/>
                          </a:solidFill>
                        </a:rPr>
                        <a:t>الجزء </a:t>
                      </a:r>
                      <a:r>
                        <a:rPr lang="ar-AE" sz="2800" dirty="0"/>
                        <a:t> </a:t>
                      </a:r>
                      <a:endParaRPr lang="en-AE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238782"/>
                  </a:ext>
                </a:extLst>
              </a:tr>
              <a:tr h="720082">
                <a:tc>
                  <a:txBody>
                    <a:bodyPr/>
                    <a:lstStyle/>
                    <a:p>
                      <a:pPr algn="ctr"/>
                      <a:r>
                        <a:rPr lang="ar-AE" sz="2800" b="1" dirty="0"/>
                        <a:t>5</a:t>
                      </a:r>
                      <a:endParaRPr lang="en-AE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800" b="1" dirty="0"/>
                        <a:t>2</a:t>
                      </a:r>
                      <a:endParaRPr lang="en-AE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328413"/>
                  </a:ext>
                </a:extLst>
              </a:tr>
              <a:tr h="555496">
                <a:tc gridSpan="2">
                  <a:txBody>
                    <a:bodyPr/>
                    <a:lstStyle/>
                    <a:p>
                      <a:pPr algn="ctr"/>
                      <a:r>
                        <a:rPr lang="ar-AE" sz="2800" b="1" dirty="0"/>
                        <a:t>الكل</a:t>
                      </a:r>
                      <a:endParaRPr lang="en-AE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056470"/>
                  </a:ext>
                </a:extLst>
              </a:tr>
              <a:tr h="515352">
                <a:tc gridSpan="2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87504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7518E2BC-A1A4-08EB-765A-44225DEEB221}"/>
              </a:ext>
            </a:extLst>
          </p:cNvPr>
          <p:cNvSpPr/>
          <p:nvPr/>
        </p:nvSpPr>
        <p:spPr>
          <a:xfrm>
            <a:off x="3212123" y="1582611"/>
            <a:ext cx="452831" cy="4572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64DE6D-99A0-AC4A-F63F-15F8B6C02914}"/>
              </a:ext>
            </a:extLst>
          </p:cNvPr>
          <p:cNvSpPr/>
          <p:nvPr/>
        </p:nvSpPr>
        <p:spPr>
          <a:xfrm flipH="1">
            <a:off x="5832094" y="1544710"/>
            <a:ext cx="452831" cy="4572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highlight>
                <a:srgbClr val="FFFF00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7E4518-FFD3-7E1E-CC3D-AAE1C84DAC83}"/>
              </a:ext>
            </a:extLst>
          </p:cNvPr>
          <p:cNvSpPr txBox="1"/>
          <p:nvPr/>
        </p:nvSpPr>
        <p:spPr>
          <a:xfrm>
            <a:off x="2865373" y="465042"/>
            <a:ext cx="3425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السؤال الرابع : اجمع </a:t>
            </a:r>
            <a:endParaRPr lang="en-AE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6F60A9-0322-67D6-ABC4-0A0021207462}"/>
              </a:ext>
            </a:extLst>
          </p:cNvPr>
          <p:cNvSpPr txBox="1"/>
          <p:nvPr/>
        </p:nvSpPr>
        <p:spPr>
          <a:xfrm>
            <a:off x="200207" y="5429620"/>
            <a:ext cx="629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السؤال الخامس : اكتب الأعداد التي تكون العدد 6 </a:t>
            </a:r>
            <a:endParaRPr lang="en-AE" sz="2800" b="1" dirty="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FB68DDBB-F6E1-BCC6-E5E9-E13DB5EDF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551234"/>
              </p:ext>
            </p:extLst>
          </p:nvPr>
        </p:nvGraphicFramePr>
        <p:xfrm>
          <a:off x="926123" y="6201861"/>
          <a:ext cx="4572000" cy="152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788170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1843372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1390781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6870451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1826093"/>
                    </a:ext>
                  </a:extLst>
                </a:gridCol>
              </a:tblGrid>
              <a:tr h="761982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316887"/>
                  </a:ext>
                </a:extLst>
              </a:tr>
              <a:tr h="761982"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98506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8A681D6-F24D-70D6-335C-94DB601376A7}"/>
              </a:ext>
            </a:extLst>
          </p:cNvPr>
          <p:cNvSpPr txBox="1"/>
          <p:nvPr/>
        </p:nvSpPr>
        <p:spPr>
          <a:xfrm>
            <a:off x="821358" y="8083457"/>
            <a:ext cx="5718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_____ + _____ =____ </a:t>
            </a:r>
            <a:endParaRPr lang="en-AE" sz="44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BC79A4-16B6-6DC6-629E-2207DADE16BF}"/>
              </a:ext>
            </a:extLst>
          </p:cNvPr>
          <p:cNvCxnSpPr>
            <a:cxnSpLocks/>
          </p:cNvCxnSpPr>
          <p:nvPr/>
        </p:nvCxnSpPr>
        <p:spPr>
          <a:xfrm flipH="1">
            <a:off x="531397" y="4301584"/>
            <a:ext cx="6082111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297C2C1C-5FEA-5730-6A5E-F328FCE87739}"/>
              </a:ext>
            </a:extLst>
          </p:cNvPr>
          <p:cNvSpPr/>
          <p:nvPr/>
        </p:nvSpPr>
        <p:spPr>
          <a:xfrm>
            <a:off x="1133461" y="6310474"/>
            <a:ext cx="452831" cy="4572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537E5A1-239F-B2B4-7BDD-ED3526305692}"/>
              </a:ext>
            </a:extLst>
          </p:cNvPr>
          <p:cNvSpPr/>
          <p:nvPr/>
        </p:nvSpPr>
        <p:spPr>
          <a:xfrm>
            <a:off x="2005562" y="6301481"/>
            <a:ext cx="452831" cy="4572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6FEFC1B-B4B7-9EAB-E4D1-7D2BBC857CAB}"/>
              </a:ext>
            </a:extLst>
          </p:cNvPr>
          <p:cNvSpPr/>
          <p:nvPr/>
        </p:nvSpPr>
        <p:spPr>
          <a:xfrm>
            <a:off x="2905829" y="6310474"/>
            <a:ext cx="452831" cy="4572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8DA1DDC-8642-4355-D166-88C353DF4C15}"/>
              </a:ext>
            </a:extLst>
          </p:cNvPr>
          <p:cNvSpPr/>
          <p:nvPr/>
        </p:nvSpPr>
        <p:spPr>
          <a:xfrm flipH="1">
            <a:off x="1200276" y="7101864"/>
            <a:ext cx="452831" cy="4572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highlight>
                <a:srgbClr val="FFFF00"/>
              </a:highlight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F5B6E53-C179-AEF9-8F7B-4F1E31A78EF6}"/>
              </a:ext>
            </a:extLst>
          </p:cNvPr>
          <p:cNvSpPr/>
          <p:nvPr/>
        </p:nvSpPr>
        <p:spPr>
          <a:xfrm flipH="1">
            <a:off x="2053532" y="7122592"/>
            <a:ext cx="452831" cy="4572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highlight>
                <a:srgbClr val="FFFF00"/>
              </a:highlight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84F35DD-E496-B8D3-4D3A-B166137F95BE}"/>
              </a:ext>
            </a:extLst>
          </p:cNvPr>
          <p:cNvSpPr/>
          <p:nvPr/>
        </p:nvSpPr>
        <p:spPr>
          <a:xfrm flipH="1">
            <a:off x="2976169" y="7122592"/>
            <a:ext cx="452831" cy="45720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0109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3070</TotalTime>
  <Words>71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MOZA MOHAMED HAREB    ALSHAMSI</dc:creator>
  <cp:lastModifiedBy>FATMAH MOHAMED IBRAHIM LAHBASH AL    MOHAMED</cp:lastModifiedBy>
  <cp:revision>13</cp:revision>
  <dcterms:created xsi:type="dcterms:W3CDTF">2023-09-28T06:56:53Z</dcterms:created>
  <dcterms:modified xsi:type="dcterms:W3CDTF">2025-09-23T16:05:14Z</dcterms:modified>
</cp:coreProperties>
</file>