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906000" type="A4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01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1704" y="-1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7F410-B050-83A3-608B-AF7E5C3075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A08C8F-9E43-8C67-4840-DA4F45152A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4D44D-6529-5EF8-95AC-ADEB72A07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5C5C9-164C-46B3-A87E-7660D39D3106}" type="datetime2">
              <a:rPr lang="en-US" smtClean="0"/>
              <a:t>Monday, September 30, 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E1F31-F3F5-EF40-1A7D-2B83B7C33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03C827-2FFB-BC75-5EA5-D16E8B901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543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06BDB-7D9F-36D0-5253-4F71A20BA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2730E-1871-E9CB-2255-9DC736C9E2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95C9E-0B70-0AC6-37DE-CDC9EF9F6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CFF8A-AAF8-4A12-8A91-9CA0EAF6CBB9}" type="datetime2">
              <a:rPr lang="en-US" smtClean="0"/>
              <a:t>Monday, September 30, 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3D377A-41D7-1C2B-ACDD-1FC79E581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EDFEC7-CAB3-D361-9251-081534409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305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F8B44-D93F-EF3E-DB38-618D120CD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44CF2A-E8EB-91C8-4625-93805FF13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82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82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3AF0D9-6C59-2220-64C6-F274EB5E0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25C3-021A-4B0B-8F70-0C181FE1CF45}" type="datetime2">
              <a:rPr lang="en-US" smtClean="0"/>
              <a:t>Monday, September 30,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0258C0-C5A8-B538-FCAA-D8249BE63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CFEE53-10E4-4868-7934-ED86DEA61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639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C5626-C2DC-8756-F5D0-32175967E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FBFE8-58D4-8D9D-3EE9-FCE0E8438C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65A3F3-18AE-894F-D238-E1A365AE30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741E38-DBE2-8220-1413-A058CF6E6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3D88D-8CEC-4ED9-A53B-5596187D9A16}" type="datetime2">
              <a:rPr lang="en-US" smtClean="0"/>
              <a:t>Monday, September 30,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5E0A16-6752-F00F-D95D-A99EB7FC6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968AE5-81C3-55AF-251C-90BAF7379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728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67B4A-257A-2719-6831-78E367BD9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1A0C3-98BA-3DA6-2EA2-E0523B567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56A1B-58EB-C542-D1E5-19CB93EC95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2F5185-A290-3127-D1D6-91E99CFF22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3EBF95-278F-2C3D-E47C-02D67A448F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B128DA-F474-34C3-C768-AB82E0784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D382-DFDA-4722-A27A-59C21AD112F2}" type="datetime2">
              <a:rPr lang="en-US" smtClean="0"/>
              <a:t>Monday, September 30, 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3D59D5-70BF-4F92-78D3-EFE32F8E7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F1A212-D494-D72E-7755-7EEF05205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13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461D1-4FB9-5DC9-96DE-6B8661637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338550-CA42-4307-0F9F-EFD6B8FEB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2A30D-1C09-413F-AAB1-38F366000715}" type="datetime2">
              <a:rPr lang="en-US" smtClean="0"/>
              <a:t>Monday, September 30, 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86135F-E2E8-5196-0D41-1F7AAEDCF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0F1A35-3B41-AEB7-2A9F-56BB9A357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490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C6B19A-F327-9790-3592-2C9F89243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82B9C-D65E-4F64-95C3-B10F3B00F0D9}" type="datetime2">
              <a:rPr lang="en-US" smtClean="0"/>
              <a:t>Monday, September 30, 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E72824-71B1-1AF0-B03D-0D45D00F4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DC367-248D-B2A4-23D5-23D5646D6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309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FEA70-C867-34D7-DB00-78B36D539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6F3CC-F139-DDC9-D795-04B10BE66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0C935E-A629-C563-817B-0DD750BE78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49F74-9A65-1292-7936-2EDC687C1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FDCC-6AAC-4A08-B9E0-3793AB5E64C3}" type="datetime2">
              <a:rPr lang="en-US" smtClean="0"/>
              <a:t>Monday, September 30,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B00E11-AED5-BEAF-1F7C-9BC6235CA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479043-3990-1DFD-FDB9-A17C38888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F4C30-9731-054D-418F-7E0B82349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57B622-17FE-761A-609E-A3AC60EB49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8AE67-2821-ED94-75C3-038B432EC2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F81E76-7E0E-93F8-B5DA-F3DBCF9C8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FE94D-439C-40F1-900E-BC07940E3988}" type="datetime2">
              <a:rPr lang="en-US" smtClean="0"/>
              <a:t>Monday, September 30,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8D3E83-94B4-91F2-F462-F3AB63457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8294A-3AE7-87AD-202C-72D66E7DC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833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A0590-8BC9-CC76-E57F-3345F8F47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19E31D-3122-B331-E536-DF4D203B95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67663A-D98B-B7C9-9F33-CC26883B0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5179A-1E2B-41AB-B400-4F1B4022FAEE}" type="datetime2">
              <a:rPr lang="en-US" smtClean="0"/>
              <a:t>Monday, September 30,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CEBCA-C76F-D31B-946E-9F123482B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E5C24E-52DB-B427-1A8C-1F6D2AD59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999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44E5F7-2F42-57A1-A41D-77677E4D4B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1BC598-7A1A-7307-AC6B-6F88EB07CE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E2EB0F-05FC-B0C0-4FAC-426F0A9FE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81D0F-6595-4F14-8EF3-954CD87C797B}" type="datetime2">
              <a:rPr lang="en-US" smtClean="0"/>
              <a:t>Monday, September 30,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32851-1C12-FF75-54D4-776416D60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3659C-7B77-3A76-F5FD-137463EB1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135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E904A3-8226-5A93-1340-3175185E2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CB10F4-2FF7-8982-59A7-395D55221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FFBBE-33A4-4DA3-C56A-0B3C4F37E7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EA2CF1-0EB2-4673-802D-3371233E4A77}" type="datetime2">
              <a:rPr lang="en-US" smtClean="0"/>
              <a:t>Monday, September 30, 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914745-CFB7-F561-AE1E-15D5AFB85D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2465E-73D4-026C-4F23-3090E6646D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21B6DD-29C1-4FEA-923F-71EA134769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678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627E924-20E3-610D-7176-4D1BDD0A2D25}"/>
              </a:ext>
            </a:extLst>
          </p:cNvPr>
          <p:cNvSpPr/>
          <p:nvPr/>
        </p:nvSpPr>
        <p:spPr>
          <a:xfrm>
            <a:off x="103910" y="103910"/>
            <a:ext cx="6670964" cy="9684327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879BD2-FE49-8B68-7E35-8E430ECE0321}"/>
              </a:ext>
            </a:extLst>
          </p:cNvPr>
          <p:cNvSpPr/>
          <p:nvPr/>
        </p:nvSpPr>
        <p:spPr>
          <a:xfrm>
            <a:off x="158052" y="1317942"/>
            <a:ext cx="6599664" cy="461665"/>
          </a:xfrm>
          <a:prstGeom prst="rect">
            <a:avLst/>
          </a:prstGeom>
          <a:noFill/>
          <a:ln w="28575">
            <a:solidFill>
              <a:srgbClr val="37010A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r" rtl="1"/>
            <a:r>
              <a:rPr lang="ar-AE" sz="2400" b="1" cap="none" spc="0" dirty="0">
                <a:ln w="0"/>
                <a:solidFill>
                  <a:schemeClr val="tx1"/>
                </a:solidFill>
                <a:cs typeface="Akhbar MT" pitchFamily="2" charset="-78"/>
              </a:rPr>
              <a:t>اسمي  : ...........................................      </a:t>
            </a:r>
            <a:r>
              <a:rPr lang="ar-AE" sz="2400" b="1" dirty="0">
                <a:ln w="0"/>
                <a:cs typeface="Akhbar MT" pitchFamily="2" charset="-78"/>
              </a:rPr>
              <a:t>صفي الثاني (      )</a:t>
            </a:r>
            <a:endParaRPr lang="en-US" sz="2400" b="1" cap="none" spc="0" dirty="0">
              <a:ln w="0"/>
              <a:solidFill>
                <a:schemeClr val="tx1"/>
              </a:solidFill>
              <a:cs typeface="Akhbar MT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2E3CB4-7A24-397A-91D8-D19DA8D09B85}"/>
              </a:ext>
            </a:extLst>
          </p:cNvPr>
          <p:cNvSpPr/>
          <p:nvPr/>
        </p:nvSpPr>
        <p:spPr>
          <a:xfrm>
            <a:off x="1528630" y="267601"/>
            <a:ext cx="340852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AE" sz="2000" b="1" dirty="0">
                <a:ln w="1905"/>
                <a:cs typeface="Akhbar MT" pitchFamily="2" charset="-78"/>
              </a:rPr>
              <a:t>الاختبار التكويني الأول في مادة الرياضيات</a:t>
            </a:r>
          </a:p>
          <a:p>
            <a:pPr algn="ctr" rtl="1"/>
            <a:r>
              <a:rPr lang="ar-AE" sz="2000" b="1" dirty="0">
                <a:ln w="1905"/>
                <a:cs typeface="Akhbar MT" pitchFamily="2" charset="-78"/>
              </a:rPr>
              <a:t>الصف الثاني  للفصل الدراسي الأول</a:t>
            </a:r>
          </a:p>
          <a:p>
            <a:pPr algn="ctr" rtl="1"/>
            <a:r>
              <a:rPr lang="ar-AE" sz="2000" b="1" dirty="0">
                <a:ln w="1905"/>
                <a:cs typeface="Akhbar MT" pitchFamily="2" charset="-78"/>
              </a:rPr>
              <a:t>  2025 - 2024</a:t>
            </a:r>
            <a:endParaRPr lang="en-US" sz="2000" b="1" cap="none" spc="0" dirty="0">
              <a:ln w="1905"/>
              <a:cs typeface="Akhbar MT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A81011-78B4-A19B-236B-77B93BE91D71}"/>
              </a:ext>
            </a:extLst>
          </p:cNvPr>
          <p:cNvSpPr/>
          <p:nvPr/>
        </p:nvSpPr>
        <p:spPr>
          <a:xfrm>
            <a:off x="3256106" y="1863344"/>
            <a:ext cx="3451586" cy="461665"/>
          </a:xfrm>
          <a:prstGeom prst="rect">
            <a:avLst/>
          </a:prstGeom>
          <a:ln w="381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r" rtl="1"/>
            <a:r>
              <a:rPr lang="ar-AE" sz="2400" b="1" u="sng" dirty="0">
                <a:ln w="1905"/>
                <a:solidFill>
                  <a:sysClr val="windowText" lastClr="000000"/>
                </a:solidFill>
                <a:cs typeface="Akhbar MT" pitchFamily="2" charset="-78"/>
              </a:rPr>
              <a:t>السؤال الأول : اختر الاجابة الصحيحة </a:t>
            </a:r>
            <a:endParaRPr lang="en-US" sz="2400" b="1" u="sng" cap="none" spc="0" dirty="0">
              <a:ln w="1905"/>
              <a:solidFill>
                <a:sysClr val="windowText" lastClr="000000"/>
              </a:solidFill>
              <a:cs typeface="Akhbar MT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76A9F2-97D9-25C8-F7ED-2369E21F9264}"/>
              </a:ext>
            </a:extLst>
          </p:cNvPr>
          <p:cNvSpPr/>
          <p:nvPr/>
        </p:nvSpPr>
        <p:spPr>
          <a:xfrm>
            <a:off x="76200" y="2951567"/>
            <a:ext cx="6781800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1905"/>
              </a:rPr>
              <a:t> a . </a:t>
            </a:r>
            <a:r>
              <a:rPr lang="ar-AE" b="1" cap="none" spc="0" dirty="0">
                <a:ln w="1905"/>
              </a:rPr>
              <a:t> 18</a:t>
            </a:r>
            <a:r>
              <a:rPr lang="en-US" b="1" cap="none" spc="0" dirty="0">
                <a:ln w="1905"/>
              </a:rPr>
              <a:t>          </a:t>
            </a:r>
            <a:r>
              <a:rPr lang="ar-AE" b="1" cap="none" spc="0" dirty="0">
                <a:ln w="1905"/>
              </a:rPr>
              <a:t>                </a:t>
            </a:r>
            <a:r>
              <a:rPr lang="en-US" b="1" cap="none" spc="0" dirty="0">
                <a:ln w="1905"/>
              </a:rPr>
              <a:t>      b . </a:t>
            </a:r>
            <a:r>
              <a:rPr lang="ar-AE" b="1" dirty="0">
                <a:ln w="1905"/>
              </a:rPr>
              <a:t>                          13 </a:t>
            </a:r>
            <a:r>
              <a:rPr lang="en-US" b="1" cap="none" spc="0" dirty="0">
                <a:ln w="1905"/>
              </a:rPr>
              <a:t>c</a:t>
            </a:r>
            <a:r>
              <a:rPr lang="ar-AE" b="1" cap="none" spc="0" dirty="0">
                <a:ln w="1905"/>
              </a:rPr>
              <a:t> </a:t>
            </a:r>
            <a:r>
              <a:rPr lang="en-US" b="1" cap="none" spc="0" dirty="0">
                <a:ln w="1905"/>
              </a:rPr>
              <a:t> .</a:t>
            </a:r>
            <a:r>
              <a:rPr lang="ar-AE" b="1" cap="none" spc="0" dirty="0">
                <a:ln w="1905"/>
              </a:rPr>
              <a:t> 15  </a:t>
            </a:r>
            <a:endParaRPr lang="en-US" b="1" cap="none" spc="0" dirty="0">
              <a:ln w="1905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765D5B-4DB0-3AEE-0BC8-0F38D1FA7F6D}"/>
              </a:ext>
            </a:extLst>
          </p:cNvPr>
          <p:cNvSpPr/>
          <p:nvPr/>
        </p:nvSpPr>
        <p:spPr>
          <a:xfrm>
            <a:off x="1134932" y="2358336"/>
            <a:ext cx="565186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 rtl="1"/>
            <a:r>
              <a:rPr lang="ar-AE" sz="2000" b="1" dirty="0">
                <a:ln w="1905"/>
                <a:solidFill>
                  <a:sysClr val="windowText" lastClr="000000"/>
                </a:solidFill>
                <a:latin typeface="Arial" pitchFamily="34" charset="0"/>
                <a:cs typeface="Akhbar MT" pitchFamily="2" charset="-78"/>
              </a:rPr>
              <a:t>1 – أجد ناتج الجمع      </a:t>
            </a:r>
            <a:r>
              <a:rPr lang="ar-AE" sz="2000" b="1" cap="none" spc="0" dirty="0">
                <a:ln w="1905"/>
                <a:solidFill>
                  <a:sysClr val="windowText" lastClr="000000"/>
                </a:solidFill>
                <a:latin typeface="Arial" pitchFamily="34" charset="0"/>
                <a:cs typeface="Akhbar MT" pitchFamily="2" charset="-78"/>
              </a:rPr>
              <a:t>            </a:t>
            </a:r>
            <a:r>
              <a:rPr lang="ar-AE" sz="2000" b="1" dirty="0">
                <a:ln w="1905"/>
                <a:solidFill>
                  <a:sysClr val="windowText" lastClr="000000"/>
                </a:solidFill>
                <a:latin typeface="Arial" pitchFamily="34" charset="0"/>
                <a:cs typeface="Akhbar MT" pitchFamily="2" charset="-78"/>
              </a:rPr>
              <a:t>..... = 4 + 5 + 6</a:t>
            </a:r>
            <a:endParaRPr lang="en-US" sz="2000" b="1" cap="none" spc="0" dirty="0">
              <a:ln w="1905"/>
              <a:solidFill>
                <a:sysClr val="windowText" lastClr="000000"/>
              </a:solidFill>
              <a:latin typeface="Arial" pitchFamily="34" charset="0"/>
              <a:cs typeface="Akhbar MT" pitchFamily="2" charset="-78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5B9A344-8691-AFF0-E8D8-B1A25F5AA3CB}"/>
              </a:ext>
            </a:extLst>
          </p:cNvPr>
          <p:cNvCxnSpPr>
            <a:cxnSpLocks/>
          </p:cNvCxnSpPr>
          <p:nvPr/>
        </p:nvCxnSpPr>
        <p:spPr>
          <a:xfrm flipV="1">
            <a:off x="142010" y="3519347"/>
            <a:ext cx="6615706" cy="2736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9612A5E5-B729-25BB-0338-D07739EEFB3C}"/>
              </a:ext>
            </a:extLst>
          </p:cNvPr>
          <p:cNvSpPr/>
          <p:nvPr/>
        </p:nvSpPr>
        <p:spPr>
          <a:xfrm>
            <a:off x="1029882" y="3605597"/>
            <a:ext cx="570122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 rtl="1"/>
            <a:r>
              <a:rPr lang="ar-AE" sz="2000" b="1" cap="none" spc="0" dirty="0">
                <a:ln w="1905"/>
                <a:solidFill>
                  <a:sysClr val="windowText" lastClr="000000"/>
                </a:solidFill>
                <a:latin typeface="Arial" pitchFamily="34" charset="0"/>
                <a:cs typeface="Akhbar MT" pitchFamily="2" charset="-78"/>
              </a:rPr>
              <a:t>2 – حوط ناتج </a:t>
            </a:r>
            <a:r>
              <a:rPr lang="ar-AE" sz="2000" b="1" dirty="0">
                <a:ln w="1905"/>
                <a:solidFill>
                  <a:sysClr val="windowText" lastClr="000000"/>
                </a:solidFill>
                <a:latin typeface="Arial" pitchFamily="34" charset="0"/>
                <a:cs typeface="Akhbar MT" pitchFamily="2" charset="-78"/>
              </a:rPr>
              <a:t>ال</a:t>
            </a:r>
            <a:r>
              <a:rPr lang="ar-AE" sz="2000" b="1" cap="none" spc="0" dirty="0">
                <a:ln w="1905"/>
                <a:solidFill>
                  <a:sysClr val="windowText" lastClr="000000"/>
                </a:solidFill>
                <a:latin typeface="Arial" pitchFamily="34" charset="0"/>
                <a:cs typeface="Akhbar MT" pitchFamily="2" charset="-78"/>
              </a:rPr>
              <a:t>جمع </a:t>
            </a:r>
            <a:r>
              <a:rPr lang="en-US" sz="2000" b="1" cap="none" spc="0" dirty="0">
                <a:ln w="1905"/>
                <a:solidFill>
                  <a:sysClr val="windowText" lastClr="000000"/>
                </a:solidFill>
                <a:latin typeface="Arial" pitchFamily="34" charset="0"/>
                <a:cs typeface="Akhbar MT" pitchFamily="2" charset="-78"/>
              </a:rPr>
              <a:t>    </a:t>
            </a:r>
            <a:r>
              <a:rPr lang="ar-AE" sz="2000" b="1" cap="none" spc="0" dirty="0">
                <a:ln w="1905"/>
                <a:solidFill>
                  <a:sysClr val="windowText" lastClr="000000"/>
                </a:solidFill>
                <a:latin typeface="Arial" pitchFamily="34" charset="0"/>
                <a:cs typeface="Akhbar MT" pitchFamily="2" charset="-78"/>
              </a:rPr>
              <a:t>  </a:t>
            </a:r>
            <a:r>
              <a:rPr lang="en-US" sz="2000" b="1" cap="none" spc="0" dirty="0">
                <a:ln w="1905"/>
                <a:solidFill>
                  <a:sysClr val="windowText" lastClr="000000"/>
                </a:solidFill>
                <a:latin typeface="Arial" pitchFamily="34" charset="0"/>
                <a:cs typeface="Akhbar MT" pitchFamily="2" charset="-78"/>
              </a:rPr>
              <a:t>=</a:t>
            </a:r>
            <a:r>
              <a:rPr lang="ar-AE" sz="2000" b="1" cap="none" spc="0" dirty="0">
                <a:ln w="1905"/>
                <a:solidFill>
                  <a:sysClr val="windowText" lastClr="000000"/>
                </a:solidFill>
                <a:latin typeface="Arial" pitchFamily="34" charset="0"/>
                <a:cs typeface="Akhbar MT" pitchFamily="2" charset="-78"/>
              </a:rPr>
              <a:t> 6  +  6     </a:t>
            </a:r>
            <a:endParaRPr lang="en-US" sz="2000" b="1" cap="none" spc="0" dirty="0">
              <a:ln w="1905"/>
              <a:solidFill>
                <a:srgbClr val="996633"/>
              </a:solidFill>
              <a:latin typeface="Arial" pitchFamily="34" charset="0"/>
              <a:cs typeface="Akhbar MT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40F9E1-8F17-2A58-A2DB-1E94753171DF}"/>
              </a:ext>
            </a:extLst>
          </p:cNvPr>
          <p:cNvSpPr/>
          <p:nvPr/>
        </p:nvSpPr>
        <p:spPr>
          <a:xfrm>
            <a:off x="3429000" y="4814136"/>
            <a:ext cx="331267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 rtl="1"/>
            <a:r>
              <a:rPr lang="ar-AE" sz="2000" b="1" dirty="0">
                <a:ln w="1905"/>
                <a:latin typeface="Arial" pitchFamily="34" charset="0"/>
                <a:cs typeface="Akhbar MT" pitchFamily="2" charset="-78"/>
              </a:rPr>
              <a:t>3  - حوط عائلة الحقائق الصحيحة : </a:t>
            </a:r>
            <a:endParaRPr lang="en-US" sz="2000" b="1" cap="none" spc="0" dirty="0">
              <a:ln w="1905"/>
              <a:latin typeface="Arial" pitchFamily="34" charset="0"/>
              <a:cs typeface="Akhbar MT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CA060E7-2E92-CCB0-B75F-C4C0F9E2B047}"/>
              </a:ext>
            </a:extLst>
          </p:cNvPr>
          <p:cNvSpPr/>
          <p:nvPr/>
        </p:nvSpPr>
        <p:spPr>
          <a:xfrm>
            <a:off x="202359" y="5320198"/>
            <a:ext cx="72771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1600" b="1" dirty="0">
                <a:ln w="1905"/>
              </a:rPr>
              <a:t> 4 + 2 = 6       4 – 2 = 2            7 + 8 = 15      15 – 8 = 7</a:t>
            </a:r>
            <a:r>
              <a:rPr lang="ar-AE" sz="1600" b="1" dirty="0">
                <a:ln w="1905"/>
              </a:rPr>
              <a:t>   </a:t>
            </a:r>
            <a:r>
              <a:rPr lang="en-US" sz="1600" b="1" dirty="0">
                <a:ln w="1905"/>
              </a:rPr>
              <a:t>     5 + 6 = 11      11 – </a:t>
            </a:r>
            <a:r>
              <a:rPr lang="ar-AE" sz="1600" b="1" dirty="0">
                <a:ln w="1905"/>
              </a:rPr>
              <a:t>6</a:t>
            </a:r>
            <a:r>
              <a:rPr lang="en-US" sz="1600" b="1" dirty="0">
                <a:ln w="1905"/>
              </a:rPr>
              <a:t> = </a:t>
            </a:r>
            <a:r>
              <a:rPr lang="ar-AE" sz="1600" b="1" dirty="0">
                <a:ln w="1905"/>
              </a:rPr>
              <a:t>5</a:t>
            </a:r>
            <a:r>
              <a:rPr lang="en-US" sz="1600" b="1" dirty="0">
                <a:ln w="1905"/>
              </a:rPr>
              <a:t>   </a:t>
            </a:r>
            <a:r>
              <a:rPr lang="ar-AE" sz="1600" b="1" dirty="0">
                <a:ln w="1905"/>
              </a:rPr>
              <a:t> </a:t>
            </a:r>
            <a:r>
              <a:rPr lang="en-US" sz="1600" b="1" dirty="0">
                <a:ln w="1905"/>
              </a:rPr>
              <a:t>   </a:t>
            </a:r>
          </a:p>
          <a:p>
            <a:r>
              <a:rPr lang="en-US" sz="1600" b="1" cap="none" spc="0" dirty="0">
                <a:ln w="1905"/>
              </a:rPr>
              <a:t>5 + 1 = 6        5 – 1 = 3            8 + 7 = 15       15 – </a:t>
            </a:r>
            <a:r>
              <a:rPr lang="ar-AE" sz="1600" b="1" dirty="0">
                <a:ln w="1905"/>
              </a:rPr>
              <a:t>6</a:t>
            </a:r>
            <a:r>
              <a:rPr lang="en-US" sz="1600" b="1" cap="none" spc="0" dirty="0">
                <a:ln w="1905"/>
              </a:rPr>
              <a:t> = </a:t>
            </a:r>
            <a:r>
              <a:rPr lang="ar-AE" sz="1600" b="1" cap="none" spc="0" dirty="0">
                <a:ln w="1905"/>
              </a:rPr>
              <a:t>9</a:t>
            </a:r>
            <a:r>
              <a:rPr lang="en-US" sz="1600" b="1" cap="none" spc="0" dirty="0">
                <a:ln w="1905"/>
              </a:rPr>
              <a:t>        6 + 5 = 11      11 – 5 = </a:t>
            </a:r>
            <a:r>
              <a:rPr lang="ar-AE" sz="1600" b="1" cap="none" spc="0" dirty="0">
                <a:ln w="1905"/>
              </a:rPr>
              <a:t>6</a:t>
            </a:r>
            <a:r>
              <a:rPr lang="en-US" sz="1600" b="1" cap="none" spc="0" dirty="0">
                <a:ln w="1905"/>
              </a:rPr>
              <a:t> </a:t>
            </a:r>
          </a:p>
        </p:txBody>
      </p:sp>
      <p:sp>
        <p:nvSpPr>
          <p:cNvPr id="23" name="Rounded Rectangle 32">
            <a:extLst>
              <a:ext uri="{FF2B5EF4-FFF2-40B4-BE49-F238E27FC236}">
                <a16:creationId xmlns:a16="http://schemas.microsoft.com/office/drawing/2014/main" id="{C3B37B72-76F2-9EC1-D875-9995B598025D}"/>
              </a:ext>
            </a:extLst>
          </p:cNvPr>
          <p:cNvSpPr/>
          <p:nvPr/>
        </p:nvSpPr>
        <p:spPr>
          <a:xfrm>
            <a:off x="2416350" y="5282118"/>
            <a:ext cx="2038350" cy="762742"/>
          </a:xfrm>
          <a:prstGeom prst="roundRect">
            <a:avLst/>
          </a:prstGeom>
          <a:noFill/>
          <a:ln w="28575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4" name="Rounded Rectangle 33">
            <a:extLst>
              <a:ext uri="{FF2B5EF4-FFF2-40B4-BE49-F238E27FC236}">
                <a16:creationId xmlns:a16="http://schemas.microsoft.com/office/drawing/2014/main" id="{7E6B09E6-8410-AD72-3975-A329C7D95B99}"/>
              </a:ext>
            </a:extLst>
          </p:cNvPr>
          <p:cNvSpPr/>
          <p:nvPr/>
        </p:nvSpPr>
        <p:spPr>
          <a:xfrm>
            <a:off x="177975" y="5261520"/>
            <a:ext cx="2038350" cy="783340"/>
          </a:xfrm>
          <a:prstGeom prst="roundRect">
            <a:avLst/>
          </a:prstGeom>
          <a:noFill/>
          <a:ln w="28575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5" name="Rounded Rectangle 36">
            <a:extLst>
              <a:ext uri="{FF2B5EF4-FFF2-40B4-BE49-F238E27FC236}">
                <a16:creationId xmlns:a16="http://schemas.microsoft.com/office/drawing/2014/main" id="{16EF9A1F-9297-87B7-5F66-DF22DC08DA9C}"/>
              </a:ext>
            </a:extLst>
          </p:cNvPr>
          <p:cNvSpPr/>
          <p:nvPr/>
        </p:nvSpPr>
        <p:spPr>
          <a:xfrm>
            <a:off x="4635675" y="5261520"/>
            <a:ext cx="2038349" cy="762742"/>
          </a:xfrm>
          <a:prstGeom prst="roundRect">
            <a:avLst/>
          </a:prstGeom>
          <a:noFill/>
          <a:ln w="28575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grpSp>
        <p:nvGrpSpPr>
          <p:cNvPr id="27" name="Group 6">
            <a:extLst>
              <a:ext uri="{FF2B5EF4-FFF2-40B4-BE49-F238E27FC236}">
                <a16:creationId xmlns:a16="http://schemas.microsoft.com/office/drawing/2014/main" id="{E3DE7077-4650-134B-A26C-9A3464EED408}"/>
              </a:ext>
            </a:extLst>
          </p:cNvPr>
          <p:cNvGrpSpPr/>
          <p:nvPr/>
        </p:nvGrpSpPr>
        <p:grpSpPr>
          <a:xfrm>
            <a:off x="184398" y="1988087"/>
            <a:ext cx="657721" cy="758074"/>
            <a:chOff x="5308600" y="889192"/>
            <a:chExt cx="1219200" cy="1129195"/>
          </a:xfrm>
        </p:grpSpPr>
        <p:grpSp>
          <p:nvGrpSpPr>
            <p:cNvPr id="28" name="Group 48">
              <a:extLst>
                <a:ext uri="{FF2B5EF4-FFF2-40B4-BE49-F238E27FC236}">
                  <a16:creationId xmlns:a16="http://schemas.microsoft.com/office/drawing/2014/main" id="{FE3224F3-3258-8ADE-4C76-5E5CC087D48B}"/>
                </a:ext>
              </a:extLst>
            </p:cNvPr>
            <p:cNvGrpSpPr/>
            <p:nvPr/>
          </p:nvGrpSpPr>
          <p:grpSpPr>
            <a:xfrm>
              <a:off x="5308600" y="889192"/>
              <a:ext cx="1219200" cy="1066992"/>
              <a:chOff x="-2895600" y="914400"/>
              <a:chExt cx="914400" cy="914400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DBC51989-F078-0651-841B-56EF8A04CE9A}"/>
                  </a:ext>
                </a:extLst>
              </p:cNvPr>
              <p:cNvSpPr/>
              <p:nvPr/>
            </p:nvSpPr>
            <p:spPr>
              <a:xfrm>
                <a:off x="-2895600" y="914400"/>
                <a:ext cx="914400" cy="91440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FA132C80-B172-563C-3E84-4C3C479B2C5D}"/>
                  </a:ext>
                </a:extLst>
              </p:cNvPr>
              <p:cNvCxnSpPr>
                <a:stCxn id="30" idx="2"/>
                <a:endCxn id="30" idx="6"/>
              </p:cNvCxnSpPr>
              <p:nvPr/>
            </p:nvCxnSpPr>
            <p:spPr>
              <a:xfrm rot="10800000" flipH="1">
                <a:off x="-2895600" y="1371353"/>
                <a:ext cx="9144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F600CF7-AD33-1128-A024-60357DBF32DF}"/>
                </a:ext>
              </a:extLst>
            </p:cNvPr>
            <p:cNvSpPr/>
            <p:nvPr/>
          </p:nvSpPr>
          <p:spPr>
            <a:xfrm>
              <a:off x="5427991" y="1422400"/>
              <a:ext cx="871227" cy="59598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AE" sz="2000" b="1" cap="none" spc="0" dirty="0">
                  <a:ln w="1905"/>
                </a:rPr>
                <a:t>10</a:t>
              </a:r>
              <a:endParaRPr lang="en-US" sz="2000" b="1" cap="none" spc="0" dirty="0">
                <a:ln w="1905"/>
              </a:endParaRP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CC346165-96FF-BDE2-425F-6572C3252DCD}"/>
              </a:ext>
            </a:extLst>
          </p:cNvPr>
          <p:cNvSpPr/>
          <p:nvPr/>
        </p:nvSpPr>
        <p:spPr>
          <a:xfrm>
            <a:off x="665491" y="4228839"/>
            <a:ext cx="5562600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1905"/>
              </a:rPr>
              <a:t> a . </a:t>
            </a:r>
            <a:r>
              <a:rPr lang="ar-AE" b="1" cap="none" spc="0" dirty="0">
                <a:ln w="1905"/>
              </a:rPr>
              <a:t>6</a:t>
            </a:r>
            <a:r>
              <a:rPr lang="en-US" b="1" cap="none" spc="0" dirty="0">
                <a:ln w="1905"/>
              </a:rPr>
              <a:t>                          </a:t>
            </a:r>
            <a:r>
              <a:rPr lang="ar-AE" b="1" cap="none" spc="0" dirty="0">
                <a:ln w="1905"/>
              </a:rPr>
              <a:t>    </a:t>
            </a:r>
            <a:r>
              <a:rPr lang="en-US" b="1" cap="none" spc="0" dirty="0">
                <a:ln w="1905"/>
              </a:rPr>
              <a:t>        b . </a:t>
            </a:r>
            <a:r>
              <a:rPr lang="ar-AE" b="1" dirty="0">
                <a:ln w="1905"/>
              </a:rPr>
              <a:t>12</a:t>
            </a:r>
            <a:r>
              <a:rPr lang="en-US" b="1" dirty="0">
                <a:ln w="1905"/>
              </a:rPr>
              <a:t>                        </a:t>
            </a:r>
            <a:r>
              <a:rPr lang="ar-AE" b="1" dirty="0">
                <a:ln w="1905"/>
              </a:rPr>
              <a:t>     </a:t>
            </a:r>
            <a:r>
              <a:rPr lang="en-US" b="1" dirty="0">
                <a:ln w="1905"/>
              </a:rPr>
              <a:t>        </a:t>
            </a:r>
            <a:r>
              <a:rPr lang="en-US" b="1" cap="none" spc="0" dirty="0">
                <a:ln w="1905"/>
              </a:rPr>
              <a:t>c</a:t>
            </a:r>
            <a:r>
              <a:rPr lang="ar-AE" b="1" cap="none" spc="0" dirty="0">
                <a:ln w="1905"/>
              </a:rPr>
              <a:t> </a:t>
            </a:r>
            <a:r>
              <a:rPr lang="en-US" b="1" cap="none" spc="0" dirty="0">
                <a:ln w="1905"/>
              </a:rPr>
              <a:t> .</a:t>
            </a:r>
            <a:r>
              <a:rPr lang="ar-AE" b="1" cap="none" spc="0" dirty="0">
                <a:ln w="1905"/>
              </a:rPr>
              <a:t>0</a:t>
            </a:r>
            <a:r>
              <a:rPr lang="en-US" b="1" cap="none" spc="0" dirty="0">
                <a:ln w="1905"/>
              </a:rPr>
              <a:t>  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881F67D-D9BE-3687-10E8-79F802D436EF}"/>
              </a:ext>
            </a:extLst>
          </p:cNvPr>
          <p:cNvSpPr/>
          <p:nvPr/>
        </p:nvSpPr>
        <p:spPr>
          <a:xfrm>
            <a:off x="2291120" y="6768861"/>
            <a:ext cx="4419802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 rtl="1"/>
            <a:r>
              <a:rPr lang="ar-AE" sz="2000" b="1" cap="none" spc="0" dirty="0">
                <a:ln w="1905"/>
                <a:solidFill>
                  <a:sysClr val="windowText" lastClr="000000"/>
                </a:solidFill>
                <a:latin typeface="Arial" pitchFamily="34" charset="0"/>
                <a:cs typeface="Akhbar MT" pitchFamily="2" charset="-78"/>
              </a:rPr>
              <a:t>4 – حوط جملة الجمع التي تناسب قطعة الدومينو</a:t>
            </a:r>
            <a:endParaRPr lang="en-US" sz="2000" b="1" cap="none" spc="0" dirty="0">
              <a:ln w="1905"/>
              <a:solidFill>
                <a:srgbClr val="996633"/>
              </a:solidFill>
              <a:latin typeface="Arial" pitchFamily="34" charset="0"/>
              <a:cs typeface="Akhbar MT" pitchFamily="2" charset="-78"/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0E4D14C-AE79-C7C3-B425-9E3FBF9A3D11}"/>
              </a:ext>
            </a:extLst>
          </p:cNvPr>
          <p:cNvGrpSpPr/>
          <p:nvPr/>
        </p:nvGrpSpPr>
        <p:grpSpPr>
          <a:xfrm>
            <a:off x="805742" y="6785691"/>
            <a:ext cx="1526474" cy="628829"/>
            <a:chOff x="266700" y="6571153"/>
            <a:chExt cx="1526474" cy="628829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AC91E92-389F-3E81-C915-262366DF9495}"/>
                </a:ext>
              </a:extLst>
            </p:cNvPr>
            <p:cNvSpPr/>
            <p:nvPr/>
          </p:nvSpPr>
          <p:spPr>
            <a:xfrm>
              <a:off x="266700" y="6571153"/>
              <a:ext cx="1526474" cy="628829"/>
            </a:xfrm>
            <a:prstGeom prst="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9C10920-0368-9A54-212F-900D7B2D6FB9}"/>
                </a:ext>
              </a:extLst>
            </p:cNvPr>
            <p:cNvCxnSpPr/>
            <p:nvPr/>
          </p:nvCxnSpPr>
          <p:spPr>
            <a:xfrm>
              <a:off x="1065563" y="6571153"/>
              <a:ext cx="0" cy="62882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D08496F0-5451-EFE0-6416-4F68EC20808E}"/>
                </a:ext>
              </a:extLst>
            </p:cNvPr>
            <p:cNvSpPr/>
            <p:nvPr/>
          </p:nvSpPr>
          <p:spPr>
            <a:xfrm>
              <a:off x="898394" y="6662116"/>
              <a:ext cx="92206" cy="71735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22CEA8CD-5CBE-BB78-B3B6-A2993764B301}"/>
                </a:ext>
              </a:extLst>
            </p:cNvPr>
            <p:cNvSpPr/>
            <p:nvPr/>
          </p:nvSpPr>
          <p:spPr>
            <a:xfrm>
              <a:off x="346002" y="6666582"/>
              <a:ext cx="92206" cy="71735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E0CD328-6625-D4D1-7FF9-A4F47B5FECFD}"/>
                </a:ext>
              </a:extLst>
            </p:cNvPr>
            <p:cNvSpPr/>
            <p:nvPr/>
          </p:nvSpPr>
          <p:spPr>
            <a:xfrm>
              <a:off x="364994" y="7052047"/>
              <a:ext cx="92206" cy="71735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EA968AA1-831D-02B7-6DEA-00481CCA526E}"/>
                </a:ext>
              </a:extLst>
            </p:cNvPr>
            <p:cNvSpPr/>
            <p:nvPr/>
          </p:nvSpPr>
          <p:spPr>
            <a:xfrm>
              <a:off x="898394" y="7052047"/>
              <a:ext cx="92206" cy="71735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DBC24C3-03FC-3CCC-A293-2E5F6440336D}"/>
                </a:ext>
              </a:extLst>
            </p:cNvPr>
            <p:cNvSpPr/>
            <p:nvPr/>
          </p:nvSpPr>
          <p:spPr>
            <a:xfrm>
              <a:off x="1143000" y="7052047"/>
              <a:ext cx="92206" cy="71735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BB13D14-1AF1-A329-15FD-114293F66FE4}"/>
                </a:ext>
              </a:extLst>
            </p:cNvPr>
            <p:cNvSpPr/>
            <p:nvPr/>
          </p:nvSpPr>
          <p:spPr>
            <a:xfrm>
              <a:off x="1371600" y="6899647"/>
              <a:ext cx="92206" cy="71735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D77FD7F-A7AD-1077-474C-60FB91877636}"/>
                </a:ext>
              </a:extLst>
            </p:cNvPr>
            <p:cNvSpPr/>
            <p:nvPr/>
          </p:nvSpPr>
          <p:spPr>
            <a:xfrm>
              <a:off x="1600200" y="6747247"/>
              <a:ext cx="92206" cy="71735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7F6761BA-F421-6608-DE73-CAABC0F62736}"/>
              </a:ext>
            </a:extLst>
          </p:cNvPr>
          <p:cNvSpPr/>
          <p:nvPr/>
        </p:nvSpPr>
        <p:spPr>
          <a:xfrm>
            <a:off x="-121792" y="7663623"/>
            <a:ext cx="6851074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cap="none" spc="0" dirty="0">
                <a:ln w="1905"/>
              </a:rPr>
              <a:t> a . </a:t>
            </a:r>
            <a:r>
              <a:rPr lang="en-US" sz="1600" b="1" dirty="0">
                <a:ln w="1905"/>
              </a:rPr>
              <a:t>4  + 3 =   \  3  +  4 =    </a:t>
            </a:r>
            <a:r>
              <a:rPr lang="en-US" sz="1600" b="1" cap="none" spc="0" dirty="0">
                <a:ln w="1905"/>
              </a:rPr>
              <a:t>            b . </a:t>
            </a:r>
            <a:r>
              <a:rPr lang="ar-AE" sz="1600" b="1" dirty="0">
                <a:ln w="1905"/>
              </a:rPr>
              <a:t>4</a:t>
            </a:r>
            <a:r>
              <a:rPr lang="en-US" sz="1600" b="1" dirty="0">
                <a:ln w="1905"/>
              </a:rPr>
              <a:t> + </a:t>
            </a:r>
            <a:r>
              <a:rPr lang="ar-AE" sz="1600" b="1" dirty="0">
                <a:ln w="1905"/>
              </a:rPr>
              <a:t>5</a:t>
            </a:r>
            <a:r>
              <a:rPr lang="en-US" sz="1600" b="1" dirty="0">
                <a:ln w="1905"/>
              </a:rPr>
              <a:t> =  \ </a:t>
            </a:r>
            <a:r>
              <a:rPr lang="ar-AE" sz="1600" b="1" dirty="0">
                <a:ln w="1905"/>
              </a:rPr>
              <a:t>5</a:t>
            </a:r>
            <a:r>
              <a:rPr lang="en-US" sz="1600" b="1" dirty="0">
                <a:ln w="1905"/>
              </a:rPr>
              <a:t> +</a:t>
            </a:r>
            <a:r>
              <a:rPr lang="ar-AE" sz="1600" b="1" dirty="0">
                <a:ln w="1905"/>
              </a:rPr>
              <a:t>4</a:t>
            </a:r>
            <a:r>
              <a:rPr lang="en-US" sz="1600" b="1" dirty="0">
                <a:ln w="1905"/>
              </a:rPr>
              <a:t> =                 </a:t>
            </a:r>
            <a:r>
              <a:rPr lang="en-US" sz="1600" b="1" cap="none" spc="0" dirty="0">
                <a:ln w="1905"/>
              </a:rPr>
              <a:t>c</a:t>
            </a:r>
            <a:r>
              <a:rPr lang="ar-AE" sz="1600" b="1" cap="none" spc="0" dirty="0">
                <a:ln w="1905"/>
              </a:rPr>
              <a:t> </a:t>
            </a:r>
            <a:r>
              <a:rPr lang="en-US" sz="1600" b="1" cap="none" spc="0" dirty="0">
                <a:ln w="1905"/>
              </a:rPr>
              <a:t> .6  + 2 = \ 2 + 6 =  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EDD0677-5CAF-A394-4C3B-D1AFCBAE3F99}"/>
              </a:ext>
            </a:extLst>
          </p:cNvPr>
          <p:cNvSpPr/>
          <p:nvPr/>
        </p:nvSpPr>
        <p:spPr>
          <a:xfrm>
            <a:off x="202359" y="8251832"/>
            <a:ext cx="650533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 rtl="1"/>
            <a:r>
              <a:rPr lang="en-US" sz="2000" b="1" cap="none" spc="0" dirty="0">
                <a:ln w="1905"/>
                <a:solidFill>
                  <a:sysClr val="windowText" lastClr="000000"/>
                </a:solidFill>
                <a:latin typeface="Arial" pitchFamily="34" charset="0"/>
                <a:cs typeface="Akhbar MT" pitchFamily="2" charset="-78"/>
              </a:rPr>
              <a:t>5</a:t>
            </a:r>
            <a:r>
              <a:rPr lang="ar-AE" sz="2000" b="1" cap="none" spc="0" dirty="0">
                <a:ln w="1905"/>
                <a:solidFill>
                  <a:sysClr val="windowText" lastClr="000000"/>
                </a:solidFill>
                <a:latin typeface="Arial" pitchFamily="34" charset="0"/>
                <a:cs typeface="Akhbar MT" pitchFamily="2" charset="-78"/>
              </a:rPr>
              <a:t> – يشتري خالد دائما 5 أزهار من المتجر بعد النادي . كم عدد الأزهار التي ستكون</a:t>
            </a:r>
            <a:r>
              <a:rPr lang="en-US" sz="2000" b="1" dirty="0">
                <a:ln w="1905"/>
                <a:solidFill>
                  <a:sysClr val="windowText" lastClr="000000"/>
                </a:solidFill>
                <a:latin typeface="Arial" pitchFamily="34" charset="0"/>
                <a:cs typeface="Akhbar MT" pitchFamily="2" charset="-78"/>
              </a:rPr>
              <a:t> </a:t>
            </a:r>
            <a:r>
              <a:rPr lang="ar-AE" sz="2000" b="1" dirty="0">
                <a:ln w="1905"/>
                <a:solidFill>
                  <a:sysClr val="windowText" lastClr="000000"/>
                </a:solidFill>
                <a:latin typeface="Arial" pitchFamily="34" charset="0"/>
                <a:cs typeface="Akhbar MT" pitchFamily="2" charset="-78"/>
              </a:rPr>
              <a:t>لديه بعد 4 أيام ؟</a:t>
            </a:r>
            <a:endParaRPr lang="en-US" sz="2000" b="1" cap="none" spc="0" dirty="0">
              <a:ln w="1905"/>
              <a:solidFill>
                <a:srgbClr val="996633"/>
              </a:solidFill>
              <a:latin typeface="Arial" pitchFamily="34" charset="0"/>
              <a:cs typeface="Akhbar MT" pitchFamily="2" charset="-78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55A1DA6-C3D1-DB0B-3826-FC10999070B7}"/>
              </a:ext>
            </a:extLst>
          </p:cNvPr>
          <p:cNvSpPr/>
          <p:nvPr/>
        </p:nvSpPr>
        <p:spPr>
          <a:xfrm>
            <a:off x="408756" y="9248376"/>
            <a:ext cx="6148802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1905"/>
              </a:rPr>
              <a:t> a . </a:t>
            </a:r>
            <a:r>
              <a:rPr lang="ar-AE" b="1" cap="none" spc="0" dirty="0">
                <a:ln w="1905"/>
              </a:rPr>
              <a:t>20</a:t>
            </a:r>
            <a:r>
              <a:rPr lang="en-US" b="1" cap="none" spc="0" dirty="0">
                <a:ln w="1905"/>
              </a:rPr>
              <a:t>                                            b . </a:t>
            </a:r>
            <a:r>
              <a:rPr lang="ar-AE" b="1" dirty="0">
                <a:ln w="1905"/>
              </a:rPr>
              <a:t>12</a:t>
            </a:r>
            <a:r>
              <a:rPr lang="en-US" b="1" dirty="0">
                <a:ln w="1905"/>
              </a:rPr>
              <a:t>                                           </a:t>
            </a:r>
            <a:r>
              <a:rPr lang="en-US" b="1" cap="none" spc="0" dirty="0">
                <a:ln w="1905"/>
              </a:rPr>
              <a:t>c</a:t>
            </a:r>
            <a:r>
              <a:rPr lang="ar-AE" b="1" cap="none" spc="0" dirty="0">
                <a:ln w="1905"/>
              </a:rPr>
              <a:t> </a:t>
            </a:r>
            <a:r>
              <a:rPr lang="en-US" b="1" cap="none" spc="0" dirty="0">
                <a:ln w="1905"/>
              </a:rPr>
              <a:t> .</a:t>
            </a:r>
            <a:r>
              <a:rPr lang="ar-AE" b="1" cap="none" spc="0" dirty="0">
                <a:ln w="1905"/>
              </a:rPr>
              <a:t>9</a:t>
            </a:r>
            <a:r>
              <a:rPr lang="en-US" b="1" cap="none" spc="0" dirty="0">
                <a:ln w="1905"/>
              </a:rPr>
              <a:t>   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476329C-F193-F4EC-8D44-B6628EE11061}"/>
              </a:ext>
            </a:extLst>
          </p:cNvPr>
          <p:cNvSpPr/>
          <p:nvPr/>
        </p:nvSpPr>
        <p:spPr>
          <a:xfrm>
            <a:off x="970523" y="6092502"/>
            <a:ext cx="311304" cy="369332"/>
          </a:xfrm>
          <a:prstGeom prst="rect">
            <a:avLst/>
          </a:prstGeom>
          <a:noFill/>
          <a:ln w="28575"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ECD25AE-80B7-4FC6-8593-33E5AC986781}"/>
              </a:ext>
            </a:extLst>
          </p:cNvPr>
          <p:cNvSpPr/>
          <p:nvPr/>
        </p:nvSpPr>
        <p:spPr>
          <a:xfrm>
            <a:off x="3235319" y="6106150"/>
            <a:ext cx="319319" cy="369332"/>
          </a:xfrm>
          <a:prstGeom prst="rect">
            <a:avLst/>
          </a:prstGeom>
          <a:noFill/>
          <a:ln w="28575"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0C1E6C-8AE7-820D-F4C8-145628B94620}"/>
              </a:ext>
            </a:extLst>
          </p:cNvPr>
          <p:cNvSpPr/>
          <p:nvPr/>
        </p:nvSpPr>
        <p:spPr>
          <a:xfrm>
            <a:off x="5436024" y="6078425"/>
            <a:ext cx="383438" cy="369332"/>
          </a:xfrm>
          <a:prstGeom prst="rect">
            <a:avLst/>
          </a:prstGeom>
          <a:noFill/>
          <a:ln w="28575"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0"/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377460DE-7B36-811B-90F4-99422C298852}"/>
              </a:ext>
            </a:extLst>
          </p:cNvPr>
          <p:cNvSpPr/>
          <p:nvPr/>
        </p:nvSpPr>
        <p:spPr>
          <a:xfrm>
            <a:off x="585571" y="2951567"/>
            <a:ext cx="1106835" cy="38483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DD684EC9-7FB1-685F-697D-AB1F7D17F5CA}"/>
              </a:ext>
            </a:extLst>
          </p:cNvPr>
          <p:cNvSpPr/>
          <p:nvPr/>
        </p:nvSpPr>
        <p:spPr>
          <a:xfrm>
            <a:off x="2912449" y="2951567"/>
            <a:ext cx="1106835" cy="38483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2802ECC1-2579-0B47-336B-AD1E8547BA6E}"/>
              </a:ext>
            </a:extLst>
          </p:cNvPr>
          <p:cNvSpPr/>
          <p:nvPr/>
        </p:nvSpPr>
        <p:spPr>
          <a:xfrm>
            <a:off x="5266044" y="2935000"/>
            <a:ext cx="1106835" cy="38483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CCC740DC-5139-A8A9-0744-52E56B9080A6}"/>
              </a:ext>
            </a:extLst>
          </p:cNvPr>
          <p:cNvSpPr/>
          <p:nvPr/>
        </p:nvSpPr>
        <p:spPr>
          <a:xfrm>
            <a:off x="552333" y="4201953"/>
            <a:ext cx="1106835" cy="38483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0E0990FC-F25B-C5AC-5280-52E3A3A295A8}"/>
              </a:ext>
            </a:extLst>
          </p:cNvPr>
          <p:cNvSpPr/>
          <p:nvPr/>
        </p:nvSpPr>
        <p:spPr>
          <a:xfrm>
            <a:off x="2879211" y="4201953"/>
            <a:ext cx="1106835" cy="38483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0E26EA5D-29E6-2D94-1C63-122B412CF9E5}"/>
              </a:ext>
            </a:extLst>
          </p:cNvPr>
          <p:cNvSpPr/>
          <p:nvPr/>
        </p:nvSpPr>
        <p:spPr>
          <a:xfrm>
            <a:off x="5204544" y="4222008"/>
            <a:ext cx="1106835" cy="38483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6DFDB486-BC5D-46CC-58C2-DB3072752C36}"/>
              </a:ext>
            </a:extLst>
          </p:cNvPr>
          <p:cNvSpPr/>
          <p:nvPr/>
        </p:nvSpPr>
        <p:spPr>
          <a:xfrm>
            <a:off x="139394" y="7620792"/>
            <a:ext cx="1882419" cy="38483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0175245D-4E4D-682C-DCCF-9B5C5E76DC7D}"/>
              </a:ext>
            </a:extLst>
          </p:cNvPr>
          <p:cNvSpPr/>
          <p:nvPr/>
        </p:nvSpPr>
        <p:spPr>
          <a:xfrm>
            <a:off x="2466272" y="7620792"/>
            <a:ext cx="1882419" cy="38483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39571BAE-BD7B-C90C-C473-6B5B68D9DF2C}"/>
              </a:ext>
            </a:extLst>
          </p:cNvPr>
          <p:cNvSpPr/>
          <p:nvPr/>
        </p:nvSpPr>
        <p:spPr>
          <a:xfrm>
            <a:off x="4791605" y="7640847"/>
            <a:ext cx="1882419" cy="38483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F2C5F79B-2D2C-BB6D-5CAE-F3D966DD6BAC}"/>
              </a:ext>
            </a:extLst>
          </p:cNvPr>
          <p:cNvSpPr/>
          <p:nvPr/>
        </p:nvSpPr>
        <p:spPr>
          <a:xfrm>
            <a:off x="490347" y="9218095"/>
            <a:ext cx="1130811" cy="38483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208C80ED-AF48-8385-44BA-208466ABF020}"/>
              </a:ext>
            </a:extLst>
          </p:cNvPr>
          <p:cNvSpPr/>
          <p:nvPr/>
        </p:nvSpPr>
        <p:spPr>
          <a:xfrm>
            <a:off x="2958830" y="9252395"/>
            <a:ext cx="1130811" cy="38483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D050BE74-8266-64B4-318D-9BC011457AA1}"/>
              </a:ext>
            </a:extLst>
          </p:cNvPr>
          <p:cNvSpPr/>
          <p:nvPr/>
        </p:nvSpPr>
        <p:spPr>
          <a:xfrm>
            <a:off x="5425348" y="9228851"/>
            <a:ext cx="1130811" cy="38483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68CB3CC4-3426-6513-403F-42B42F7081A0}"/>
              </a:ext>
            </a:extLst>
          </p:cNvPr>
          <p:cNvCxnSpPr>
            <a:cxnSpLocks/>
          </p:cNvCxnSpPr>
          <p:nvPr/>
        </p:nvCxnSpPr>
        <p:spPr>
          <a:xfrm flipV="1">
            <a:off x="134065" y="4737041"/>
            <a:ext cx="6615706" cy="2736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33E8D18E-24D9-3C04-957B-16728C2805B2}"/>
              </a:ext>
            </a:extLst>
          </p:cNvPr>
          <p:cNvCxnSpPr>
            <a:cxnSpLocks/>
          </p:cNvCxnSpPr>
          <p:nvPr/>
        </p:nvCxnSpPr>
        <p:spPr>
          <a:xfrm flipV="1">
            <a:off x="91986" y="6652524"/>
            <a:ext cx="6615706" cy="2736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0A0044E4-3952-0A6E-188E-07DB84825CC7}"/>
              </a:ext>
            </a:extLst>
          </p:cNvPr>
          <p:cNvCxnSpPr>
            <a:cxnSpLocks/>
          </p:cNvCxnSpPr>
          <p:nvPr/>
        </p:nvCxnSpPr>
        <p:spPr>
          <a:xfrm flipV="1">
            <a:off x="103220" y="8178731"/>
            <a:ext cx="6615706" cy="2736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6" name="Picture 75">
            <a:extLst>
              <a:ext uri="{FF2B5EF4-FFF2-40B4-BE49-F238E27FC236}">
                <a16:creationId xmlns:a16="http://schemas.microsoft.com/office/drawing/2014/main" id="{C7E1A652-1301-EF32-8E5B-39C962E25A1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8433" y="103910"/>
            <a:ext cx="895817" cy="614929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32175578-C68E-0414-40C9-0D13C04FDF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878" y="672793"/>
            <a:ext cx="688364" cy="802016"/>
          </a:xfrm>
          <a:prstGeom prst="rect">
            <a:avLst/>
          </a:prstGeom>
        </p:spPr>
      </p:pic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9445E565-58A3-F2B3-D8CC-7624B0834D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644" y="148341"/>
            <a:ext cx="2025573" cy="557863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622038AF-06B2-C345-90DE-C21F22C2DB01}"/>
              </a:ext>
            </a:extLst>
          </p:cNvPr>
          <p:cNvSpPr/>
          <p:nvPr/>
        </p:nvSpPr>
        <p:spPr>
          <a:xfrm>
            <a:off x="1706426" y="6894729"/>
            <a:ext cx="92206" cy="71735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D245FEE-1C92-1E02-C308-B2FE6F298E8A}"/>
              </a:ext>
            </a:extLst>
          </p:cNvPr>
          <p:cNvSpPr/>
          <p:nvPr/>
        </p:nvSpPr>
        <p:spPr>
          <a:xfrm>
            <a:off x="2145338" y="7269633"/>
            <a:ext cx="92206" cy="71735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124627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520B50F-EBBD-C5CA-82DE-75DFB71CAC92}"/>
              </a:ext>
            </a:extLst>
          </p:cNvPr>
          <p:cNvSpPr/>
          <p:nvPr/>
        </p:nvSpPr>
        <p:spPr>
          <a:xfrm>
            <a:off x="1055955" y="6546771"/>
            <a:ext cx="5480150" cy="83099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Horse Stallion Clip art - Running horse png download - 659*556 - Free  Transparent png Download. - Clip Art Library">
            <a:extLst>
              <a:ext uri="{FF2B5EF4-FFF2-40B4-BE49-F238E27FC236}">
                <a16:creationId xmlns:a16="http://schemas.microsoft.com/office/drawing/2014/main" id="{48FBBF7C-97BB-B429-5864-A500A7819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57" y="6177332"/>
            <a:ext cx="1795050" cy="162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8DCBCC0-7EDE-3D6C-69E3-C90A06A52960}"/>
              </a:ext>
            </a:extLst>
          </p:cNvPr>
          <p:cNvSpPr/>
          <p:nvPr/>
        </p:nvSpPr>
        <p:spPr>
          <a:xfrm>
            <a:off x="103910" y="103910"/>
            <a:ext cx="6670964" cy="9684327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97560" y="170602"/>
            <a:ext cx="6003568" cy="4616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r" rtl="1"/>
            <a:r>
              <a:rPr lang="ar-AE" sz="2400" b="1" u="sng" dirty="0">
                <a:ln w="1905"/>
                <a:solidFill>
                  <a:schemeClr val="tx1"/>
                </a:solidFill>
                <a:cs typeface="Akhbar MT" pitchFamily="2" charset="-78"/>
              </a:rPr>
              <a:t>السؤال الثاني : استخدم خط الأعداد ليساعدك في عملية الطرح والجمع </a:t>
            </a:r>
            <a:endParaRPr lang="en-US" sz="2400" b="1" u="sng" cap="none" spc="0" dirty="0">
              <a:ln w="1905"/>
              <a:solidFill>
                <a:schemeClr val="tx1"/>
              </a:solidFill>
              <a:cs typeface="Akhbar MT" pitchFamily="2" charset="-78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81126" y="187104"/>
            <a:ext cx="657721" cy="727296"/>
            <a:chOff x="5308600" y="889192"/>
            <a:chExt cx="1219200" cy="1083349"/>
          </a:xfrm>
        </p:grpSpPr>
        <p:grpSp>
          <p:nvGrpSpPr>
            <p:cNvPr id="7" name="Group 48"/>
            <p:cNvGrpSpPr/>
            <p:nvPr/>
          </p:nvGrpSpPr>
          <p:grpSpPr>
            <a:xfrm>
              <a:off x="5308600" y="889192"/>
              <a:ext cx="1219200" cy="1066992"/>
              <a:chOff x="-2895600" y="914400"/>
              <a:chExt cx="914400" cy="914400"/>
            </a:xfrm>
          </p:grpSpPr>
          <p:sp>
            <p:nvSpPr>
              <p:cNvPr id="9" name="Oval 8"/>
              <p:cNvSpPr/>
              <p:nvPr/>
            </p:nvSpPr>
            <p:spPr>
              <a:xfrm>
                <a:off x="-2895600" y="914400"/>
                <a:ext cx="914400" cy="91440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0" name="Straight Connector 9"/>
              <p:cNvCxnSpPr>
                <a:stCxn id="9" idx="2"/>
                <a:endCxn id="9" idx="6"/>
              </p:cNvCxnSpPr>
              <p:nvPr/>
            </p:nvCxnSpPr>
            <p:spPr>
              <a:xfrm rot="10800000" flipH="1">
                <a:off x="-2895600" y="1371353"/>
                <a:ext cx="9144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Rectangle 7"/>
            <p:cNvSpPr/>
            <p:nvPr/>
          </p:nvSpPr>
          <p:spPr>
            <a:xfrm>
              <a:off x="5573592" y="1422400"/>
              <a:ext cx="580026" cy="5501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AE" b="1" cap="none" spc="0" dirty="0">
                  <a:ln w="1905"/>
                </a:rPr>
                <a:t>2</a:t>
              </a:r>
              <a:endParaRPr lang="en-US" b="1" cap="none" spc="0" dirty="0">
                <a:ln w="1905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701107" y="1505996"/>
            <a:ext cx="1737293" cy="532294"/>
          </a:xfrm>
          <a:prstGeom prst="rect">
            <a:avLst/>
          </a:prstGeom>
          <a:noFill/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36024" y="1705103"/>
            <a:ext cx="97654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000" b="1" cap="none" spc="0" dirty="0">
                <a:ln w="1905"/>
                <a:solidFill>
                  <a:sysClr val="windowText" lastClr="000000"/>
                </a:solidFill>
              </a:rPr>
              <a:t>9</a:t>
            </a:r>
            <a:r>
              <a:rPr lang="en-US" sz="2000" b="1" cap="none" spc="0" dirty="0">
                <a:ln w="1905"/>
                <a:solidFill>
                  <a:sysClr val="windowText" lastClr="000000"/>
                </a:solidFill>
              </a:rPr>
              <a:t>  –  5 =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053907" y="1505996"/>
            <a:ext cx="1737293" cy="532294"/>
          </a:xfrm>
          <a:prstGeom prst="rect">
            <a:avLst/>
          </a:prstGeom>
          <a:noFill/>
          <a:ln w="28575">
            <a:solidFill>
              <a:srgbClr val="CC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040260" y="1718406"/>
            <a:ext cx="116730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000" b="1" dirty="0">
                <a:ln w="1905"/>
                <a:solidFill>
                  <a:sysClr val="windowText" lastClr="000000"/>
                </a:solidFill>
              </a:rPr>
              <a:t>10</a:t>
            </a:r>
            <a:r>
              <a:rPr lang="en-US" sz="2000" b="1" dirty="0">
                <a:ln w="1905"/>
                <a:solidFill>
                  <a:sysClr val="windowText" lastClr="000000"/>
                </a:solidFill>
              </a:rPr>
              <a:t>  + </a:t>
            </a:r>
            <a:r>
              <a:rPr lang="ar-AE" sz="2000" b="1" dirty="0">
                <a:ln w="1905"/>
                <a:solidFill>
                  <a:sysClr val="windowText" lastClr="000000"/>
                </a:solidFill>
              </a:rPr>
              <a:t>4</a:t>
            </a:r>
            <a:r>
              <a:rPr lang="en-US" sz="2000" b="1" dirty="0">
                <a:ln w="1905"/>
                <a:solidFill>
                  <a:sysClr val="windowText" lastClr="000000"/>
                </a:solidFill>
              </a:rPr>
              <a:t> </a:t>
            </a:r>
            <a:r>
              <a:rPr lang="ar-AE" sz="2000" b="1" dirty="0">
                <a:ln w="1905"/>
                <a:solidFill>
                  <a:sysClr val="windowText" lastClr="000000"/>
                </a:solidFill>
              </a:rPr>
              <a:t> </a:t>
            </a:r>
            <a:r>
              <a:rPr lang="en-US" sz="2000" b="1" dirty="0">
                <a:ln w="1905"/>
                <a:solidFill>
                  <a:sysClr val="windowText" lastClr="000000"/>
                </a:solidFill>
              </a:rPr>
              <a:t>=</a:t>
            </a:r>
            <a:endParaRPr lang="en-US" sz="2000" b="1" cap="none" spc="0" dirty="0">
              <a:ln w="1905"/>
              <a:solidFill>
                <a:sysClr val="windowText" lastClr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14400"/>
            <a:ext cx="6781800" cy="580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CA783E0-2CBD-2274-21D6-FC33F7248C74}"/>
              </a:ext>
            </a:extLst>
          </p:cNvPr>
          <p:cNvSpPr/>
          <p:nvPr/>
        </p:nvSpPr>
        <p:spPr>
          <a:xfrm>
            <a:off x="309899" y="2966884"/>
            <a:ext cx="1154084" cy="1936663"/>
          </a:xfrm>
          <a:prstGeom prst="rect">
            <a:avLst/>
          </a:prstGeom>
          <a:noFill/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CEFF26-2D92-5D71-9049-23B436A853D0}"/>
              </a:ext>
            </a:extLst>
          </p:cNvPr>
          <p:cNvSpPr/>
          <p:nvPr/>
        </p:nvSpPr>
        <p:spPr>
          <a:xfrm>
            <a:off x="412830" y="2966398"/>
            <a:ext cx="64633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1905"/>
                <a:solidFill>
                  <a:sysClr val="windowText" lastClr="000000"/>
                </a:solidFill>
              </a:rPr>
              <a:t>  </a:t>
            </a:r>
            <a:r>
              <a:rPr lang="ar-AE" sz="2400" b="1" cap="none" spc="0" dirty="0">
                <a:ln w="1905"/>
                <a:solidFill>
                  <a:sysClr val="windowText" lastClr="000000"/>
                </a:solidFill>
              </a:rPr>
              <a:t>8</a:t>
            </a:r>
            <a:endParaRPr lang="en-US" sz="2400" b="1" dirty="0">
              <a:ln w="1905"/>
              <a:solidFill>
                <a:sysClr val="windowText" lastClr="000000"/>
              </a:solidFill>
            </a:endParaRPr>
          </a:p>
          <a:p>
            <a:pPr algn="ctr"/>
            <a:r>
              <a:rPr lang="en-US" sz="2400" b="1" cap="none" spc="0" dirty="0">
                <a:ln w="1905"/>
                <a:solidFill>
                  <a:sysClr val="windowText" lastClr="000000"/>
                </a:solidFill>
              </a:rPr>
              <a:t>   4 </a:t>
            </a:r>
          </a:p>
          <a:p>
            <a:pPr algn="ctr"/>
            <a:r>
              <a:rPr lang="en-US" sz="2400" b="1" dirty="0">
                <a:ln w="1905"/>
                <a:solidFill>
                  <a:sysClr val="windowText" lastClr="000000"/>
                </a:solidFill>
              </a:rPr>
              <a:t>+ </a:t>
            </a:r>
            <a:r>
              <a:rPr lang="ar-AE" sz="2400" b="1" dirty="0">
                <a:ln w="1905"/>
                <a:solidFill>
                  <a:sysClr val="windowText" lastClr="000000"/>
                </a:solidFill>
              </a:rPr>
              <a:t>2</a:t>
            </a:r>
            <a:r>
              <a:rPr lang="en-US" sz="2400" b="1" dirty="0">
                <a:ln w="1905"/>
                <a:solidFill>
                  <a:sysClr val="windowText" lastClr="000000"/>
                </a:solidFill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D6159B-6E18-91AD-E52C-38647321908A}"/>
              </a:ext>
            </a:extLst>
          </p:cNvPr>
          <p:cNvSpPr/>
          <p:nvPr/>
        </p:nvSpPr>
        <p:spPr>
          <a:xfrm>
            <a:off x="1609268" y="2966884"/>
            <a:ext cx="1141773" cy="193666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85FDF88-7E14-207C-B339-56A2C0B70E8B}"/>
              </a:ext>
            </a:extLst>
          </p:cNvPr>
          <p:cNvSpPr/>
          <p:nvPr/>
        </p:nvSpPr>
        <p:spPr>
          <a:xfrm>
            <a:off x="1882264" y="3173794"/>
            <a:ext cx="57740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1905"/>
                <a:solidFill>
                  <a:sysClr val="windowText" lastClr="000000"/>
                </a:solidFill>
              </a:rPr>
              <a:t>  </a:t>
            </a:r>
            <a:r>
              <a:rPr lang="en-US" sz="2400" b="1" dirty="0">
                <a:ln w="1905"/>
                <a:solidFill>
                  <a:sysClr val="windowText" lastClr="000000"/>
                </a:solidFill>
              </a:rPr>
              <a:t> </a:t>
            </a:r>
            <a:r>
              <a:rPr lang="ar-AE" sz="2400" b="1" dirty="0">
                <a:ln w="1905"/>
                <a:solidFill>
                  <a:sysClr val="windowText" lastClr="000000"/>
                </a:solidFill>
              </a:rPr>
              <a:t>6</a:t>
            </a:r>
            <a:endParaRPr lang="en-US" sz="2400" b="1" dirty="0">
              <a:ln w="1905"/>
              <a:solidFill>
                <a:sysClr val="windowText" lastClr="000000"/>
              </a:solidFill>
            </a:endParaRPr>
          </a:p>
          <a:p>
            <a:pPr algn="ctr"/>
            <a:r>
              <a:rPr lang="en-US" sz="2400" b="1" dirty="0">
                <a:ln w="1905"/>
                <a:solidFill>
                  <a:sysClr val="windowText" lastClr="000000"/>
                </a:solidFill>
              </a:rPr>
              <a:t>+ 2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F9F4C08-4D76-4EBD-AD78-29BC802B0621}"/>
              </a:ext>
            </a:extLst>
          </p:cNvPr>
          <p:cNvSpPr/>
          <p:nvPr/>
        </p:nvSpPr>
        <p:spPr>
          <a:xfrm>
            <a:off x="4144211" y="2977951"/>
            <a:ext cx="2403890" cy="1936663"/>
          </a:xfrm>
          <a:prstGeom prst="rect">
            <a:avLst/>
          </a:prstGeom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32FC54F-7880-CFC9-3EE5-958AB98874EF}"/>
              </a:ext>
            </a:extLst>
          </p:cNvPr>
          <p:cNvCxnSpPr/>
          <p:nvPr/>
        </p:nvCxnSpPr>
        <p:spPr>
          <a:xfrm>
            <a:off x="440885" y="4099526"/>
            <a:ext cx="9015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5CC9C52-17D0-A3A3-6265-120215A45A9F}"/>
              </a:ext>
            </a:extLst>
          </p:cNvPr>
          <p:cNvCxnSpPr/>
          <p:nvPr/>
        </p:nvCxnSpPr>
        <p:spPr>
          <a:xfrm>
            <a:off x="1733839" y="4084257"/>
            <a:ext cx="9015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0BE9B9E0-1FF4-E850-7662-537ABBEC5538}"/>
              </a:ext>
            </a:extLst>
          </p:cNvPr>
          <p:cNvSpPr/>
          <p:nvPr/>
        </p:nvSpPr>
        <p:spPr>
          <a:xfrm>
            <a:off x="2857152" y="2963259"/>
            <a:ext cx="1141773" cy="1936663"/>
          </a:xfrm>
          <a:prstGeom prst="rect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99BBEBF-4DEB-ECCA-6386-1E333312C188}"/>
              </a:ext>
            </a:extLst>
          </p:cNvPr>
          <p:cNvCxnSpPr/>
          <p:nvPr/>
        </p:nvCxnSpPr>
        <p:spPr>
          <a:xfrm>
            <a:off x="2981723" y="4080632"/>
            <a:ext cx="9015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61FE4DAC-CD7F-0C56-A81F-B2FFA6E40A79}"/>
              </a:ext>
            </a:extLst>
          </p:cNvPr>
          <p:cNvSpPr/>
          <p:nvPr/>
        </p:nvSpPr>
        <p:spPr>
          <a:xfrm>
            <a:off x="3075590" y="3225642"/>
            <a:ext cx="54373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1905"/>
                <a:solidFill>
                  <a:sysClr val="windowText" lastClr="000000"/>
                </a:solidFill>
              </a:rPr>
              <a:t>  </a:t>
            </a:r>
            <a:r>
              <a:rPr lang="en-US" sz="2400" b="1" dirty="0">
                <a:ln w="1905"/>
                <a:solidFill>
                  <a:sysClr val="windowText" lastClr="000000"/>
                </a:solidFill>
              </a:rPr>
              <a:t> </a:t>
            </a:r>
            <a:r>
              <a:rPr lang="ar-AE" sz="2400" b="1" dirty="0">
                <a:ln w="1905"/>
                <a:solidFill>
                  <a:sysClr val="windowText" lastClr="000000"/>
                </a:solidFill>
              </a:rPr>
              <a:t>8</a:t>
            </a:r>
            <a:endParaRPr lang="en-US" sz="2400" b="1" dirty="0">
              <a:ln w="1905"/>
              <a:solidFill>
                <a:sysClr val="windowText" lastClr="000000"/>
              </a:solidFill>
            </a:endParaRPr>
          </a:p>
          <a:p>
            <a:pPr algn="ctr"/>
            <a:r>
              <a:rPr lang="ar-AE" sz="2400" b="1" dirty="0">
                <a:ln w="1905"/>
                <a:solidFill>
                  <a:sysClr val="windowText" lastClr="000000"/>
                </a:solidFill>
              </a:rPr>
              <a:t>-</a:t>
            </a:r>
            <a:r>
              <a:rPr lang="en-US" sz="2400" b="1" dirty="0">
                <a:ln w="1905"/>
                <a:solidFill>
                  <a:sysClr val="windowText" lastClr="000000"/>
                </a:solidFill>
              </a:rPr>
              <a:t> 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A1DBC13-EE6F-B2FC-41D1-329359D1995A}"/>
              </a:ext>
            </a:extLst>
          </p:cNvPr>
          <p:cNvSpPr txBox="1"/>
          <p:nvPr/>
        </p:nvSpPr>
        <p:spPr>
          <a:xfrm>
            <a:off x="4135648" y="2951617"/>
            <a:ext cx="23945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AE" sz="2400" b="1" cap="none" spc="0" dirty="0">
                <a:ln w="1905"/>
                <a:cs typeface="Akhbar MT" pitchFamily="2" charset="-78"/>
              </a:rPr>
              <a:t>أوجد </a:t>
            </a:r>
            <a:r>
              <a:rPr lang="ar-AE" sz="2400" b="1" dirty="0">
                <a:ln w="1905"/>
                <a:cs typeface="Akhbar MT" pitchFamily="2" charset="-78"/>
              </a:rPr>
              <a:t>الحد الجمعي الناقص </a:t>
            </a:r>
          </a:p>
          <a:p>
            <a:pPr algn="r" rtl="1"/>
            <a:r>
              <a:rPr lang="ar-AE" sz="2400" b="1" dirty="0">
                <a:ln w="1905"/>
                <a:cs typeface="Akhbar MT" pitchFamily="2" charset="-78"/>
              </a:rPr>
              <a:t>في الجملة العددية .</a:t>
            </a:r>
            <a:endParaRPr lang="en-US" sz="2400" b="1" cap="none" spc="0" dirty="0">
              <a:ln w="1905"/>
              <a:cs typeface="Akhbar MT" pitchFamily="2" charset="-7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DBAFA02-34BE-FED2-6D61-FD845F501D38}"/>
              </a:ext>
            </a:extLst>
          </p:cNvPr>
          <p:cNvSpPr/>
          <p:nvPr/>
        </p:nvSpPr>
        <p:spPr>
          <a:xfrm>
            <a:off x="4124865" y="3760451"/>
            <a:ext cx="224773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1905"/>
                <a:solidFill>
                  <a:sysClr val="windowText" lastClr="000000"/>
                </a:solidFill>
              </a:rPr>
              <a:t>  </a:t>
            </a:r>
            <a:r>
              <a:rPr lang="en-US" sz="2400" b="1" dirty="0">
                <a:ln w="1905"/>
                <a:solidFill>
                  <a:sysClr val="windowText" lastClr="000000"/>
                </a:solidFill>
              </a:rPr>
              <a:t> </a:t>
            </a:r>
            <a:r>
              <a:rPr lang="ar-AE" sz="2400" b="1" dirty="0">
                <a:ln w="1905"/>
                <a:solidFill>
                  <a:sysClr val="windowText" lastClr="000000"/>
                </a:solidFill>
              </a:rPr>
              <a:t>3</a:t>
            </a:r>
            <a:r>
              <a:rPr lang="en-US" sz="2400" b="1" dirty="0">
                <a:ln w="1905"/>
                <a:solidFill>
                  <a:sysClr val="windowText" lastClr="000000"/>
                </a:solidFill>
              </a:rPr>
              <a:t>  +   . . . . .  = </a:t>
            </a:r>
            <a:r>
              <a:rPr lang="ar-AE" sz="2400" b="1" dirty="0">
                <a:ln w="1905"/>
                <a:solidFill>
                  <a:sysClr val="windowText" lastClr="000000"/>
                </a:solidFill>
              </a:rPr>
              <a:t>7</a:t>
            </a:r>
            <a:endParaRPr lang="en-US" sz="2400" b="1" dirty="0">
              <a:ln w="1905"/>
              <a:solidFill>
                <a:sysClr val="windowText" lastClr="00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99E5C87-2524-62AB-5095-E31D1E0587FB}"/>
              </a:ext>
            </a:extLst>
          </p:cNvPr>
          <p:cNvSpPr/>
          <p:nvPr/>
        </p:nvSpPr>
        <p:spPr>
          <a:xfrm>
            <a:off x="4360525" y="4222117"/>
            <a:ext cx="186781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2400" b="1" cap="none" spc="0" dirty="0">
                <a:ln w="1905"/>
                <a:solidFill>
                  <a:sysClr val="windowText" lastClr="000000"/>
                </a:solidFill>
              </a:rPr>
              <a:t>7</a:t>
            </a:r>
            <a:r>
              <a:rPr lang="en-US" sz="2400" b="1" cap="none" spc="0" dirty="0">
                <a:ln w="1905"/>
                <a:solidFill>
                  <a:sysClr val="windowText" lastClr="000000"/>
                </a:solidFill>
              </a:rPr>
              <a:t>  -  …….. = </a:t>
            </a:r>
            <a:r>
              <a:rPr lang="ar-AE" sz="2400" b="1" cap="none" spc="0" dirty="0">
                <a:ln w="1905"/>
                <a:solidFill>
                  <a:sysClr val="windowText" lastClr="000000"/>
                </a:solidFill>
              </a:rPr>
              <a:t>3</a:t>
            </a:r>
            <a:endParaRPr lang="en-US" sz="2400" b="1" dirty="0">
              <a:ln w="1905"/>
              <a:solidFill>
                <a:sysClr val="windowText" lastClr="00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63FC668-52CB-6E2B-3585-38A0F1B32636}"/>
              </a:ext>
            </a:extLst>
          </p:cNvPr>
          <p:cNvSpPr/>
          <p:nvPr/>
        </p:nvSpPr>
        <p:spPr>
          <a:xfrm>
            <a:off x="2384436" y="2401406"/>
            <a:ext cx="4227440" cy="4616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r" rtl="1"/>
            <a:r>
              <a:rPr lang="ar-AE" sz="2400" b="1" u="sng" dirty="0">
                <a:ln w="1905"/>
                <a:solidFill>
                  <a:schemeClr val="tx1"/>
                </a:solidFill>
                <a:cs typeface="Akhbar MT" pitchFamily="2" charset="-78"/>
              </a:rPr>
              <a:t>السؤال الثالث : اوجد ناتج عملية الطرح والجمع </a:t>
            </a:r>
            <a:endParaRPr lang="en-US" sz="2400" b="1" u="sng" cap="none" spc="0" dirty="0">
              <a:ln w="1905"/>
              <a:solidFill>
                <a:schemeClr val="tx1"/>
              </a:solidFill>
              <a:cs typeface="Akhbar MT" pitchFamily="2" charset="-7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C360913-6A7D-4B56-2C2C-079906F435B3}"/>
              </a:ext>
            </a:extLst>
          </p:cNvPr>
          <p:cNvSpPr/>
          <p:nvPr/>
        </p:nvSpPr>
        <p:spPr>
          <a:xfrm>
            <a:off x="3535658" y="5117014"/>
            <a:ext cx="3050835" cy="4616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r" rtl="1"/>
            <a:r>
              <a:rPr lang="ar-AE" sz="2400" b="1" u="sng" dirty="0">
                <a:ln w="1905"/>
                <a:solidFill>
                  <a:schemeClr val="tx1"/>
                </a:solidFill>
                <a:cs typeface="Akhbar MT" pitchFamily="2" charset="-78"/>
              </a:rPr>
              <a:t>السؤال الرابع : حل المسائل اللفظية</a:t>
            </a:r>
            <a:endParaRPr lang="en-US" sz="2400" b="1" u="sng" cap="none" spc="0" dirty="0">
              <a:ln w="1905"/>
              <a:solidFill>
                <a:schemeClr val="tx1"/>
              </a:solidFill>
              <a:cs typeface="Akhbar MT" pitchFamily="2" charset="-78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E5291CB-3617-27CF-A464-5BE54BF690A3}"/>
              </a:ext>
            </a:extLst>
          </p:cNvPr>
          <p:cNvSpPr txBox="1"/>
          <p:nvPr/>
        </p:nvSpPr>
        <p:spPr>
          <a:xfrm>
            <a:off x="357107" y="5693644"/>
            <a:ext cx="64082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AE" sz="2400" b="1" i="0" u="none" strike="noStrike" baseline="0" dirty="0">
                <a:latin typeface="Arial-BoldMT"/>
                <a:cs typeface="Akhbar MT" pitchFamily="2" charset="-78"/>
              </a:rPr>
              <a:t> يوجد في الحقل 7 أحصنة بيضاء . 9 أحصنة بنية .</a:t>
            </a:r>
          </a:p>
          <a:p>
            <a:pPr algn="r" rtl="1"/>
            <a:r>
              <a:rPr lang="ar-AE" sz="2400" b="1" i="0" u="none" strike="noStrike" baseline="0" dirty="0">
                <a:latin typeface="Arial-BoldMT"/>
                <a:cs typeface="Akhbar MT" pitchFamily="2" charset="-78"/>
              </a:rPr>
              <a:t> فكم عدد الأحصنة الموجودة في الحقل ؟</a:t>
            </a:r>
            <a:endParaRPr lang="en-US" sz="2400" dirty="0">
              <a:cs typeface="Akhbar MT" pitchFamily="2" charset="-78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E14C3F4-058E-F703-7B54-4D1CE2780B40}"/>
              </a:ext>
            </a:extLst>
          </p:cNvPr>
          <p:cNvCxnSpPr>
            <a:cxnSpLocks/>
          </p:cNvCxnSpPr>
          <p:nvPr/>
        </p:nvCxnSpPr>
        <p:spPr>
          <a:xfrm flipV="1">
            <a:off x="112595" y="7512633"/>
            <a:ext cx="6615706" cy="2736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F5A806A-4EE3-4D22-D6AA-EB32571D8E79}"/>
              </a:ext>
            </a:extLst>
          </p:cNvPr>
          <p:cNvCxnSpPr>
            <a:cxnSpLocks/>
          </p:cNvCxnSpPr>
          <p:nvPr/>
        </p:nvCxnSpPr>
        <p:spPr>
          <a:xfrm flipV="1">
            <a:off x="131247" y="5041636"/>
            <a:ext cx="6615706" cy="2736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DCDA3E3-D57B-26B8-B385-65C978628FF5}"/>
              </a:ext>
            </a:extLst>
          </p:cNvPr>
          <p:cNvCxnSpPr>
            <a:cxnSpLocks/>
          </p:cNvCxnSpPr>
          <p:nvPr/>
        </p:nvCxnSpPr>
        <p:spPr>
          <a:xfrm flipV="1">
            <a:off x="97175" y="2179218"/>
            <a:ext cx="6615706" cy="2736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9" name="Group 6">
            <a:extLst>
              <a:ext uri="{FF2B5EF4-FFF2-40B4-BE49-F238E27FC236}">
                <a16:creationId xmlns:a16="http://schemas.microsoft.com/office/drawing/2014/main" id="{1FAB8D2B-BC2B-2B1F-E5C7-7C54DF0FE4DE}"/>
              </a:ext>
            </a:extLst>
          </p:cNvPr>
          <p:cNvGrpSpPr/>
          <p:nvPr/>
        </p:nvGrpSpPr>
        <p:grpSpPr>
          <a:xfrm>
            <a:off x="129531" y="2206587"/>
            <a:ext cx="657721" cy="727296"/>
            <a:chOff x="5308600" y="889192"/>
            <a:chExt cx="1219200" cy="1083349"/>
          </a:xfrm>
        </p:grpSpPr>
        <p:grpSp>
          <p:nvGrpSpPr>
            <p:cNvPr id="35" name="Group 48">
              <a:extLst>
                <a:ext uri="{FF2B5EF4-FFF2-40B4-BE49-F238E27FC236}">
                  <a16:creationId xmlns:a16="http://schemas.microsoft.com/office/drawing/2014/main" id="{0C263486-FC52-8E68-A828-CBD361AE96E1}"/>
                </a:ext>
              </a:extLst>
            </p:cNvPr>
            <p:cNvGrpSpPr/>
            <p:nvPr/>
          </p:nvGrpSpPr>
          <p:grpSpPr>
            <a:xfrm>
              <a:off x="5308600" y="889192"/>
              <a:ext cx="1219200" cy="1066992"/>
              <a:chOff x="-2895600" y="914400"/>
              <a:chExt cx="914400" cy="914400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20F1B9BC-2A04-62E7-7959-1D094D0E28E5}"/>
                  </a:ext>
                </a:extLst>
              </p:cNvPr>
              <p:cNvSpPr/>
              <p:nvPr/>
            </p:nvSpPr>
            <p:spPr>
              <a:xfrm>
                <a:off x="-2895600" y="914400"/>
                <a:ext cx="914400" cy="91440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1E712EC3-69E6-8B35-B783-68A990B596B4}"/>
                  </a:ext>
                </a:extLst>
              </p:cNvPr>
              <p:cNvCxnSpPr>
                <a:stCxn id="43" idx="2"/>
                <a:endCxn id="43" idx="6"/>
              </p:cNvCxnSpPr>
              <p:nvPr/>
            </p:nvCxnSpPr>
            <p:spPr>
              <a:xfrm rot="10800000" flipH="1">
                <a:off x="-2895600" y="1371353"/>
                <a:ext cx="9144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B783A9E-5803-4673-244F-69A93FF6696C}"/>
                </a:ext>
              </a:extLst>
            </p:cNvPr>
            <p:cNvSpPr/>
            <p:nvPr/>
          </p:nvSpPr>
          <p:spPr>
            <a:xfrm>
              <a:off x="5573592" y="1422400"/>
              <a:ext cx="580026" cy="5501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AE" b="1" cap="none" spc="0" dirty="0">
                  <a:ln w="1905"/>
                </a:rPr>
                <a:t>4</a:t>
              </a:r>
              <a:endParaRPr lang="en-US" b="1" cap="none" spc="0" dirty="0">
                <a:ln w="1905"/>
              </a:endParaRPr>
            </a:p>
          </p:txBody>
        </p:sp>
      </p:grpSp>
      <p:grpSp>
        <p:nvGrpSpPr>
          <p:cNvPr id="45" name="Group 6">
            <a:extLst>
              <a:ext uri="{FF2B5EF4-FFF2-40B4-BE49-F238E27FC236}">
                <a16:creationId xmlns:a16="http://schemas.microsoft.com/office/drawing/2014/main" id="{7E25A884-76D7-63C7-9BAF-95E4DB1B6F9B}"/>
              </a:ext>
            </a:extLst>
          </p:cNvPr>
          <p:cNvGrpSpPr/>
          <p:nvPr/>
        </p:nvGrpSpPr>
        <p:grpSpPr>
          <a:xfrm>
            <a:off x="181126" y="5122336"/>
            <a:ext cx="657721" cy="727296"/>
            <a:chOff x="5308600" y="889192"/>
            <a:chExt cx="1219200" cy="1083349"/>
          </a:xfrm>
        </p:grpSpPr>
        <p:grpSp>
          <p:nvGrpSpPr>
            <p:cNvPr id="46" name="Group 48">
              <a:extLst>
                <a:ext uri="{FF2B5EF4-FFF2-40B4-BE49-F238E27FC236}">
                  <a16:creationId xmlns:a16="http://schemas.microsoft.com/office/drawing/2014/main" id="{28AEF02B-45A8-8391-C507-6CEC7F2AF470}"/>
                </a:ext>
              </a:extLst>
            </p:cNvPr>
            <p:cNvGrpSpPr/>
            <p:nvPr/>
          </p:nvGrpSpPr>
          <p:grpSpPr>
            <a:xfrm>
              <a:off x="5308600" y="889192"/>
              <a:ext cx="1219200" cy="1066992"/>
              <a:chOff x="-2895600" y="914400"/>
              <a:chExt cx="914400" cy="914400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C3E297C5-2892-080B-1A3B-DCD1583BA35D}"/>
                  </a:ext>
                </a:extLst>
              </p:cNvPr>
              <p:cNvSpPr/>
              <p:nvPr/>
            </p:nvSpPr>
            <p:spPr>
              <a:xfrm>
                <a:off x="-2895600" y="914400"/>
                <a:ext cx="914400" cy="91440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04E4ED5F-D969-FF02-948C-45280CD51898}"/>
                  </a:ext>
                </a:extLst>
              </p:cNvPr>
              <p:cNvCxnSpPr>
                <a:stCxn id="48" idx="2"/>
                <a:endCxn id="48" idx="6"/>
              </p:cNvCxnSpPr>
              <p:nvPr/>
            </p:nvCxnSpPr>
            <p:spPr>
              <a:xfrm rot="10800000" flipH="1">
                <a:off x="-2895600" y="1371353"/>
                <a:ext cx="9144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994105B-B091-8EF0-CDE0-7C996A380284}"/>
                </a:ext>
              </a:extLst>
            </p:cNvPr>
            <p:cNvSpPr/>
            <p:nvPr/>
          </p:nvSpPr>
          <p:spPr>
            <a:xfrm>
              <a:off x="5573592" y="1422400"/>
              <a:ext cx="580026" cy="5501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AE" b="1" cap="none" spc="0" dirty="0">
                  <a:ln w="1905"/>
                </a:rPr>
                <a:t>2</a:t>
              </a:r>
              <a:endParaRPr lang="en-US" b="1" cap="none" spc="0" dirty="0">
                <a:ln w="1905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562CE0BE-0A86-C4F9-1022-0568B6D572C8}"/>
              </a:ext>
            </a:extLst>
          </p:cNvPr>
          <p:cNvSpPr/>
          <p:nvPr/>
        </p:nvSpPr>
        <p:spPr>
          <a:xfrm>
            <a:off x="3175803" y="7566116"/>
            <a:ext cx="3525325" cy="4616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r" rtl="1"/>
            <a:r>
              <a:rPr lang="ar-AE" sz="2400" b="1" u="sng" dirty="0">
                <a:ln w="1905"/>
                <a:solidFill>
                  <a:schemeClr val="tx1"/>
                </a:solidFill>
                <a:cs typeface="Akhbar MT" pitchFamily="2" charset="-78"/>
              </a:rPr>
              <a:t>السؤال الخامس : اكتب عائلات الحقائق </a:t>
            </a:r>
            <a:endParaRPr lang="en-US" sz="2400" b="1" u="sng" cap="none" spc="0" dirty="0">
              <a:ln w="1905"/>
              <a:solidFill>
                <a:schemeClr val="tx1"/>
              </a:solidFill>
              <a:cs typeface="Akhbar MT" pitchFamily="2" charset="-78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F625E1B-6DC0-DBF0-EDEF-8F33C417561A}"/>
              </a:ext>
            </a:extLst>
          </p:cNvPr>
          <p:cNvGrpSpPr/>
          <p:nvPr/>
        </p:nvGrpSpPr>
        <p:grpSpPr>
          <a:xfrm>
            <a:off x="3656022" y="8272165"/>
            <a:ext cx="1795049" cy="1319765"/>
            <a:chOff x="327394" y="8353055"/>
            <a:chExt cx="1795049" cy="1319765"/>
          </a:xfrm>
        </p:grpSpPr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83EC49F9-6336-4CF8-D614-9E92498866FB}"/>
                </a:ext>
              </a:extLst>
            </p:cNvPr>
            <p:cNvSpPr/>
            <p:nvPr/>
          </p:nvSpPr>
          <p:spPr>
            <a:xfrm>
              <a:off x="327394" y="8353055"/>
              <a:ext cx="1795049" cy="1254482"/>
            </a:xfrm>
            <a:prstGeom prst="triangl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41565A6-2FA0-2968-1C66-58215D1013DD}"/>
                </a:ext>
              </a:extLst>
            </p:cNvPr>
            <p:cNvSpPr txBox="1"/>
            <p:nvPr/>
          </p:nvSpPr>
          <p:spPr>
            <a:xfrm>
              <a:off x="1609268" y="9303488"/>
              <a:ext cx="2729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b="1" dirty="0"/>
                <a:t>3</a:t>
              </a:r>
              <a:endParaRPr lang="en-US" b="1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8AF88EC-D3F5-1732-C45D-A3E0C6AB55EF}"/>
                </a:ext>
              </a:extLst>
            </p:cNvPr>
            <p:cNvSpPr txBox="1"/>
            <p:nvPr/>
          </p:nvSpPr>
          <p:spPr>
            <a:xfrm>
              <a:off x="500489" y="9275484"/>
              <a:ext cx="2729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b="1" dirty="0"/>
                <a:t>6</a:t>
              </a:r>
              <a:endParaRPr lang="en-US" b="1" dirty="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033F883-F49B-5BB9-D841-C3BFEAEBDD76}"/>
                </a:ext>
              </a:extLst>
            </p:cNvPr>
            <p:cNvSpPr txBox="1"/>
            <p:nvPr/>
          </p:nvSpPr>
          <p:spPr>
            <a:xfrm>
              <a:off x="1049897" y="8511427"/>
              <a:ext cx="539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b="1" dirty="0"/>
                <a:t>9</a:t>
              </a:r>
              <a:endParaRPr lang="en-US" b="1" dirty="0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786DEA74-F892-A9BD-507F-E85B086D5527}"/>
              </a:ext>
            </a:extLst>
          </p:cNvPr>
          <p:cNvSpPr txBox="1"/>
          <p:nvPr/>
        </p:nvSpPr>
        <p:spPr>
          <a:xfrm>
            <a:off x="553411" y="7774863"/>
            <a:ext cx="29435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dirty="0"/>
              <a:t>......... = ......... + ..........</a:t>
            </a:r>
          </a:p>
          <a:p>
            <a:pPr algn="ctr"/>
            <a:endParaRPr lang="ar-AE" dirty="0"/>
          </a:p>
          <a:p>
            <a:pPr algn="ctr"/>
            <a:r>
              <a:rPr lang="ar-AE" dirty="0"/>
              <a:t>......... = ........ + ...........</a:t>
            </a:r>
          </a:p>
          <a:p>
            <a:pPr algn="ctr"/>
            <a:endParaRPr lang="ar-AE" dirty="0"/>
          </a:p>
          <a:p>
            <a:pPr algn="ctr"/>
            <a:r>
              <a:rPr lang="ar-AE" dirty="0"/>
              <a:t>........ = ......... -  ..........</a:t>
            </a:r>
          </a:p>
          <a:p>
            <a:pPr algn="ctr"/>
            <a:endParaRPr lang="ar-AE" dirty="0"/>
          </a:p>
          <a:p>
            <a:pPr algn="ctr"/>
            <a:r>
              <a:rPr lang="ar-AE" dirty="0"/>
              <a:t>......... = ........  - ..........</a:t>
            </a:r>
            <a:endParaRPr lang="en-US" dirty="0"/>
          </a:p>
        </p:txBody>
      </p:sp>
      <p:grpSp>
        <p:nvGrpSpPr>
          <p:cNvPr id="53" name="Group 6">
            <a:extLst>
              <a:ext uri="{FF2B5EF4-FFF2-40B4-BE49-F238E27FC236}">
                <a16:creationId xmlns:a16="http://schemas.microsoft.com/office/drawing/2014/main" id="{EA72C675-9F57-0E58-2844-76BE3EE14CB6}"/>
              </a:ext>
            </a:extLst>
          </p:cNvPr>
          <p:cNvGrpSpPr/>
          <p:nvPr/>
        </p:nvGrpSpPr>
        <p:grpSpPr>
          <a:xfrm>
            <a:off x="100078" y="7485115"/>
            <a:ext cx="657721" cy="727296"/>
            <a:chOff x="5308600" y="889192"/>
            <a:chExt cx="1219200" cy="1083349"/>
          </a:xfrm>
        </p:grpSpPr>
        <p:grpSp>
          <p:nvGrpSpPr>
            <p:cNvPr id="54" name="Group 48">
              <a:extLst>
                <a:ext uri="{FF2B5EF4-FFF2-40B4-BE49-F238E27FC236}">
                  <a16:creationId xmlns:a16="http://schemas.microsoft.com/office/drawing/2014/main" id="{5BD49F7E-5E2C-BC41-789E-23B405584ADB}"/>
                </a:ext>
              </a:extLst>
            </p:cNvPr>
            <p:cNvGrpSpPr/>
            <p:nvPr/>
          </p:nvGrpSpPr>
          <p:grpSpPr>
            <a:xfrm>
              <a:off x="5308600" y="889192"/>
              <a:ext cx="1219200" cy="1066992"/>
              <a:chOff x="-2895600" y="914400"/>
              <a:chExt cx="914400" cy="914400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C7FC1EA8-CEE9-BE46-BD3F-CA36AE9C4C32}"/>
                  </a:ext>
                </a:extLst>
              </p:cNvPr>
              <p:cNvSpPr/>
              <p:nvPr/>
            </p:nvSpPr>
            <p:spPr>
              <a:xfrm>
                <a:off x="-2895600" y="914400"/>
                <a:ext cx="914400" cy="91440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3778F18E-B182-A8F2-57A9-7577FD8C3652}"/>
                  </a:ext>
                </a:extLst>
              </p:cNvPr>
              <p:cNvCxnSpPr>
                <a:stCxn id="56" idx="2"/>
                <a:endCxn id="56" idx="6"/>
              </p:cNvCxnSpPr>
              <p:nvPr/>
            </p:nvCxnSpPr>
            <p:spPr>
              <a:xfrm rot="10800000" flipH="1">
                <a:off x="-2895600" y="1371353"/>
                <a:ext cx="9144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F1CFAAEC-3557-8BDE-C25A-50AD9DB7E349}"/>
                </a:ext>
              </a:extLst>
            </p:cNvPr>
            <p:cNvSpPr/>
            <p:nvPr/>
          </p:nvSpPr>
          <p:spPr>
            <a:xfrm>
              <a:off x="5573592" y="1422400"/>
              <a:ext cx="580026" cy="5501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AE" b="1" cap="none" spc="0" dirty="0">
                  <a:ln w="1905"/>
                </a:rPr>
                <a:t>2</a:t>
              </a:r>
              <a:endParaRPr lang="en-US" b="1" cap="none" spc="0" dirty="0">
                <a:ln w="1905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43933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</TotalTime>
  <Words>339</Words>
  <Application>Microsoft Office PowerPoint</Application>
  <PresentationFormat>A4 Paper (210x297 mm)</PresentationFormat>
  <Paragraphs>53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Akhbar MT</vt:lpstr>
      <vt:lpstr>Aptos</vt:lpstr>
      <vt:lpstr>Aptos Display</vt:lpstr>
      <vt:lpstr>Arial</vt:lpstr>
      <vt:lpstr>Arial-BoldMT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Muna Humaid Abdulla Alshaiba Alnuaimi</dc:creator>
  <cp:lastModifiedBy>Amna Abdulla Ahmad Bin Lahej Alfalasi</cp:lastModifiedBy>
  <cp:revision>5</cp:revision>
  <cp:lastPrinted>2024-09-30T05:55:46Z</cp:lastPrinted>
  <dcterms:created xsi:type="dcterms:W3CDTF">2024-09-21T13:59:52Z</dcterms:created>
  <dcterms:modified xsi:type="dcterms:W3CDTF">2024-09-30T05:59:38Z</dcterms:modified>
</cp:coreProperties>
</file>