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302" r:id="rId4"/>
    <p:sldId id="258" r:id="rId5"/>
    <p:sldId id="259" r:id="rId6"/>
    <p:sldId id="261" r:id="rId7"/>
    <p:sldId id="262" r:id="rId8"/>
    <p:sldId id="264" r:id="rId9"/>
    <p:sldId id="303" r:id="rId10"/>
    <p:sldId id="308" r:id="rId11"/>
    <p:sldId id="263" r:id="rId12"/>
    <p:sldId id="305" r:id="rId13"/>
    <p:sldId id="304" r:id="rId14"/>
    <p:sldId id="309" r:id="rId15"/>
    <p:sldId id="306" r:id="rId16"/>
    <p:sldId id="307" r:id="rId17"/>
    <p:sldId id="310" r:id="rId18"/>
    <p:sldId id="300" r:id="rId19"/>
    <p:sldId id="354" r:id="rId20"/>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002"/>
    <a:srgbClr val="E3131F"/>
    <a:srgbClr val="F01726"/>
    <a:srgbClr val="B951B5"/>
    <a:srgbClr val="F7C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0" autoAdjust="0"/>
    <p:restoredTop sz="94280" autoAdjust="0"/>
  </p:normalViewPr>
  <p:slideViewPr>
    <p:cSldViewPr snapToGrid="0" showGuides="1">
      <p:cViewPr varScale="1">
        <p:scale>
          <a:sx n="102" d="100"/>
          <a:sy n="102" d="100"/>
        </p:scale>
        <p:origin x="144" y="3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BEF0-9F7E-4ADD-B49F-AEEEB8C58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4028F5CE-EFA6-4CF7-A6C7-1544A41F4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8F98378B-6646-4463-81DC-B16BE8F7C817}"/>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9FE10727-27E5-4AC6-9313-061B73C8396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E63E105C-8F48-4BC9-A87E-A9EC27802306}"/>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142127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4FDF-AC55-4897-97D9-497936DAC17C}"/>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EE1DDD7A-F8D5-4F62-BE1F-18E5DFC0F5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186157FF-BC68-468C-94EF-17F6414F4E4D}"/>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022FFF51-8879-4290-A2A8-9C77F6457D4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13883A5-8381-412B-B32C-FE66877E0C74}"/>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6447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E75B30-6ECC-4E97-921A-C6E33E4499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2046ACFB-41DC-4F47-893A-F3D49B65A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38BA87FE-3353-420B-B66B-2F8A80D5127D}"/>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9986A33B-FB3E-4CD3-AFBD-5D52461697E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8E2AB42E-F154-47F7-9B03-631970F946F0}"/>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4638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8FF7-9E8D-4AE8-B715-76017DD0A1AD}"/>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A748EA4-5A8D-43A7-B988-F4DA0885B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9943FC9D-1B7A-4718-A64D-581EA74C5C05}"/>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3A9582F9-CF35-4D56-8ED7-3FFE367C533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C75B45-19F6-4B9C-B6A3-2EA22B4B6D27}"/>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82754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E952-DDF2-493E-9238-1FAFC8601F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0F3DECFA-23B2-4DC3-94E0-E65B4545B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3E223-E94C-4213-A47A-915A8F1E8648}"/>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4452B27D-3DC6-4B6C-8EDC-8463EA17B28D}"/>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A5313E2-8251-4CA1-BDC7-4211D6B84459}"/>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339374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007E-81C6-4273-9DD4-A28B7CB51D90}"/>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06834DE9-9EB8-436C-81F3-FF17E591F4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2230E154-9613-4851-B5C7-1497EF76D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B8F8CC15-C219-47F6-9E96-BC2857DFD927}"/>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6" name="Footer Placeholder 5">
            <a:extLst>
              <a:ext uri="{FF2B5EF4-FFF2-40B4-BE49-F238E27FC236}">
                <a16:creationId xmlns:a16="http://schemas.microsoft.com/office/drawing/2014/main" id="{92D02B0F-219E-413E-9D7A-2D20F61A2D99}"/>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3E28FD8B-BBCE-49D4-900E-A9F0A6A12A04}"/>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204763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F6EE-D6B2-45A3-9602-77B6C74A2EC4}"/>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AEDA47B7-0BBC-471F-9D8B-EEEC66A46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14044-1280-4F31-89DB-095982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A84C33EB-10B2-4FDD-95CA-1EDB0596F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B8150-0FFE-41DD-B56D-987ECC9DD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E4514C1C-B6C1-4638-8612-492DC5FA818E}"/>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8" name="Footer Placeholder 7">
            <a:extLst>
              <a:ext uri="{FF2B5EF4-FFF2-40B4-BE49-F238E27FC236}">
                <a16:creationId xmlns:a16="http://schemas.microsoft.com/office/drawing/2014/main" id="{991ACB9F-85EE-40B5-9D8F-00E638DF6B27}"/>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06E0C5F5-1480-4CAA-99C1-0398430E3164}"/>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70619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8E20-4D19-4967-9720-08BD5E6025AA}"/>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99CCBD2A-160D-4E6A-9DE0-97D1AEE50506}"/>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4" name="Footer Placeholder 3">
            <a:extLst>
              <a:ext uri="{FF2B5EF4-FFF2-40B4-BE49-F238E27FC236}">
                <a16:creationId xmlns:a16="http://schemas.microsoft.com/office/drawing/2014/main" id="{12FB16F6-9D5B-4DAA-8035-3E6B16D545E8}"/>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F2B820F9-60FF-432F-92EF-33C01194AF65}"/>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388240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AB2F0-1629-413D-8C0D-CA7E85E79781}"/>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3" name="Footer Placeholder 2">
            <a:extLst>
              <a:ext uri="{FF2B5EF4-FFF2-40B4-BE49-F238E27FC236}">
                <a16:creationId xmlns:a16="http://schemas.microsoft.com/office/drawing/2014/main" id="{E3315D1E-B6E2-41CA-B9A5-EFD23BE0D65C}"/>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8D0CAB47-C039-4252-8A74-AF325DE142DF}"/>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244985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4206-EFBF-4578-9056-460F809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9D1076C4-C632-4679-9160-D10E0226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4486723F-4D53-4C02-8E52-F1EF70C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F0465-AA57-4BC5-97CE-B97621424C8F}"/>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6" name="Footer Placeholder 5">
            <a:extLst>
              <a:ext uri="{FF2B5EF4-FFF2-40B4-BE49-F238E27FC236}">
                <a16:creationId xmlns:a16="http://schemas.microsoft.com/office/drawing/2014/main" id="{638576B3-8317-41FD-B07C-04AB76C520F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C0CB68A5-6D65-48D2-A1FF-73F60F8248E4}"/>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129252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A119-5C0C-4F6B-9CEA-F3C371730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D1F48065-F728-4E13-9DAA-A9A7B682F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91663AD-B398-42C7-ACDF-4794866EE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45E36-51C7-4793-916A-A61FB3B79058}"/>
              </a:ext>
            </a:extLst>
          </p:cNvPr>
          <p:cNvSpPr>
            <a:spLocks noGrp="1"/>
          </p:cNvSpPr>
          <p:nvPr>
            <p:ph type="dt" sz="half" idx="10"/>
          </p:nvPr>
        </p:nvSpPr>
        <p:spPr/>
        <p:txBody>
          <a:bodyPr/>
          <a:lstStyle/>
          <a:p>
            <a:fld id="{7259F535-C5CE-418D-AC0B-F0C2A35EE4E1}" type="datetimeFigureOut">
              <a:rPr lang="ar-SY" smtClean="0"/>
              <a:t>13/02/1442</a:t>
            </a:fld>
            <a:endParaRPr lang="ar-SY"/>
          </a:p>
        </p:txBody>
      </p:sp>
      <p:sp>
        <p:nvSpPr>
          <p:cNvPr id="6" name="Footer Placeholder 5">
            <a:extLst>
              <a:ext uri="{FF2B5EF4-FFF2-40B4-BE49-F238E27FC236}">
                <a16:creationId xmlns:a16="http://schemas.microsoft.com/office/drawing/2014/main" id="{3663C839-3772-4ABF-8F85-FAC995FA412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DF711EAB-B4A0-461F-B4E4-BC78D8E3E49A}"/>
              </a:ext>
            </a:extLst>
          </p:cNvPr>
          <p:cNvSpPr>
            <a:spLocks noGrp="1"/>
          </p:cNvSpPr>
          <p:nvPr>
            <p:ph type="sldNum" sz="quarter" idx="12"/>
          </p:nvPr>
        </p:nvSpPr>
        <p:spPr/>
        <p:txBody>
          <a:bodyPr/>
          <a:lstStyle/>
          <a:p>
            <a:fld id="{7B507CD4-2520-493D-AD61-94E14748E790}" type="slidenum">
              <a:rPr lang="ar-SY" smtClean="0"/>
              <a:t>‹#›</a:t>
            </a:fld>
            <a:endParaRPr lang="ar-SY"/>
          </a:p>
        </p:txBody>
      </p:sp>
    </p:spTree>
    <p:extLst>
      <p:ext uri="{BB962C8B-B14F-4D97-AF65-F5344CB8AC3E}">
        <p14:creationId xmlns:p14="http://schemas.microsoft.com/office/powerpoint/2010/main" val="3524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DB231-454E-4AB0-9502-DFECEF716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D83A155F-25F6-45DA-BEB8-6447226F6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0E79BD0A-809D-49A6-A4BD-40C662F6F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F535-C5CE-418D-AC0B-F0C2A35EE4E1}" type="datetimeFigureOut">
              <a:rPr lang="ar-SY" smtClean="0"/>
              <a:t>13/02/1442</a:t>
            </a:fld>
            <a:endParaRPr lang="ar-SY"/>
          </a:p>
        </p:txBody>
      </p:sp>
      <p:sp>
        <p:nvSpPr>
          <p:cNvPr id="5" name="Footer Placeholder 4">
            <a:extLst>
              <a:ext uri="{FF2B5EF4-FFF2-40B4-BE49-F238E27FC236}">
                <a16:creationId xmlns:a16="http://schemas.microsoft.com/office/drawing/2014/main" id="{6F711AF5-6684-48D4-9C2F-5610052F8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0CD47F1E-66F8-42C3-8DEF-CC563BC9D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07CD4-2520-493D-AD61-94E14748E790}" type="slidenum">
              <a:rPr lang="ar-SY" smtClean="0"/>
              <a:t>‹#›</a:t>
            </a:fld>
            <a:endParaRPr lang="ar-SY"/>
          </a:p>
        </p:txBody>
      </p:sp>
    </p:spTree>
    <p:extLst>
      <p:ext uri="{BB962C8B-B14F-4D97-AF65-F5344CB8AC3E}">
        <p14:creationId xmlns:p14="http://schemas.microsoft.com/office/powerpoint/2010/main" val="93949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ulul.online"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4.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EBFC5EC9-B011-4F7F-A9A2-CF3FC7046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3873" y="0"/>
            <a:ext cx="2997457" cy="2997457"/>
          </a:xfrm>
          <a:prstGeom prst="rect">
            <a:avLst/>
          </a:prstGeom>
        </p:spPr>
      </p:pic>
      <p:sp>
        <p:nvSpPr>
          <p:cNvPr id="20" name="مربع نص 19">
            <a:extLst>
              <a:ext uri="{FF2B5EF4-FFF2-40B4-BE49-F238E27FC236}">
                <a16:creationId xmlns:a16="http://schemas.microsoft.com/office/drawing/2014/main" id="{04942CA7-2236-42F3-B93C-E0D8517FF5D4}"/>
              </a:ext>
            </a:extLst>
          </p:cNvPr>
          <p:cNvSpPr txBox="1"/>
          <p:nvPr/>
        </p:nvSpPr>
        <p:spPr>
          <a:xfrm>
            <a:off x="1141208" y="2900834"/>
            <a:ext cx="8624454" cy="1569660"/>
          </a:xfrm>
          <a:prstGeom prst="rect">
            <a:avLst/>
          </a:prstGeom>
          <a:solidFill>
            <a:srgbClr val="80A895"/>
          </a:solidFill>
        </p:spPr>
        <p:txBody>
          <a:bodyPr wrap="square">
            <a:spAutoFit/>
          </a:bodyPr>
          <a:lstStyle/>
          <a:p>
            <a:pPr algn="ctr" rtl="1"/>
            <a:r>
              <a:rPr lang="ar-SA" sz="4800" b="1" dirty="0">
                <a:solidFill>
                  <a:schemeClr val="bg1">
                    <a:lumMod val="95000"/>
                  </a:schemeClr>
                </a:solidFill>
              </a:rPr>
              <a:t>تم تصميم الدرس بواسطة : </a:t>
            </a:r>
          </a:p>
          <a:p>
            <a:pPr algn="ctr" rtl="1"/>
            <a:r>
              <a:rPr lang="ar-SA" sz="4800" b="1" dirty="0">
                <a:solidFill>
                  <a:schemeClr val="bg1">
                    <a:lumMod val="95000"/>
                  </a:schemeClr>
                </a:solidFill>
              </a:rPr>
              <a:t>موقع حلول </a:t>
            </a:r>
            <a:r>
              <a:rPr lang="en-US" sz="4800" b="1" dirty="0" err="1">
                <a:hlinkClick r:id="rId3">
                  <a:extLst>
                    <a:ext uri="{A12FA001-AC4F-418D-AE19-62706E023703}">
                      <ahyp:hlinkClr xmlns:ahyp="http://schemas.microsoft.com/office/drawing/2018/hyperlinkcolor" val="tx"/>
                    </a:ext>
                  </a:extLst>
                </a:hlinkClick>
              </a:rPr>
              <a:t>hulul.online</a:t>
            </a:r>
            <a:endParaRPr lang="en-US" sz="6600" b="1" dirty="0">
              <a:latin typeface="Calibri" pitchFamily="34" charset="0"/>
            </a:endParaRPr>
          </a:p>
        </p:txBody>
      </p:sp>
      <p:sp>
        <p:nvSpPr>
          <p:cNvPr id="21" name="مربع نص 20">
            <a:extLst>
              <a:ext uri="{FF2B5EF4-FFF2-40B4-BE49-F238E27FC236}">
                <a16:creationId xmlns:a16="http://schemas.microsoft.com/office/drawing/2014/main" id="{FA89069C-5529-4A34-9056-DE8CCFB2E79C}"/>
              </a:ext>
            </a:extLst>
          </p:cNvPr>
          <p:cNvSpPr txBox="1"/>
          <p:nvPr/>
        </p:nvSpPr>
        <p:spPr>
          <a:xfrm>
            <a:off x="1138412" y="4561854"/>
            <a:ext cx="8624454" cy="830997"/>
          </a:xfrm>
          <a:prstGeom prst="rect">
            <a:avLst/>
          </a:prstGeom>
          <a:solidFill>
            <a:srgbClr val="DBDD6E"/>
          </a:solidFill>
        </p:spPr>
        <p:txBody>
          <a:bodyPr wrap="square">
            <a:spAutoFit/>
          </a:bodyPr>
          <a:lstStyle/>
          <a:p>
            <a:pPr algn="ctr" rtl="1"/>
            <a:r>
              <a:rPr lang="ar-SA" sz="4800" b="1" dirty="0">
                <a:solidFill>
                  <a:schemeClr val="accent6">
                    <a:lumMod val="50000"/>
                  </a:schemeClr>
                </a:solidFill>
              </a:rPr>
              <a:t>قناة </a:t>
            </a:r>
            <a:r>
              <a:rPr lang="ar-SA" sz="4800" b="1" dirty="0" err="1">
                <a:solidFill>
                  <a:schemeClr val="accent6">
                    <a:lumMod val="50000"/>
                  </a:schemeClr>
                </a:solidFill>
              </a:rPr>
              <a:t>تليجرام</a:t>
            </a:r>
            <a:r>
              <a:rPr lang="ar-SA" sz="4800" b="1" dirty="0">
                <a:solidFill>
                  <a:schemeClr val="accent6">
                    <a:lumMod val="50000"/>
                  </a:schemeClr>
                </a:solidFill>
              </a:rPr>
              <a:t> : </a:t>
            </a:r>
            <a:r>
              <a:rPr lang="en-US" sz="4800" b="1" dirty="0" err="1">
                <a:solidFill>
                  <a:srgbClr val="3F3D4A"/>
                </a:solidFill>
              </a:rPr>
              <a:t>hulul_online</a:t>
            </a:r>
            <a:r>
              <a:rPr lang="ar-SA" sz="3200" b="1" dirty="0">
                <a:solidFill>
                  <a:srgbClr val="3F3D4A"/>
                </a:solidFill>
              </a:rPr>
              <a:t>@</a:t>
            </a:r>
            <a:endParaRPr lang="en-US" sz="6600" b="1" dirty="0">
              <a:solidFill>
                <a:srgbClr val="3F3D4A"/>
              </a:solidFill>
              <a:latin typeface="Calibri" pitchFamily="34" charset="0"/>
            </a:endParaRPr>
          </a:p>
        </p:txBody>
      </p:sp>
      <p:sp>
        <p:nvSpPr>
          <p:cNvPr id="22" name="مربع نص 21">
            <a:extLst>
              <a:ext uri="{FF2B5EF4-FFF2-40B4-BE49-F238E27FC236}">
                <a16:creationId xmlns:a16="http://schemas.microsoft.com/office/drawing/2014/main" id="{538F87A5-2E2F-4675-898B-082395821913}"/>
              </a:ext>
            </a:extLst>
          </p:cNvPr>
          <p:cNvSpPr txBox="1"/>
          <p:nvPr/>
        </p:nvSpPr>
        <p:spPr>
          <a:xfrm>
            <a:off x="1138412" y="5484211"/>
            <a:ext cx="8624454" cy="461665"/>
          </a:xfrm>
          <a:prstGeom prst="rect">
            <a:avLst/>
          </a:prstGeom>
          <a:solidFill>
            <a:srgbClr val="DBDD6E"/>
          </a:solidFill>
        </p:spPr>
        <p:txBody>
          <a:bodyPr wrap="square">
            <a:spAutoFit/>
          </a:bodyPr>
          <a:lstStyle/>
          <a:p>
            <a:pPr algn="ctr" rtl="1"/>
            <a:r>
              <a:rPr lang="ar-SA" sz="2400" b="1" dirty="0">
                <a:solidFill>
                  <a:schemeClr val="accent6">
                    <a:lumMod val="50000"/>
                  </a:schemeClr>
                </a:solidFill>
                <a:latin typeface="Calibri" pitchFamily="34" charset="0"/>
              </a:rPr>
              <a:t>لا نحلل حذف الحقوق</a:t>
            </a:r>
            <a:endParaRPr lang="en-US" sz="3600" b="1" dirty="0">
              <a:solidFill>
                <a:srgbClr val="3F3D4A"/>
              </a:solidFill>
              <a:latin typeface="Calibri" pitchFamily="34" charset="0"/>
            </a:endParaRPr>
          </a:p>
        </p:txBody>
      </p:sp>
    </p:spTree>
    <p:extLst>
      <p:ext uri="{BB962C8B-B14F-4D97-AF65-F5344CB8AC3E}">
        <p14:creationId xmlns:p14="http://schemas.microsoft.com/office/powerpoint/2010/main" val="290913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Manual Operation 24">
            <a:extLst>
              <a:ext uri="{FF2B5EF4-FFF2-40B4-BE49-F238E27FC236}">
                <a16:creationId xmlns:a16="http://schemas.microsoft.com/office/drawing/2014/main" id="{D49B30A6-F562-4DD7-A531-894ACEA7283D}"/>
              </a:ext>
            </a:extLst>
          </p:cNvPr>
          <p:cNvSpPr/>
          <p:nvPr/>
        </p:nvSpPr>
        <p:spPr>
          <a:xfrm flipV="1">
            <a:off x="1767009" y="335780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AA4A48-A2DA-42B1-B121-EE49D67CB878}"/>
              </a:ext>
            </a:extLst>
          </p:cNvPr>
          <p:cNvGrpSpPr/>
          <p:nvPr/>
        </p:nvGrpSpPr>
        <p:grpSpPr>
          <a:xfrm>
            <a:off x="4611126" y="767463"/>
            <a:ext cx="7030628" cy="3022323"/>
            <a:chOff x="1714230" y="1248228"/>
            <a:chExt cx="7030628" cy="3022323"/>
          </a:xfrm>
        </p:grpSpPr>
        <p:sp>
          <p:nvSpPr>
            <p:cNvPr id="9" name="Freeform: Shape 8">
              <a:extLst>
                <a:ext uri="{FF2B5EF4-FFF2-40B4-BE49-F238E27FC236}">
                  <a16:creationId xmlns:a16="http://schemas.microsoft.com/office/drawing/2014/main" id="{66068DED-21D9-4F78-B599-1EB7380821A2}"/>
                </a:ext>
              </a:extLst>
            </p:cNvPr>
            <p:cNvSpPr/>
            <p:nvPr/>
          </p:nvSpPr>
          <p:spPr>
            <a:xfrm>
              <a:off x="1714230" y="3486779"/>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8"/>
              <a:ext cx="7030628" cy="232638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1</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التجوية</a:t>
              </a:r>
            </a:p>
          </p:txBody>
        </p:sp>
        <p:sp>
          <p:nvSpPr>
            <p:cNvPr id="13" name="TextBox 12">
              <a:extLst>
                <a:ext uri="{FF2B5EF4-FFF2-40B4-BE49-F238E27FC236}">
                  <a16:creationId xmlns:a16="http://schemas.microsoft.com/office/drawing/2014/main" id="{1BE0F872-BDD2-48E7-895A-E30899491C87}"/>
                </a:ext>
              </a:extLst>
            </p:cNvPr>
            <p:cNvSpPr txBox="1"/>
            <p:nvPr/>
          </p:nvSpPr>
          <p:spPr>
            <a:xfrm>
              <a:off x="1901852" y="2004950"/>
              <a:ext cx="6655383" cy="1569660"/>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قد يظن البعض أن الصخور لا تتحطم ولا تتفتت. ولكن الواقع أن الصخور الكبيرة تتفتت إلى أجزاء أصغر, كما أن الأجزاء الصغيرة تتفتت إلى حبيبات أصغر وتصير جزءاً من التربة. ويسمى تفتت الصخور إلى أجزاء أصغر عملية التجوية</a:t>
              </a:r>
            </a:p>
          </p:txBody>
        </p:sp>
      </p:grpSp>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3740" y="379975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1868" r="1868"/>
          <a:stretch/>
        </p:blipFill>
        <p:spPr>
          <a:xfrm>
            <a:off x="384579" y="2304202"/>
            <a:ext cx="2366430" cy="1580332"/>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025779" y="650403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661101" y="645569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012041" y="-1959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5808" y="4978277"/>
            <a:ext cx="2323587" cy="1554479"/>
          </a:xfrm>
          <a:prstGeom prst="rect">
            <a:avLst/>
          </a:prstGeom>
          <a:effectLst/>
        </p:spPr>
      </p:pic>
      <p:grpSp>
        <p:nvGrpSpPr>
          <p:cNvPr id="29" name="Group 28">
            <a:extLst>
              <a:ext uri="{FF2B5EF4-FFF2-40B4-BE49-F238E27FC236}">
                <a16:creationId xmlns:a16="http://schemas.microsoft.com/office/drawing/2014/main" id="{BACA6848-9FEA-4C09-948E-3F0638993EBB}"/>
              </a:ext>
            </a:extLst>
          </p:cNvPr>
          <p:cNvGrpSpPr/>
          <p:nvPr/>
        </p:nvGrpSpPr>
        <p:grpSpPr>
          <a:xfrm>
            <a:off x="4611126" y="3551473"/>
            <a:ext cx="7030628" cy="2241287"/>
            <a:chOff x="1714230" y="1248228"/>
            <a:chExt cx="7030628" cy="2241287"/>
          </a:xfrm>
        </p:grpSpPr>
        <p:sp>
          <p:nvSpPr>
            <p:cNvPr id="30" name="Freeform: Shape 29">
              <a:extLst>
                <a:ext uri="{FF2B5EF4-FFF2-40B4-BE49-F238E27FC236}">
                  <a16:creationId xmlns:a16="http://schemas.microsoft.com/office/drawing/2014/main" id="{6764A886-B54E-4C9B-B7C0-EF61EF8466C2}"/>
                </a:ext>
              </a:extLst>
            </p:cNvPr>
            <p:cNvSpPr/>
            <p:nvPr/>
          </p:nvSpPr>
          <p:spPr>
            <a:xfrm>
              <a:off x="1731416" y="2705743"/>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B06C7C-94BA-46C3-AD8B-7149AAB42261}"/>
                </a:ext>
              </a:extLst>
            </p:cNvPr>
            <p:cNvSpPr/>
            <p:nvPr/>
          </p:nvSpPr>
          <p:spPr>
            <a:xfrm>
              <a:off x="1714230" y="1248228"/>
              <a:ext cx="7030628" cy="1587719"/>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61D2BC9-63D8-401F-A3C5-6D40AE4E6AD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1</a:t>
              </a:r>
              <a:endParaRPr lang="en-US" sz="3600" dirty="0"/>
            </a:p>
          </p:txBody>
        </p:sp>
        <p:sp>
          <p:nvSpPr>
            <p:cNvPr id="33" name="TextBox 32">
              <a:extLst>
                <a:ext uri="{FF2B5EF4-FFF2-40B4-BE49-F238E27FC236}">
                  <a16:creationId xmlns:a16="http://schemas.microsoft.com/office/drawing/2014/main" id="{091B8E13-7273-4F82-8BA0-76CD764F2713}"/>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التجوية</a:t>
              </a:r>
            </a:p>
          </p:txBody>
        </p:sp>
        <p:sp>
          <p:nvSpPr>
            <p:cNvPr id="34" name="TextBox 33">
              <a:extLst>
                <a:ext uri="{FF2B5EF4-FFF2-40B4-BE49-F238E27FC236}">
                  <a16:creationId xmlns:a16="http://schemas.microsoft.com/office/drawing/2014/main" id="{BFA1C18A-EE6D-4E36-AF81-81C6F3B38ECB}"/>
                </a:ext>
              </a:extLst>
            </p:cNvPr>
            <p:cNvSpPr txBox="1"/>
            <p:nvPr/>
          </p:nvSpPr>
          <p:spPr>
            <a:xfrm>
              <a:off x="1901852" y="2004950"/>
              <a:ext cx="6655383" cy="830997"/>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تحدث التجوية عادة ببطء شديد, وتصعب ملاحظاتها, فتجوية الصخور يمكن أن تحتاج إلى ملايين السنين.</a:t>
              </a:r>
            </a:p>
          </p:txBody>
        </p:sp>
      </p:grpSp>
    </p:spTree>
    <p:extLst>
      <p:ext uri="{BB962C8B-B14F-4D97-AF65-F5344CB8AC3E}">
        <p14:creationId xmlns:p14="http://schemas.microsoft.com/office/powerpoint/2010/main" val="9987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AA4A48-A2DA-42B1-B121-EE49D67CB878}"/>
              </a:ext>
            </a:extLst>
          </p:cNvPr>
          <p:cNvGrpSpPr/>
          <p:nvPr/>
        </p:nvGrpSpPr>
        <p:grpSpPr>
          <a:xfrm>
            <a:off x="4980118" y="161935"/>
            <a:ext cx="7030628" cy="1627732"/>
            <a:chOff x="1714230" y="1248228"/>
            <a:chExt cx="7030628" cy="1627732"/>
          </a:xfrm>
        </p:grpSpPr>
        <p:sp>
          <p:nvSpPr>
            <p:cNvPr id="9" name="Freeform: Shape 8">
              <a:extLst>
                <a:ext uri="{FF2B5EF4-FFF2-40B4-BE49-F238E27FC236}">
                  <a16:creationId xmlns:a16="http://schemas.microsoft.com/office/drawing/2014/main" id="{66068DED-21D9-4F78-B599-1EB7380821A2}"/>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2</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4115573" y="1501303"/>
              <a:ext cx="3546583"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ما أسباب حدوث التجوية ؟</a:t>
              </a:r>
            </a:p>
          </p:txBody>
        </p:sp>
      </p:grpSp>
      <p:sp>
        <p:nvSpPr>
          <p:cNvPr id="83" name="Trapezoid 1">
            <a:extLst>
              <a:ext uri="{FF2B5EF4-FFF2-40B4-BE49-F238E27FC236}">
                <a16:creationId xmlns:a16="http://schemas.microsoft.com/office/drawing/2014/main" id="{32AACDAA-0E1F-472A-90D8-95F8E1268EC9}"/>
              </a:ext>
            </a:extLst>
          </p:cNvPr>
          <p:cNvSpPr/>
          <p:nvPr/>
        </p:nvSpPr>
        <p:spPr>
          <a:xfrm rot="19407971">
            <a:off x="2256310" y="2245214"/>
            <a:ext cx="2903772" cy="2359943"/>
          </a:xfrm>
          <a:custGeom>
            <a:avLst/>
            <a:gdLst>
              <a:gd name="connsiteX0" fmla="*/ 0 w 2631361"/>
              <a:gd name="connsiteY0" fmla="*/ 2210551 h 2210551"/>
              <a:gd name="connsiteX1" fmla="*/ 552638 w 2631361"/>
              <a:gd name="connsiteY1" fmla="*/ 0 h 2210551"/>
              <a:gd name="connsiteX2" fmla="*/ 2078723 w 2631361"/>
              <a:gd name="connsiteY2" fmla="*/ 0 h 2210551"/>
              <a:gd name="connsiteX3" fmla="*/ 2631361 w 2631361"/>
              <a:gd name="connsiteY3" fmla="*/ 2210551 h 2210551"/>
              <a:gd name="connsiteX4" fmla="*/ 0 w 2631361"/>
              <a:gd name="connsiteY4" fmla="*/ 2210551 h 2210551"/>
              <a:gd name="connsiteX0" fmla="*/ 0 w 3071784"/>
              <a:gd name="connsiteY0" fmla="*/ 1954284 h 2210551"/>
              <a:gd name="connsiteX1" fmla="*/ 993061 w 3071784"/>
              <a:gd name="connsiteY1" fmla="*/ 0 h 2210551"/>
              <a:gd name="connsiteX2" fmla="*/ 2519146 w 3071784"/>
              <a:gd name="connsiteY2" fmla="*/ 0 h 2210551"/>
              <a:gd name="connsiteX3" fmla="*/ 3071784 w 3071784"/>
              <a:gd name="connsiteY3" fmla="*/ 2210551 h 2210551"/>
              <a:gd name="connsiteX4" fmla="*/ 0 w 3071784"/>
              <a:gd name="connsiteY4" fmla="*/ 1954284 h 2210551"/>
              <a:gd name="connsiteX0" fmla="*/ 0 w 2819313"/>
              <a:gd name="connsiteY0" fmla="*/ 1954284 h 2338643"/>
              <a:gd name="connsiteX1" fmla="*/ 993061 w 2819313"/>
              <a:gd name="connsiteY1" fmla="*/ 0 h 2338643"/>
              <a:gd name="connsiteX2" fmla="*/ 2519146 w 2819313"/>
              <a:gd name="connsiteY2" fmla="*/ 0 h 2338643"/>
              <a:gd name="connsiteX3" fmla="*/ 2819313 w 2819313"/>
              <a:gd name="connsiteY3" fmla="*/ 2338643 h 2338643"/>
              <a:gd name="connsiteX4" fmla="*/ 0 w 2819313"/>
              <a:gd name="connsiteY4" fmla="*/ 1954284 h 2338643"/>
              <a:gd name="connsiteX0" fmla="*/ 0 w 2819313"/>
              <a:gd name="connsiteY0" fmla="*/ 1954284 h 2338643"/>
              <a:gd name="connsiteX1" fmla="*/ 993061 w 2819313"/>
              <a:gd name="connsiteY1" fmla="*/ 0 h 2338643"/>
              <a:gd name="connsiteX2" fmla="*/ 2651970 w 2819313"/>
              <a:gd name="connsiteY2" fmla="*/ 27649 h 2338643"/>
              <a:gd name="connsiteX3" fmla="*/ 2819313 w 2819313"/>
              <a:gd name="connsiteY3" fmla="*/ 2338643 h 2338643"/>
              <a:gd name="connsiteX4" fmla="*/ 0 w 2819313"/>
              <a:gd name="connsiteY4" fmla="*/ 1954284 h 2338643"/>
              <a:gd name="connsiteX0" fmla="*/ 0 w 2903772"/>
              <a:gd name="connsiteY0" fmla="*/ 1954284 h 2359943"/>
              <a:gd name="connsiteX1" fmla="*/ 993061 w 2903772"/>
              <a:gd name="connsiteY1" fmla="*/ 0 h 2359943"/>
              <a:gd name="connsiteX2" fmla="*/ 2651970 w 2903772"/>
              <a:gd name="connsiteY2" fmla="*/ 27649 h 2359943"/>
              <a:gd name="connsiteX3" fmla="*/ 2903772 w 2903772"/>
              <a:gd name="connsiteY3" fmla="*/ 2359943 h 2359943"/>
              <a:gd name="connsiteX4" fmla="*/ 0 w 2903772"/>
              <a:gd name="connsiteY4" fmla="*/ 1954284 h 23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72" h="2359943">
                <a:moveTo>
                  <a:pt x="0" y="1954284"/>
                </a:moveTo>
                <a:lnTo>
                  <a:pt x="993061" y="0"/>
                </a:lnTo>
                <a:lnTo>
                  <a:pt x="2651970" y="27649"/>
                </a:lnTo>
                <a:lnTo>
                  <a:pt x="2903772" y="2359943"/>
                </a:lnTo>
                <a:lnTo>
                  <a:pt x="0" y="1954284"/>
                </a:lnTo>
                <a:close/>
              </a:path>
            </a:pathLst>
          </a:custGeom>
          <a:gradFill>
            <a:gsLst>
              <a:gs pos="97345">
                <a:schemeClr val="bg1"/>
              </a:gs>
              <a:gs pos="0">
                <a:schemeClr val="accent1">
                  <a:lumMod val="40000"/>
                  <a:lumOff val="60000"/>
                </a:schemeClr>
              </a:gs>
              <a:gs pos="4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Top Corners Rounded 83">
            <a:extLst>
              <a:ext uri="{FF2B5EF4-FFF2-40B4-BE49-F238E27FC236}">
                <a16:creationId xmlns:a16="http://schemas.microsoft.com/office/drawing/2014/main" id="{26424DFB-FB51-4730-B664-B96BCB790EE8}"/>
              </a:ext>
            </a:extLst>
          </p:cNvPr>
          <p:cNvSpPr/>
          <p:nvPr/>
        </p:nvSpPr>
        <p:spPr>
          <a:xfrm rot="4519641">
            <a:off x="-378294" y="4026107"/>
            <a:ext cx="1767709" cy="123066"/>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c 84">
            <a:extLst>
              <a:ext uri="{FF2B5EF4-FFF2-40B4-BE49-F238E27FC236}">
                <a16:creationId xmlns:a16="http://schemas.microsoft.com/office/drawing/2014/main" id="{07F14070-8477-4D16-B7F4-5A81E77105DC}"/>
              </a:ext>
            </a:extLst>
          </p:cNvPr>
          <p:cNvSpPr/>
          <p:nvPr/>
        </p:nvSpPr>
        <p:spPr>
          <a:xfrm rot="20803231">
            <a:off x="66728" y="5603588"/>
            <a:ext cx="2129936" cy="1346545"/>
          </a:xfrm>
          <a:prstGeom prst="arc">
            <a:avLst>
              <a:gd name="adj1" fmla="val 11687829"/>
              <a:gd name="adj2" fmla="val 17499597"/>
            </a:avLst>
          </a:prstGeom>
          <a:solidFill>
            <a:schemeClr val="bg1">
              <a:lumMod val="6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Rectangle: Top Corners Rounded 85">
            <a:extLst>
              <a:ext uri="{FF2B5EF4-FFF2-40B4-BE49-F238E27FC236}">
                <a16:creationId xmlns:a16="http://schemas.microsoft.com/office/drawing/2014/main" id="{EF6EE283-C2E1-4067-99E0-D5582F7CFBFC}"/>
              </a:ext>
            </a:extLst>
          </p:cNvPr>
          <p:cNvSpPr/>
          <p:nvPr/>
        </p:nvSpPr>
        <p:spPr>
          <a:xfrm rot="20714053">
            <a:off x="584774" y="4965644"/>
            <a:ext cx="467711" cy="682189"/>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Top Corners Rounded 86">
            <a:extLst>
              <a:ext uri="{FF2B5EF4-FFF2-40B4-BE49-F238E27FC236}">
                <a16:creationId xmlns:a16="http://schemas.microsoft.com/office/drawing/2014/main" id="{8843C67D-5487-4F69-9711-AE9C7FDA2F8D}"/>
              </a:ext>
            </a:extLst>
          </p:cNvPr>
          <p:cNvSpPr/>
          <p:nvPr/>
        </p:nvSpPr>
        <p:spPr>
          <a:xfrm>
            <a:off x="28639" y="6252466"/>
            <a:ext cx="2294201" cy="605533"/>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C7171A1B-AE01-46D5-940A-58E2A857F29E}"/>
              </a:ext>
            </a:extLst>
          </p:cNvPr>
          <p:cNvGrpSpPr/>
          <p:nvPr/>
        </p:nvGrpSpPr>
        <p:grpSpPr>
          <a:xfrm>
            <a:off x="7115" y="2798313"/>
            <a:ext cx="442479" cy="442479"/>
            <a:chOff x="4362042" y="2456043"/>
            <a:chExt cx="507200" cy="507200"/>
          </a:xfrm>
          <a:solidFill>
            <a:schemeClr val="bg1">
              <a:lumMod val="65000"/>
            </a:schemeClr>
          </a:solidFill>
        </p:grpSpPr>
        <p:sp>
          <p:nvSpPr>
            <p:cNvPr id="89" name="Oval 88">
              <a:extLst>
                <a:ext uri="{FF2B5EF4-FFF2-40B4-BE49-F238E27FC236}">
                  <a16:creationId xmlns:a16="http://schemas.microsoft.com/office/drawing/2014/main" id="{74813758-E1B7-405C-BDF1-8D5149F7F94C}"/>
                </a:ext>
              </a:extLst>
            </p:cNvPr>
            <p:cNvSpPr/>
            <p:nvPr/>
          </p:nvSpPr>
          <p:spPr>
            <a:xfrm rot="4519641">
              <a:off x="4362042" y="2456043"/>
              <a:ext cx="507200" cy="5072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796634A-E3C2-4CFC-91D4-D095927684FF}"/>
                </a:ext>
              </a:extLst>
            </p:cNvPr>
            <p:cNvSpPr/>
            <p:nvPr/>
          </p:nvSpPr>
          <p:spPr>
            <a:xfrm rot="4519641">
              <a:off x="4488842" y="2582842"/>
              <a:ext cx="253600" cy="2536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Top Corners Rounded 90">
            <a:extLst>
              <a:ext uri="{FF2B5EF4-FFF2-40B4-BE49-F238E27FC236}">
                <a16:creationId xmlns:a16="http://schemas.microsoft.com/office/drawing/2014/main" id="{7AE3B118-65A9-41E0-B0A2-E8D6DAFEB65F}"/>
              </a:ext>
            </a:extLst>
          </p:cNvPr>
          <p:cNvSpPr/>
          <p:nvPr/>
        </p:nvSpPr>
        <p:spPr>
          <a:xfrm rot="18919641">
            <a:off x="138725" y="2194878"/>
            <a:ext cx="1767709" cy="123066"/>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CAC9CD74-3861-4DDA-A365-09B22E59F6AA}"/>
              </a:ext>
            </a:extLst>
          </p:cNvPr>
          <p:cNvGrpSpPr/>
          <p:nvPr/>
        </p:nvGrpSpPr>
        <p:grpSpPr>
          <a:xfrm>
            <a:off x="1595675" y="1237743"/>
            <a:ext cx="442479" cy="442479"/>
            <a:chOff x="4362042" y="2456043"/>
            <a:chExt cx="507200" cy="507200"/>
          </a:xfrm>
          <a:solidFill>
            <a:schemeClr val="bg1">
              <a:lumMod val="65000"/>
            </a:schemeClr>
          </a:solidFill>
        </p:grpSpPr>
        <p:sp>
          <p:nvSpPr>
            <p:cNvPr id="93" name="Oval 92">
              <a:extLst>
                <a:ext uri="{FF2B5EF4-FFF2-40B4-BE49-F238E27FC236}">
                  <a16:creationId xmlns:a16="http://schemas.microsoft.com/office/drawing/2014/main" id="{B23F4E25-BD35-4D59-BA56-5A0F71C78AAB}"/>
                </a:ext>
              </a:extLst>
            </p:cNvPr>
            <p:cNvSpPr/>
            <p:nvPr/>
          </p:nvSpPr>
          <p:spPr>
            <a:xfrm rot="4519641">
              <a:off x="4362042" y="2456043"/>
              <a:ext cx="507200" cy="5072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699CC22-0108-4085-B50B-4A5A15D25D79}"/>
                </a:ext>
              </a:extLst>
            </p:cNvPr>
            <p:cNvSpPr/>
            <p:nvPr/>
          </p:nvSpPr>
          <p:spPr>
            <a:xfrm rot="4519641">
              <a:off x="4488842" y="2582842"/>
              <a:ext cx="253600" cy="2536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F2CEC69F-5A17-4C8D-BF5A-149BE36276A6}"/>
              </a:ext>
            </a:extLst>
          </p:cNvPr>
          <p:cNvGrpSpPr/>
          <p:nvPr/>
        </p:nvGrpSpPr>
        <p:grpSpPr>
          <a:xfrm rot="167652">
            <a:off x="2081812" y="522188"/>
            <a:ext cx="1705359" cy="1800484"/>
            <a:chOff x="4124160" y="344601"/>
            <a:chExt cx="1705359" cy="1800484"/>
          </a:xfrm>
          <a:solidFill>
            <a:schemeClr val="bg1">
              <a:lumMod val="65000"/>
            </a:schemeClr>
          </a:solidFill>
        </p:grpSpPr>
        <p:sp>
          <p:nvSpPr>
            <p:cNvPr id="96" name="Rectangle: Top Corners Rounded 95">
              <a:extLst>
                <a:ext uri="{FF2B5EF4-FFF2-40B4-BE49-F238E27FC236}">
                  <a16:creationId xmlns:a16="http://schemas.microsoft.com/office/drawing/2014/main" id="{780AECD6-5BCA-4057-B9AA-53F6A8020E14}"/>
                </a:ext>
              </a:extLst>
            </p:cNvPr>
            <p:cNvSpPr/>
            <p:nvPr/>
          </p:nvSpPr>
          <p:spPr>
            <a:xfrm rot="19412907">
              <a:off x="4124160" y="344601"/>
              <a:ext cx="556643" cy="931946"/>
            </a:xfrm>
            <a:prstGeom prst="round2SameRect">
              <a:avLst>
                <a:gd name="adj1" fmla="val 50000"/>
                <a:gd name="adj2" fmla="val 0"/>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Top Corners Rounded 96">
              <a:extLst>
                <a:ext uri="{FF2B5EF4-FFF2-40B4-BE49-F238E27FC236}">
                  <a16:creationId xmlns:a16="http://schemas.microsoft.com/office/drawing/2014/main" id="{6B3556E5-FF4C-48CA-8B6A-9272BE3F5902}"/>
                </a:ext>
              </a:extLst>
            </p:cNvPr>
            <p:cNvSpPr/>
            <p:nvPr/>
          </p:nvSpPr>
          <p:spPr>
            <a:xfrm rot="19317739">
              <a:off x="4229472" y="1064739"/>
              <a:ext cx="1600047" cy="1080346"/>
            </a:xfrm>
            <a:prstGeom prst="round2SameRect">
              <a:avLst>
                <a:gd name="adj1" fmla="val 50000"/>
                <a:gd name="adj2" fmla="val 0"/>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Connector 97">
            <a:extLst>
              <a:ext uri="{FF2B5EF4-FFF2-40B4-BE49-F238E27FC236}">
                <a16:creationId xmlns:a16="http://schemas.microsoft.com/office/drawing/2014/main" id="{D331C8BB-5CC0-4FBB-BF06-A60CCC4CD5E1}"/>
              </a:ext>
            </a:extLst>
          </p:cNvPr>
          <p:cNvCxnSpPr>
            <a:cxnSpLocks/>
          </p:cNvCxnSpPr>
          <p:nvPr/>
        </p:nvCxnSpPr>
        <p:spPr>
          <a:xfrm flipV="1">
            <a:off x="1957655" y="1160694"/>
            <a:ext cx="187269" cy="1798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3B7AAE61-BABD-4A2F-84C4-93FC8C379D78}"/>
              </a:ext>
            </a:extLst>
          </p:cNvPr>
          <p:cNvSpPr/>
          <p:nvPr/>
        </p:nvSpPr>
        <p:spPr>
          <a:xfrm>
            <a:off x="1499105" y="832290"/>
            <a:ext cx="554619" cy="461260"/>
          </a:xfrm>
          <a:custGeom>
            <a:avLst/>
            <a:gdLst>
              <a:gd name="connsiteX0" fmla="*/ 106901 w 556843"/>
              <a:gd name="connsiteY0" fmla="*/ 415245 h 415245"/>
              <a:gd name="connsiteX1" fmla="*/ 5301 w 556843"/>
              <a:gd name="connsiteY1" fmla="*/ 52388 h 415245"/>
              <a:gd name="connsiteX2" fmla="*/ 252043 w 556843"/>
              <a:gd name="connsiteY2" fmla="*/ 23359 h 415245"/>
              <a:gd name="connsiteX3" fmla="*/ 368158 w 556843"/>
              <a:gd name="connsiteY3" fmla="*/ 255588 h 415245"/>
              <a:gd name="connsiteX4" fmla="*/ 556843 w 556843"/>
              <a:gd name="connsiteY4" fmla="*/ 139474 h 415245"/>
              <a:gd name="connsiteX0" fmla="*/ 104677 w 554619"/>
              <a:gd name="connsiteY0" fmla="*/ 461260 h 461260"/>
              <a:gd name="connsiteX1" fmla="*/ 3077 w 554619"/>
              <a:gd name="connsiteY1" fmla="*/ 98403 h 461260"/>
              <a:gd name="connsiteX2" fmla="*/ 206276 w 554619"/>
              <a:gd name="connsiteY2" fmla="*/ 11317 h 461260"/>
              <a:gd name="connsiteX3" fmla="*/ 365934 w 554619"/>
              <a:gd name="connsiteY3" fmla="*/ 301603 h 461260"/>
              <a:gd name="connsiteX4" fmla="*/ 554619 w 554619"/>
              <a:gd name="connsiteY4" fmla="*/ 185489 h 46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19" h="461260">
                <a:moveTo>
                  <a:pt x="104677" y="461260"/>
                </a:moveTo>
                <a:cubicBezTo>
                  <a:pt x="41782" y="312488"/>
                  <a:pt x="-13856" y="173393"/>
                  <a:pt x="3077" y="98403"/>
                </a:cubicBezTo>
                <a:cubicBezTo>
                  <a:pt x="20010" y="23413"/>
                  <a:pt x="145800" y="-22550"/>
                  <a:pt x="206276" y="11317"/>
                </a:cubicBezTo>
                <a:cubicBezTo>
                  <a:pt x="266752" y="45184"/>
                  <a:pt x="307877" y="272574"/>
                  <a:pt x="365934" y="301603"/>
                </a:cubicBezTo>
                <a:cubicBezTo>
                  <a:pt x="423991" y="330632"/>
                  <a:pt x="485676" y="253222"/>
                  <a:pt x="554619" y="185489"/>
                </a:cubicBezTo>
              </a:path>
            </a:pathLst>
          </a:cu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0EEB09C-A4CF-48EF-8822-3F5BE47337D7}"/>
              </a:ext>
            </a:extLst>
          </p:cNvPr>
          <p:cNvSpPr/>
          <p:nvPr/>
        </p:nvSpPr>
        <p:spPr>
          <a:xfrm>
            <a:off x="3171324" y="5962182"/>
            <a:ext cx="4992914" cy="580570"/>
          </a:xfrm>
          <a:prstGeom prst="ellipse">
            <a:avLst/>
          </a:prstGeom>
          <a:solidFill>
            <a:schemeClr val="bg1">
              <a:lumMod val="6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2838D21E-4B3D-460A-96D8-6AF51D636F6F}"/>
              </a:ext>
            </a:extLst>
          </p:cNvPr>
          <p:cNvCxnSpPr>
            <a:cxnSpLocks/>
            <a:stCxn id="100" idx="2"/>
          </p:cNvCxnSpPr>
          <p:nvPr/>
        </p:nvCxnSpPr>
        <p:spPr>
          <a:xfrm flipH="1" flipV="1">
            <a:off x="2606246" y="2687457"/>
            <a:ext cx="565078" cy="356501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0626CE4-8170-4DBD-A25D-4F86B85CA90A}"/>
              </a:ext>
            </a:extLst>
          </p:cNvPr>
          <p:cNvCxnSpPr>
            <a:cxnSpLocks/>
            <a:stCxn id="100" idx="6"/>
          </p:cNvCxnSpPr>
          <p:nvPr/>
        </p:nvCxnSpPr>
        <p:spPr>
          <a:xfrm flipH="1" flipV="1">
            <a:off x="3934626" y="1729047"/>
            <a:ext cx="4229612" cy="45234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39A5AD3-78A5-4A86-B905-D5EF0F0E0039}"/>
              </a:ext>
            </a:extLst>
          </p:cNvPr>
          <p:cNvSpPr txBox="1"/>
          <p:nvPr/>
        </p:nvSpPr>
        <p:spPr>
          <a:xfrm rot="19573020">
            <a:off x="2269901" y="1886347"/>
            <a:ext cx="1843314" cy="369332"/>
          </a:xfrm>
          <a:prstGeom prst="rect">
            <a:avLst/>
          </a:prstGeom>
          <a:solidFill>
            <a:schemeClr val="bg1">
              <a:lumMod val="65000"/>
            </a:schemeClr>
          </a:solidFill>
        </p:spPr>
        <p:txBody>
          <a:bodyPr wrap="square" rtlCol="0">
            <a:spAutoFit/>
          </a:bodyPr>
          <a:lstStyle/>
          <a:p>
            <a:pPr algn="ctr"/>
            <a:endParaRPr lang="en-US" b="1" dirty="0">
              <a:solidFill>
                <a:schemeClr val="bg1"/>
              </a:solidFill>
              <a:latin typeface="Century Gothic" panose="020B0502020202020204" pitchFamily="34" charset="0"/>
            </a:endParaRPr>
          </a:p>
        </p:txBody>
      </p:sp>
      <p:pic>
        <p:nvPicPr>
          <p:cNvPr id="105" name="Graphic 104">
            <a:extLst>
              <a:ext uri="{FF2B5EF4-FFF2-40B4-BE49-F238E27FC236}">
                <a16:creationId xmlns:a16="http://schemas.microsoft.com/office/drawing/2014/main" id="{53DB434C-1F55-4551-A933-03C37DB5AF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9387" y="5133335"/>
            <a:ext cx="968123" cy="968123"/>
          </a:xfrm>
          <a:prstGeom prst="rect">
            <a:avLst/>
          </a:prstGeom>
        </p:spPr>
      </p:pic>
      <p:pic>
        <p:nvPicPr>
          <p:cNvPr id="111" name="Graphic 110">
            <a:extLst>
              <a:ext uri="{FF2B5EF4-FFF2-40B4-BE49-F238E27FC236}">
                <a16:creationId xmlns:a16="http://schemas.microsoft.com/office/drawing/2014/main" id="{80329A66-9398-4CFE-BD68-140CFEA20B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54358">
            <a:off x="5221607" y="4101232"/>
            <a:ext cx="1304379" cy="815237"/>
          </a:xfrm>
          <a:prstGeom prst="rect">
            <a:avLst/>
          </a:prstGeom>
        </p:spPr>
      </p:pic>
      <p:pic>
        <p:nvPicPr>
          <p:cNvPr id="112" name="Graphic 111">
            <a:extLst>
              <a:ext uri="{FF2B5EF4-FFF2-40B4-BE49-F238E27FC236}">
                <a16:creationId xmlns:a16="http://schemas.microsoft.com/office/drawing/2014/main" id="{D5F8AACA-6396-45EB-AD7F-23651976C4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9808" y="5165032"/>
            <a:ext cx="1349305" cy="832549"/>
          </a:xfrm>
          <a:prstGeom prst="rect">
            <a:avLst/>
          </a:prstGeom>
        </p:spPr>
      </p:pic>
      <p:cxnSp>
        <p:nvCxnSpPr>
          <p:cNvPr id="113" name="Straight Connector 112">
            <a:extLst>
              <a:ext uri="{FF2B5EF4-FFF2-40B4-BE49-F238E27FC236}">
                <a16:creationId xmlns:a16="http://schemas.microsoft.com/office/drawing/2014/main" id="{18B41E0B-0E43-4FFB-A346-9B9B97ED31EA}"/>
              </a:ext>
            </a:extLst>
          </p:cNvPr>
          <p:cNvCxnSpPr>
            <a:cxnSpLocks/>
          </p:cNvCxnSpPr>
          <p:nvPr/>
        </p:nvCxnSpPr>
        <p:spPr>
          <a:xfrm flipH="1">
            <a:off x="-1124906" y="6431607"/>
            <a:ext cx="115354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39C58093-E9FD-43E6-A608-750DDBBA99DB}"/>
              </a:ext>
            </a:extLst>
          </p:cNvPr>
          <p:cNvGrpSpPr/>
          <p:nvPr/>
        </p:nvGrpSpPr>
        <p:grpSpPr>
          <a:xfrm>
            <a:off x="8742958" y="1386729"/>
            <a:ext cx="3264460" cy="982771"/>
            <a:chOff x="1714230" y="1248228"/>
            <a:chExt cx="7030628" cy="1627732"/>
          </a:xfrm>
        </p:grpSpPr>
        <p:sp>
          <p:nvSpPr>
            <p:cNvPr id="117" name="Freeform: Shape 116">
              <a:extLst>
                <a:ext uri="{FF2B5EF4-FFF2-40B4-BE49-F238E27FC236}">
                  <a16:creationId xmlns:a16="http://schemas.microsoft.com/office/drawing/2014/main" id="{F462C1BA-D138-452C-95DD-94207A6B4B82}"/>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3A7B022-3217-4673-B3DB-497A04FAE3DF}"/>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C6F69BFF-D8A2-4FBF-A349-12964419B696}"/>
                </a:ext>
              </a:extLst>
            </p:cNvPr>
            <p:cNvSpPr txBox="1"/>
            <p:nvPr/>
          </p:nvSpPr>
          <p:spPr>
            <a:xfrm>
              <a:off x="2671956" y="1414660"/>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المياه الجارية</a:t>
              </a:r>
            </a:p>
          </p:txBody>
        </p:sp>
      </p:grpSp>
      <p:grpSp>
        <p:nvGrpSpPr>
          <p:cNvPr id="121" name="Group 120">
            <a:extLst>
              <a:ext uri="{FF2B5EF4-FFF2-40B4-BE49-F238E27FC236}">
                <a16:creationId xmlns:a16="http://schemas.microsoft.com/office/drawing/2014/main" id="{98E17C86-45E0-4963-B0E2-4733DA21D99A}"/>
              </a:ext>
            </a:extLst>
          </p:cNvPr>
          <p:cNvGrpSpPr/>
          <p:nvPr/>
        </p:nvGrpSpPr>
        <p:grpSpPr>
          <a:xfrm>
            <a:off x="8742958" y="2430182"/>
            <a:ext cx="3264460" cy="982771"/>
            <a:chOff x="1714230" y="1248228"/>
            <a:chExt cx="7030628" cy="1627732"/>
          </a:xfrm>
        </p:grpSpPr>
        <p:sp>
          <p:nvSpPr>
            <p:cNvPr id="122" name="Freeform: Shape 121">
              <a:extLst>
                <a:ext uri="{FF2B5EF4-FFF2-40B4-BE49-F238E27FC236}">
                  <a16:creationId xmlns:a16="http://schemas.microsoft.com/office/drawing/2014/main" id="{317C879F-45C2-43A5-912C-1FD8E087A676}"/>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173404B-DA1B-499F-AE51-B9321935FDF6}"/>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86F5211B-DB79-4F2E-87CD-24491D2707E9}"/>
                </a:ext>
              </a:extLst>
            </p:cNvPr>
            <p:cNvSpPr txBox="1"/>
            <p:nvPr/>
          </p:nvSpPr>
          <p:spPr>
            <a:xfrm>
              <a:off x="2671956" y="1399507"/>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الرياح</a:t>
              </a:r>
            </a:p>
          </p:txBody>
        </p:sp>
      </p:grpSp>
      <p:grpSp>
        <p:nvGrpSpPr>
          <p:cNvPr id="125" name="Group 124">
            <a:extLst>
              <a:ext uri="{FF2B5EF4-FFF2-40B4-BE49-F238E27FC236}">
                <a16:creationId xmlns:a16="http://schemas.microsoft.com/office/drawing/2014/main" id="{81998508-3A6B-4046-A16A-100C5625670B}"/>
              </a:ext>
            </a:extLst>
          </p:cNvPr>
          <p:cNvGrpSpPr/>
          <p:nvPr/>
        </p:nvGrpSpPr>
        <p:grpSpPr>
          <a:xfrm>
            <a:off x="8742958" y="3473635"/>
            <a:ext cx="3264460" cy="982771"/>
            <a:chOff x="1714230" y="1248228"/>
            <a:chExt cx="7030628" cy="1627732"/>
          </a:xfrm>
        </p:grpSpPr>
        <p:sp>
          <p:nvSpPr>
            <p:cNvPr id="126" name="Freeform: Shape 125">
              <a:extLst>
                <a:ext uri="{FF2B5EF4-FFF2-40B4-BE49-F238E27FC236}">
                  <a16:creationId xmlns:a16="http://schemas.microsoft.com/office/drawing/2014/main" id="{3BE5DE2D-BA59-4F9D-A04E-EB2616229950}"/>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B663776-9774-43F8-8F0F-8D8480A0532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EECCEA6B-372F-4708-8B62-4106793BA598}"/>
                </a:ext>
              </a:extLst>
            </p:cNvPr>
            <p:cNvSpPr txBox="1"/>
            <p:nvPr/>
          </p:nvSpPr>
          <p:spPr>
            <a:xfrm>
              <a:off x="2676080" y="1370845"/>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الأمطار</a:t>
              </a:r>
            </a:p>
          </p:txBody>
        </p:sp>
      </p:grpSp>
      <p:grpSp>
        <p:nvGrpSpPr>
          <p:cNvPr id="50" name="Group 49">
            <a:extLst>
              <a:ext uri="{FF2B5EF4-FFF2-40B4-BE49-F238E27FC236}">
                <a16:creationId xmlns:a16="http://schemas.microsoft.com/office/drawing/2014/main" id="{B22B68D2-40B7-49E4-BF91-716E91FEEFAD}"/>
              </a:ext>
            </a:extLst>
          </p:cNvPr>
          <p:cNvGrpSpPr/>
          <p:nvPr/>
        </p:nvGrpSpPr>
        <p:grpSpPr>
          <a:xfrm>
            <a:off x="8750166" y="4532769"/>
            <a:ext cx="3264460" cy="982771"/>
            <a:chOff x="1714230" y="1248228"/>
            <a:chExt cx="7030628" cy="1627732"/>
          </a:xfrm>
        </p:grpSpPr>
        <p:sp>
          <p:nvSpPr>
            <p:cNvPr id="51" name="Freeform: Shape 50">
              <a:extLst>
                <a:ext uri="{FF2B5EF4-FFF2-40B4-BE49-F238E27FC236}">
                  <a16:creationId xmlns:a16="http://schemas.microsoft.com/office/drawing/2014/main" id="{0EE2D9D9-6A6D-440C-871B-1796A7617B59}"/>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43DE03B-7A7D-4E45-9A11-C4AAFD7160E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F130B92-3C00-49D0-A3BC-7472AE9EE1BA}"/>
                </a:ext>
              </a:extLst>
            </p:cNvPr>
            <p:cNvSpPr txBox="1"/>
            <p:nvPr/>
          </p:nvSpPr>
          <p:spPr>
            <a:xfrm>
              <a:off x="2169367" y="1370437"/>
              <a:ext cx="620615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تغيرات درجة الحرارة </a:t>
              </a:r>
            </a:p>
          </p:txBody>
        </p:sp>
      </p:grpSp>
      <p:grpSp>
        <p:nvGrpSpPr>
          <p:cNvPr id="54" name="Group 53">
            <a:extLst>
              <a:ext uri="{FF2B5EF4-FFF2-40B4-BE49-F238E27FC236}">
                <a16:creationId xmlns:a16="http://schemas.microsoft.com/office/drawing/2014/main" id="{558A92FB-F6F7-477C-9F04-F37C28271A5A}"/>
              </a:ext>
            </a:extLst>
          </p:cNvPr>
          <p:cNvGrpSpPr/>
          <p:nvPr/>
        </p:nvGrpSpPr>
        <p:grpSpPr>
          <a:xfrm>
            <a:off x="8757374" y="5591903"/>
            <a:ext cx="3264460" cy="982771"/>
            <a:chOff x="1714230" y="1248228"/>
            <a:chExt cx="7030628" cy="1627732"/>
          </a:xfrm>
        </p:grpSpPr>
        <p:sp>
          <p:nvSpPr>
            <p:cNvPr id="55" name="Freeform: Shape 54">
              <a:extLst>
                <a:ext uri="{FF2B5EF4-FFF2-40B4-BE49-F238E27FC236}">
                  <a16:creationId xmlns:a16="http://schemas.microsoft.com/office/drawing/2014/main" id="{053ACBF9-0105-4CBB-9544-A878F2FCCB71}"/>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07173A6-0361-4752-B9B0-D31E8FFE3B25}"/>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505E79A4-EFE0-4109-825B-D677BAD1A9A3}"/>
                </a:ext>
              </a:extLst>
            </p:cNvPr>
            <p:cNvSpPr txBox="1"/>
            <p:nvPr/>
          </p:nvSpPr>
          <p:spPr>
            <a:xfrm>
              <a:off x="2640906" y="1393183"/>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الثلوج المنصهرة </a:t>
              </a:r>
            </a:p>
          </p:txBody>
        </p:sp>
      </p:grpSp>
      <p:pic>
        <p:nvPicPr>
          <p:cNvPr id="58" name="Graphic 110">
            <a:extLst>
              <a:ext uri="{FF2B5EF4-FFF2-40B4-BE49-F238E27FC236}">
                <a16:creationId xmlns:a16="http://schemas.microsoft.com/office/drawing/2014/main" id="{A09ECEF7-9961-4E7B-AFCF-DF119E0A487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83018" y="4047077"/>
            <a:ext cx="1510114" cy="1014092"/>
          </a:xfrm>
          <a:prstGeom prst="rect">
            <a:avLst/>
          </a:prstGeom>
        </p:spPr>
      </p:pic>
      <p:pic>
        <p:nvPicPr>
          <p:cNvPr id="59" name="Graphic 110">
            <a:extLst>
              <a:ext uri="{FF2B5EF4-FFF2-40B4-BE49-F238E27FC236}">
                <a16:creationId xmlns:a16="http://schemas.microsoft.com/office/drawing/2014/main" id="{01E68D01-753B-45FC-B5D1-92AED829A8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21162101">
            <a:off x="3810410" y="2960471"/>
            <a:ext cx="1561055" cy="878093"/>
          </a:xfrm>
          <a:prstGeom prst="rect">
            <a:avLst/>
          </a:prstGeom>
        </p:spPr>
      </p:pic>
    </p:spTree>
    <p:extLst>
      <p:ext uri="{BB962C8B-B14F-4D97-AF65-F5344CB8AC3E}">
        <p14:creationId xmlns:p14="http://schemas.microsoft.com/office/powerpoint/2010/main" val="35193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up)">
                                      <p:cBhvr>
                                        <p:cTn id="11" dur="500"/>
                                        <p:tgtEl>
                                          <p:spTgt spid="101"/>
                                        </p:tgtEl>
                                      </p:cBhvr>
                                    </p:animEffect>
                                  </p:childTnLst>
                                </p:cTn>
                              </p:par>
                              <p:par>
                                <p:cTn id="12" presetID="22" presetClass="entr" presetSubtype="1"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wipe(up)">
                                      <p:cBhvr>
                                        <p:cTn id="14" dur="5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1+#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 calcmode="lin" valueType="num">
                                      <p:cBhvr additive="base">
                                        <p:cTn id="25" dur="500" fill="hold"/>
                                        <p:tgtEl>
                                          <p:spTgt spid="121"/>
                                        </p:tgtEl>
                                        <p:attrNameLst>
                                          <p:attrName>ppt_x</p:attrName>
                                        </p:attrNameLst>
                                      </p:cBhvr>
                                      <p:tavLst>
                                        <p:tav tm="0">
                                          <p:val>
                                            <p:strVal val="1+#ppt_w/2"/>
                                          </p:val>
                                        </p:tav>
                                        <p:tav tm="100000">
                                          <p:val>
                                            <p:strVal val="#ppt_x"/>
                                          </p:val>
                                        </p:tav>
                                      </p:tavLst>
                                    </p:anim>
                                    <p:anim calcmode="lin" valueType="num">
                                      <p:cBhvr additive="base">
                                        <p:cTn id="26"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ipe(right)">
                                      <p:cBhvr>
                                        <p:cTn id="31" dur="5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right)">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up)">
                                      <p:cBhvr>
                                        <p:cTn id="46" dur="100"/>
                                        <p:tgtEl>
                                          <p:spTgt spid="83"/>
                                        </p:tgtEl>
                                      </p:cBhvr>
                                    </p:animEffect>
                                  </p:childTnLst>
                                </p:cTn>
                              </p:par>
                            </p:childTnLst>
                          </p:cTn>
                        </p:par>
                        <p:par>
                          <p:cTn id="47" fill="hold">
                            <p:stCondLst>
                              <p:cond delay="100"/>
                            </p:stCondLst>
                            <p:childTnLst>
                              <p:par>
                                <p:cTn id="48" presetID="22" presetClass="entr" presetSubtype="4" fill="hold" grpId="0"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down)">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500" fill="hold"/>
                                        <p:tgtEl>
                                          <p:spTgt spid="105"/>
                                        </p:tgtEl>
                                        <p:attrNameLst>
                                          <p:attrName>ppt_w</p:attrName>
                                        </p:attrNameLst>
                                      </p:cBhvr>
                                      <p:tavLst>
                                        <p:tav tm="0">
                                          <p:val>
                                            <p:fltVal val="0"/>
                                          </p:val>
                                        </p:tav>
                                        <p:tav tm="100000">
                                          <p:val>
                                            <p:strVal val="#ppt_w"/>
                                          </p:val>
                                        </p:tav>
                                      </p:tavLst>
                                    </p:anim>
                                    <p:anim calcmode="lin" valueType="num">
                                      <p:cBhvr>
                                        <p:cTn id="56" dur="500" fill="hold"/>
                                        <p:tgtEl>
                                          <p:spTgt spid="10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11"/>
                                        </p:tgtEl>
                                        <p:attrNameLst>
                                          <p:attrName>style.visibility</p:attrName>
                                        </p:attrNameLst>
                                      </p:cBhvr>
                                      <p:to>
                                        <p:strVal val="visible"/>
                                      </p:to>
                                    </p:set>
                                    <p:anim calcmode="lin" valueType="num">
                                      <p:cBhvr>
                                        <p:cTn id="61" dur="500" fill="hold"/>
                                        <p:tgtEl>
                                          <p:spTgt spid="111"/>
                                        </p:tgtEl>
                                        <p:attrNameLst>
                                          <p:attrName>ppt_w</p:attrName>
                                        </p:attrNameLst>
                                      </p:cBhvr>
                                      <p:tavLst>
                                        <p:tav tm="0">
                                          <p:val>
                                            <p:fltVal val="0"/>
                                          </p:val>
                                        </p:tav>
                                        <p:tav tm="100000">
                                          <p:val>
                                            <p:strVal val="#ppt_w"/>
                                          </p:val>
                                        </p:tav>
                                      </p:tavLst>
                                    </p:anim>
                                    <p:anim calcmode="lin" valueType="num">
                                      <p:cBhvr>
                                        <p:cTn id="62" dur="500" fill="hold"/>
                                        <p:tgtEl>
                                          <p:spTgt spid="11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fade">
                                      <p:cBhvr>
                                        <p:cTn id="67" dur="500"/>
                                        <p:tgtEl>
                                          <p:spTgt spid="112"/>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Manual Operation 24">
            <a:extLst>
              <a:ext uri="{FF2B5EF4-FFF2-40B4-BE49-F238E27FC236}">
                <a16:creationId xmlns:a16="http://schemas.microsoft.com/office/drawing/2014/main" id="{D49B30A6-F562-4DD7-A531-894ACEA7283D}"/>
              </a:ext>
            </a:extLst>
          </p:cNvPr>
          <p:cNvSpPr/>
          <p:nvPr/>
        </p:nvSpPr>
        <p:spPr>
          <a:xfrm flipV="1">
            <a:off x="1767009" y="335780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AA4A48-A2DA-42B1-B121-EE49D67CB878}"/>
              </a:ext>
            </a:extLst>
          </p:cNvPr>
          <p:cNvGrpSpPr/>
          <p:nvPr/>
        </p:nvGrpSpPr>
        <p:grpSpPr>
          <a:xfrm>
            <a:off x="4611126" y="767462"/>
            <a:ext cx="7030628" cy="4024356"/>
            <a:chOff x="1714230" y="1248227"/>
            <a:chExt cx="7030628" cy="4024356"/>
          </a:xfrm>
        </p:grpSpPr>
        <p:sp>
          <p:nvSpPr>
            <p:cNvPr id="9" name="Freeform: Shape 8">
              <a:extLst>
                <a:ext uri="{FF2B5EF4-FFF2-40B4-BE49-F238E27FC236}">
                  <a16:creationId xmlns:a16="http://schemas.microsoft.com/office/drawing/2014/main" id="{66068DED-21D9-4F78-B599-1EB7380821A2}"/>
                </a:ext>
              </a:extLst>
            </p:cNvPr>
            <p:cNvSpPr/>
            <p:nvPr/>
          </p:nvSpPr>
          <p:spPr>
            <a:xfrm>
              <a:off x="1714230" y="4488811"/>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7"/>
              <a:ext cx="7030628" cy="3374113"/>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2</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كيف تحدث التجوية</a:t>
              </a:r>
            </a:p>
          </p:txBody>
        </p:sp>
        <p:sp>
          <p:nvSpPr>
            <p:cNvPr id="13" name="TextBox 12">
              <a:extLst>
                <a:ext uri="{FF2B5EF4-FFF2-40B4-BE49-F238E27FC236}">
                  <a16:creationId xmlns:a16="http://schemas.microsoft.com/office/drawing/2014/main" id="{1BE0F872-BDD2-48E7-895A-E30899491C87}"/>
                </a:ext>
              </a:extLst>
            </p:cNvPr>
            <p:cNvSpPr txBox="1"/>
            <p:nvPr/>
          </p:nvSpPr>
          <p:spPr>
            <a:xfrm>
              <a:off x="1993557" y="2164705"/>
              <a:ext cx="6655383" cy="2308324"/>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تعمل المياه الجارية, والرياح, والأمطار, و تغيرات درجة الحرارة على تفتيت الصخور. كما أن مياه الأمطار والثلوج المنصهرة تتخلل الشقوق ومسامات الصخور, وعندما يتجمد الماء داخلها يزيد من تشققها. وعندما يصبح الجو دافئا تنصهر المياه المتجمدة. ومع مرور الزمن يؤدى تكرار تجمد المياه وانصهارها إلى تفتت الصخور. </a:t>
              </a:r>
            </a:p>
          </p:txBody>
        </p:sp>
      </p:grpSp>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3740" y="379975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1868" r="1868"/>
          <a:stretch/>
        </p:blipFill>
        <p:spPr>
          <a:xfrm>
            <a:off x="384579" y="2304202"/>
            <a:ext cx="2366430" cy="1580332"/>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025779" y="650403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661101" y="645569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012041" y="-1959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5808" y="4978277"/>
            <a:ext cx="2323587" cy="1554479"/>
          </a:xfrm>
          <a:prstGeom prst="rect">
            <a:avLst/>
          </a:prstGeom>
          <a:effectLst/>
        </p:spPr>
      </p:pic>
    </p:spTree>
    <p:extLst>
      <p:ext uri="{BB962C8B-B14F-4D97-AF65-F5344CB8AC3E}">
        <p14:creationId xmlns:p14="http://schemas.microsoft.com/office/powerpoint/2010/main" val="39215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0-#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randombar(horizontal)">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4275" y="380303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707" r="707"/>
          <a:stretch/>
        </p:blipFill>
        <p:spPr>
          <a:xfrm>
            <a:off x="272561" y="2038956"/>
            <a:ext cx="2764139" cy="1845927"/>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571795" y="652362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3207117" y="647528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558057" y="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lowchart: Manual Operation 24">
            <a:extLst>
              <a:ext uri="{FF2B5EF4-FFF2-40B4-BE49-F238E27FC236}">
                <a16:creationId xmlns:a16="http://schemas.microsoft.com/office/drawing/2014/main" id="{D49B30A6-F562-4DD7-A531-894ACEA7283D}"/>
              </a:ext>
            </a:extLst>
          </p:cNvPr>
          <p:cNvSpPr/>
          <p:nvPr/>
        </p:nvSpPr>
        <p:spPr>
          <a:xfrm flipV="1">
            <a:off x="2313025" y="337739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rotWithShape="1">
          <a:blip r:embed="rId3">
            <a:extLst>
              <a:ext uri="{28A0092B-C50C-407E-A947-70E740481C1C}">
                <a14:useLocalDpi xmlns:a14="http://schemas.microsoft.com/office/drawing/2010/main" val="0"/>
              </a:ext>
            </a:extLst>
          </a:blip>
          <a:srcRect t="11438" b="35898"/>
          <a:stretch/>
        </p:blipFill>
        <p:spPr>
          <a:xfrm>
            <a:off x="2887895" y="5100617"/>
            <a:ext cx="1734230" cy="1464240"/>
          </a:xfrm>
          <a:prstGeom prst="rect">
            <a:avLst/>
          </a:prstGeom>
          <a:effectLst/>
        </p:spPr>
      </p:pic>
      <p:grpSp>
        <p:nvGrpSpPr>
          <p:cNvPr id="29" name="Group 28">
            <a:extLst>
              <a:ext uri="{FF2B5EF4-FFF2-40B4-BE49-F238E27FC236}">
                <a16:creationId xmlns:a16="http://schemas.microsoft.com/office/drawing/2014/main" id="{DD3A860B-9A76-4BD1-B814-138E537DDFD7}"/>
              </a:ext>
            </a:extLst>
          </p:cNvPr>
          <p:cNvGrpSpPr/>
          <p:nvPr/>
        </p:nvGrpSpPr>
        <p:grpSpPr>
          <a:xfrm>
            <a:off x="6621724" y="112958"/>
            <a:ext cx="5297715" cy="1872343"/>
            <a:chOff x="3447142" y="1248229"/>
            <a:chExt cx="5297715" cy="1872343"/>
          </a:xfrm>
        </p:grpSpPr>
        <p:sp>
          <p:nvSpPr>
            <p:cNvPr id="30" name="Freeform: Shape 29">
              <a:extLst>
                <a:ext uri="{FF2B5EF4-FFF2-40B4-BE49-F238E27FC236}">
                  <a16:creationId xmlns:a16="http://schemas.microsoft.com/office/drawing/2014/main" id="{250A6C9F-72E3-4658-810B-77D321EEAA17}"/>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229D450-C65E-4344-B9BB-151156C0B8AA}"/>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A687D3F-AF46-4DB1-A553-02DCF222F9DF}"/>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4D25B09-296F-45EC-9A01-50E795D61BFC}"/>
                </a:ext>
              </a:extLst>
            </p:cNvPr>
            <p:cNvSpPr txBox="1"/>
            <p:nvPr/>
          </p:nvSpPr>
          <p:spPr>
            <a:xfrm>
              <a:off x="6924406" y="1345929"/>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استنتج</a:t>
              </a:r>
            </a:p>
          </p:txBody>
        </p:sp>
        <p:sp>
          <p:nvSpPr>
            <p:cNvPr id="34" name="TextBox 33">
              <a:extLst>
                <a:ext uri="{FF2B5EF4-FFF2-40B4-BE49-F238E27FC236}">
                  <a16:creationId xmlns:a16="http://schemas.microsoft.com/office/drawing/2014/main" id="{5201C88E-BE9E-4D44-A3D4-0781E4E76EF8}"/>
                </a:ext>
              </a:extLst>
            </p:cNvPr>
            <p:cNvSpPr txBox="1"/>
            <p:nvPr/>
          </p:nvSpPr>
          <p:spPr>
            <a:xfrm>
              <a:off x="3658157" y="1698814"/>
              <a:ext cx="4836433" cy="461665"/>
            </a:xfrm>
            <a:prstGeom prst="rect">
              <a:avLst/>
            </a:prstGeom>
            <a:noFill/>
          </p:spPr>
          <p:txBody>
            <a:bodyPr wrap="square" rtlCol="0">
              <a:spAutoFit/>
            </a:bodyPr>
            <a:lstStyle/>
            <a:p>
              <a:pPr algn="r"/>
              <a:r>
                <a:rPr lang="ar-SY" sz="2400" dirty="0">
                  <a:solidFill>
                    <a:schemeClr val="bg1">
                      <a:lumMod val="50000"/>
                    </a:schemeClr>
                  </a:solidFill>
                </a:rPr>
                <a:t>تفتتت هذه الصخور بفعل الرياح</a:t>
              </a:r>
            </a:p>
          </p:txBody>
        </p:sp>
      </p:grpSp>
      <p:grpSp>
        <p:nvGrpSpPr>
          <p:cNvPr id="35" name="Group 34">
            <a:extLst>
              <a:ext uri="{FF2B5EF4-FFF2-40B4-BE49-F238E27FC236}">
                <a16:creationId xmlns:a16="http://schemas.microsoft.com/office/drawing/2014/main" id="{EC75603E-AB1F-4AE2-B78A-3663CFE7F515}"/>
              </a:ext>
            </a:extLst>
          </p:cNvPr>
          <p:cNvGrpSpPr/>
          <p:nvPr/>
        </p:nvGrpSpPr>
        <p:grpSpPr>
          <a:xfrm>
            <a:off x="6621724" y="1826285"/>
            <a:ext cx="5297715" cy="1872343"/>
            <a:chOff x="3447142" y="1248229"/>
            <a:chExt cx="5297715" cy="1872343"/>
          </a:xfrm>
        </p:grpSpPr>
        <p:sp>
          <p:nvSpPr>
            <p:cNvPr id="36" name="Freeform: Shape 35">
              <a:extLst>
                <a:ext uri="{FF2B5EF4-FFF2-40B4-BE49-F238E27FC236}">
                  <a16:creationId xmlns:a16="http://schemas.microsoft.com/office/drawing/2014/main" id="{3BD905F4-F3D7-4FC8-9012-9612DD6B203D}"/>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5E6603-9ADE-47CF-894F-C00B7503BDC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AD14412-D906-4814-BA0D-A02E2158EA17}"/>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7576E89-442D-4EF6-AECE-BF050443C7A2}"/>
                </a:ext>
              </a:extLst>
            </p:cNvPr>
            <p:cNvSpPr txBox="1"/>
            <p:nvPr/>
          </p:nvSpPr>
          <p:spPr>
            <a:xfrm>
              <a:off x="3658157" y="1536284"/>
              <a:ext cx="4836433" cy="461665"/>
            </a:xfrm>
            <a:prstGeom prst="rect">
              <a:avLst/>
            </a:prstGeom>
            <a:noFill/>
          </p:spPr>
          <p:txBody>
            <a:bodyPr wrap="square" rtlCol="0">
              <a:spAutoFit/>
            </a:bodyPr>
            <a:lstStyle/>
            <a:p>
              <a:pPr algn="r"/>
              <a:r>
                <a:rPr lang="ar-SY" sz="2400" dirty="0">
                  <a:solidFill>
                    <a:schemeClr val="bg1">
                      <a:lumMod val="50000"/>
                    </a:schemeClr>
                  </a:solidFill>
                </a:rPr>
                <a:t>التجمد المتكرر في الشقوق يسبب تكسرها.</a:t>
              </a:r>
            </a:p>
          </p:txBody>
        </p:sp>
      </p:grpSp>
    </p:spTree>
    <p:extLst>
      <p:ext uri="{BB962C8B-B14F-4D97-AF65-F5344CB8AC3E}">
        <p14:creationId xmlns:p14="http://schemas.microsoft.com/office/powerpoint/2010/main" val="339081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randombar(horizontal)">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8"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Manual Operation 24">
            <a:extLst>
              <a:ext uri="{FF2B5EF4-FFF2-40B4-BE49-F238E27FC236}">
                <a16:creationId xmlns:a16="http://schemas.microsoft.com/office/drawing/2014/main" id="{D49B30A6-F562-4DD7-A531-894ACEA7283D}"/>
              </a:ext>
            </a:extLst>
          </p:cNvPr>
          <p:cNvSpPr/>
          <p:nvPr/>
        </p:nvSpPr>
        <p:spPr>
          <a:xfrm flipV="1">
            <a:off x="1767009" y="335780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AA4A48-A2DA-42B1-B121-EE49D67CB878}"/>
              </a:ext>
            </a:extLst>
          </p:cNvPr>
          <p:cNvGrpSpPr/>
          <p:nvPr/>
        </p:nvGrpSpPr>
        <p:grpSpPr>
          <a:xfrm>
            <a:off x="4611126" y="767463"/>
            <a:ext cx="7030628" cy="3022323"/>
            <a:chOff x="1714230" y="1248228"/>
            <a:chExt cx="7030628" cy="3022323"/>
          </a:xfrm>
        </p:grpSpPr>
        <p:sp>
          <p:nvSpPr>
            <p:cNvPr id="9" name="Freeform: Shape 8">
              <a:extLst>
                <a:ext uri="{FF2B5EF4-FFF2-40B4-BE49-F238E27FC236}">
                  <a16:creationId xmlns:a16="http://schemas.microsoft.com/office/drawing/2014/main" id="{66068DED-21D9-4F78-B599-1EB7380821A2}"/>
                </a:ext>
              </a:extLst>
            </p:cNvPr>
            <p:cNvSpPr/>
            <p:nvPr/>
          </p:nvSpPr>
          <p:spPr>
            <a:xfrm>
              <a:off x="1714230" y="3486779"/>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8"/>
              <a:ext cx="7030628" cy="232638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3</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التعرية</a:t>
              </a:r>
            </a:p>
          </p:txBody>
        </p:sp>
        <p:sp>
          <p:nvSpPr>
            <p:cNvPr id="13" name="TextBox 12">
              <a:extLst>
                <a:ext uri="{FF2B5EF4-FFF2-40B4-BE49-F238E27FC236}">
                  <a16:creationId xmlns:a16="http://schemas.microsoft.com/office/drawing/2014/main" id="{1BE0F872-BDD2-48E7-895A-E30899491C87}"/>
                </a:ext>
              </a:extLst>
            </p:cNvPr>
            <p:cNvSpPr txBox="1"/>
            <p:nvPr/>
          </p:nvSpPr>
          <p:spPr>
            <a:xfrm>
              <a:off x="1901852" y="2004950"/>
              <a:ext cx="6655383" cy="830997"/>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عندما تتفتت الصخور ينتقل الفتات الصخري إلى أمكنة أخرى. التعرية عملية نقل الفتات الصخري الناتج عن عمليات التجربة. </a:t>
              </a:r>
            </a:p>
          </p:txBody>
        </p:sp>
      </p:grpSp>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3740" y="379975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t="532" b="532"/>
          <a:stretch/>
        </p:blipFill>
        <p:spPr>
          <a:xfrm>
            <a:off x="384579" y="2304202"/>
            <a:ext cx="2366430" cy="1580332"/>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025779" y="650403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661101" y="645569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012041" y="-1959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5779" y="5220623"/>
            <a:ext cx="2323587" cy="1304469"/>
          </a:xfrm>
          <a:prstGeom prst="rect">
            <a:avLst/>
          </a:prstGeom>
          <a:effectLst/>
        </p:spPr>
      </p:pic>
      <p:grpSp>
        <p:nvGrpSpPr>
          <p:cNvPr id="35" name="Group 34">
            <a:extLst>
              <a:ext uri="{FF2B5EF4-FFF2-40B4-BE49-F238E27FC236}">
                <a16:creationId xmlns:a16="http://schemas.microsoft.com/office/drawing/2014/main" id="{254DF4DF-E02C-4C17-A5B3-C95136B96DFB}"/>
              </a:ext>
            </a:extLst>
          </p:cNvPr>
          <p:cNvGrpSpPr/>
          <p:nvPr/>
        </p:nvGrpSpPr>
        <p:grpSpPr>
          <a:xfrm>
            <a:off x="4611126" y="3570095"/>
            <a:ext cx="7030628" cy="3022323"/>
            <a:chOff x="1714230" y="1248228"/>
            <a:chExt cx="7030628" cy="3022323"/>
          </a:xfrm>
        </p:grpSpPr>
        <p:sp>
          <p:nvSpPr>
            <p:cNvPr id="36" name="Freeform: Shape 35">
              <a:extLst>
                <a:ext uri="{FF2B5EF4-FFF2-40B4-BE49-F238E27FC236}">
                  <a16:creationId xmlns:a16="http://schemas.microsoft.com/office/drawing/2014/main" id="{C1C09E34-0060-425A-AD03-3B521BD7F1FC}"/>
                </a:ext>
              </a:extLst>
            </p:cNvPr>
            <p:cNvSpPr/>
            <p:nvPr/>
          </p:nvSpPr>
          <p:spPr>
            <a:xfrm>
              <a:off x="1714230" y="3486779"/>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4AF5A5E-69D5-45DD-8725-5575788C39CB}"/>
                </a:ext>
              </a:extLst>
            </p:cNvPr>
            <p:cNvSpPr/>
            <p:nvPr/>
          </p:nvSpPr>
          <p:spPr>
            <a:xfrm>
              <a:off x="1714230" y="1248228"/>
              <a:ext cx="7030628" cy="232638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ED985EB8-9CBB-4FC6-BEBF-F2D36BA6EC6E}"/>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3</a:t>
              </a:r>
              <a:endParaRPr lang="en-US" sz="3600" dirty="0"/>
            </a:p>
          </p:txBody>
        </p:sp>
        <p:sp>
          <p:nvSpPr>
            <p:cNvPr id="47" name="TextBox 46">
              <a:extLst>
                <a:ext uri="{FF2B5EF4-FFF2-40B4-BE49-F238E27FC236}">
                  <a16:creationId xmlns:a16="http://schemas.microsoft.com/office/drawing/2014/main" id="{ACB137B4-CA62-4F0A-A7E5-FCD98B27935B}"/>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التعرية</a:t>
              </a:r>
            </a:p>
          </p:txBody>
        </p:sp>
        <p:sp>
          <p:nvSpPr>
            <p:cNvPr id="48" name="TextBox 47">
              <a:extLst>
                <a:ext uri="{FF2B5EF4-FFF2-40B4-BE49-F238E27FC236}">
                  <a16:creationId xmlns:a16="http://schemas.microsoft.com/office/drawing/2014/main" id="{F8689419-BBEE-4981-B0BD-C717C064FD77}"/>
                </a:ext>
              </a:extLst>
            </p:cNvPr>
            <p:cNvSpPr txBox="1"/>
            <p:nvPr/>
          </p:nvSpPr>
          <p:spPr>
            <a:xfrm>
              <a:off x="1901852" y="2004950"/>
              <a:ext cx="6655383" cy="1200329"/>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تنتقل المياه الجارية والرياح فئات الصخور. ويمكن لقوة الجاذبية أن تنقل الأجزاء الصغيرة إلى أسفل الجبال. نعمل التعرية عادة ببطء، فالتجوية والتعرية عمليتان تعملان معا</a:t>
              </a:r>
            </a:p>
          </p:txBody>
        </p:sp>
      </p:grpSp>
    </p:spTree>
    <p:extLst>
      <p:ext uri="{BB962C8B-B14F-4D97-AF65-F5344CB8AC3E}">
        <p14:creationId xmlns:p14="http://schemas.microsoft.com/office/powerpoint/2010/main" val="23042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AA4A48-A2DA-42B1-B121-EE49D67CB878}"/>
              </a:ext>
            </a:extLst>
          </p:cNvPr>
          <p:cNvGrpSpPr/>
          <p:nvPr/>
        </p:nvGrpSpPr>
        <p:grpSpPr>
          <a:xfrm>
            <a:off x="4980118" y="161935"/>
            <a:ext cx="7030628" cy="1627732"/>
            <a:chOff x="1714230" y="1248228"/>
            <a:chExt cx="7030628" cy="1627732"/>
          </a:xfrm>
        </p:grpSpPr>
        <p:sp>
          <p:nvSpPr>
            <p:cNvPr id="9" name="Freeform: Shape 8">
              <a:extLst>
                <a:ext uri="{FF2B5EF4-FFF2-40B4-BE49-F238E27FC236}">
                  <a16:creationId xmlns:a16="http://schemas.microsoft.com/office/drawing/2014/main" id="{66068DED-21D9-4F78-B599-1EB7380821A2}"/>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4</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4115573" y="1501303"/>
              <a:ext cx="3546583"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ما أسباب حدوث التعرية ؟</a:t>
              </a:r>
            </a:p>
          </p:txBody>
        </p:sp>
      </p:grpSp>
      <p:sp>
        <p:nvSpPr>
          <p:cNvPr id="83" name="Trapezoid 1">
            <a:extLst>
              <a:ext uri="{FF2B5EF4-FFF2-40B4-BE49-F238E27FC236}">
                <a16:creationId xmlns:a16="http://schemas.microsoft.com/office/drawing/2014/main" id="{32AACDAA-0E1F-472A-90D8-95F8E1268EC9}"/>
              </a:ext>
            </a:extLst>
          </p:cNvPr>
          <p:cNvSpPr/>
          <p:nvPr/>
        </p:nvSpPr>
        <p:spPr>
          <a:xfrm rot="19407971">
            <a:off x="2256310" y="2245214"/>
            <a:ext cx="2903772" cy="2359943"/>
          </a:xfrm>
          <a:custGeom>
            <a:avLst/>
            <a:gdLst>
              <a:gd name="connsiteX0" fmla="*/ 0 w 2631361"/>
              <a:gd name="connsiteY0" fmla="*/ 2210551 h 2210551"/>
              <a:gd name="connsiteX1" fmla="*/ 552638 w 2631361"/>
              <a:gd name="connsiteY1" fmla="*/ 0 h 2210551"/>
              <a:gd name="connsiteX2" fmla="*/ 2078723 w 2631361"/>
              <a:gd name="connsiteY2" fmla="*/ 0 h 2210551"/>
              <a:gd name="connsiteX3" fmla="*/ 2631361 w 2631361"/>
              <a:gd name="connsiteY3" fmla="*/ 2210551 h 2210551"/>
              <a:gd name="connsiteX4" fmla="*/ 0 w 2631361"/>
              <a:gd name="connsiteY4" fmla="*/ 2210551 h 2210551"/>
              <a:gd name="connsiteX0" fmla="*/ 0 w 3071784"/>
              <a:gd name="connsiteY0" fmla="*/ 1954284 h 2210551"/>
              <a:gd name="connsiteX1" fmla="*/ 993061 w 3071784"/>
              <a:gd name="connsiteY1" fmla="*/ 0 h 2210551"/>
              <a:gd name="connsiteX2" fmla="*/ 2519146 w 3071784"/>
              <a:gd name="connsiteY2" fmla="*/ 0 h 2210551"/>
              <a:gd name="connsiteX3" fmla="*/ 3071784 w 3071784"/>
              <a:gd name="connsiteY3" fmla="*/ 2210551 h 2210551"/>
              <a:gd name="connsiteX4" fmla="*/ 0 w 3071784"/>
              <a:gd name="connsiteY4" fmla="*/ 1954284 h 2210551"/>
              <a:gd name="connsiteX0" fmla="*/ 0 w 2819313"/>
              <a:gd name="connsiteY0" fmla="*/ 1954284 h 2338643"/>
              <a:gd name="connsiteX1" fmla="*/ 993061 w 2819313"/>
              <a:gd name="connsiteY1" fmla="*/ 0 h 2338643"/>
              <a:gd name="connsiteX2" fmla="*/ 2519146 w 2819313"/>
              <a:gd name="connsiteY2" fmla="*/ 0 h 2338643"/>
              <a:gd name="connsiteX3" fmla="*/ 2819313 w 2819313"/>
              <a:gd name="connsiteY3" fmla="*/ 2338643 h 2338643"/>
              <a:gd name="connsiteX4" fmla="*/ 0 w 2819313"/>
              <a:gd name="connsiteY4" fmla="*/ 1954284 h 2338643"/>
              <a:gd name="connsiteX0" fmla="*/ 0 w 2819313"/>
              <a:gd name="connsiteY0" fmla="*/ 1954284 h 2338643"/>
              <a:gd name="connsiteX1" fmla="*/ 993061 w 2819313"/>
              <a:gd name="connsiteY1" fmla="*/ 0 h 2338643"/>
              <a:gd name="connsiteX2" fmla="*/ 2651970 w 2819313"/>
              <a:gd name="connsiteY2" fmla="*/ 27649 h 2338643"/>
              <a:gd name="connsiteX3" fmla="*/ 2819313 w 2819313"/>
              <a:gd name="connsiteY3" fmla="*/ 2338643 h 2338643"/>
              <a:gd name="connsiteX4" fmla="*/ 0 w 2819313"/>
              <a:gd name="connsiteY4" fmla="*/ 1954284 h 2338643"/>
              <a:gd name="connsiteX0" fmla="*/ 0 w 2903772"/>
              <a:gd name="connsiteY0" fmla="*/ 1954284 h 2359943"/>
              <a:gd name="connsiteX1" fmla="*/ 993061 w 2903772"/>
              <a:gd name="connsiteY1" fmla="*/ 0 h 2359943"/>
              <a:gd name="connsiteX2" fmla="*/ 2651970 w 2903772"/>
              <a:gd name="connsiteY2" fmla="*/ 27649 h 2359943"/>
              <a:gd name="connsiteX3" fmla="*/ 2903772 w 2903772"/>
              <a:gd name="connsiteY3" fmla="*/ 2359943 h 2359943"/>
              <a:gd name="connsiteX4" fmla="*/ 0 w 2903772"/>
              <a:gd name="connsiteY4" fmla="*/ 1954284 h 2359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72" h="2359943">
                <a:moveTo>
                  <a:pt x="0" y="1954284"/>
                </a:moveTo>
                <a:lnTo>
                  <a:pt x="993061" y="0"/>
                </a:lnTo>
                <a:lnTo>
                  <a:pt x="2651970" y="27649"/>
                </a:lnTo>
                <a:lnTo>
                  <a:pt x="2903772" y="2359943"/>
                </a:lnTo>
                <a:lnTo>
                  <a:pt x="0" y="1954284"/>
                </a:lnTo>
                <a:close/>
              </a:path>
            </a:pathLst>
          </a:custGeom>
          <a:gradFill>
            <a:gsLst>
              <a:gs pos="97345">
                <a:schemeClr val="bg1"/>
              </a:gs>
              <a:gs pos="0">
                <a:schemeClr val="accent1">
                  <a:lumMod val="40000"/>
                  <a:lumOff val="60000"/>
                </a:schemeClr>
              </a:gs>
              <a:gs pos="47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Top Corners Rounded 83">
            <a:extLst>
              <a:ext uri="{FF2B5EF4-FFF2-40B4-BE49-F238E27FC236}">
                <a16:creationId xmlns:a16="http://schemas.microsoft.com/office/drawing/2014/main" id="{26424DFB-FB51-4730-B664-B96BCB790EE8}"/>
              </a:ext>
            </a:extLst>
          </p:cNvPr>
          <p:cNvSpPr/>
          <p:nvPr/>
        </p:nvSpPr>
        <p:spPr>
          <a:xfrm rot="4519641">
            <a:off x="-378294" y="4026107"/>
            <a:ext cx="1767709" cy="123066"/>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c 84">
            <a:extLst>
              <a:ext uri="{FF2B5EF4-FFF2-40B4-BE49-F238E27FC236}">
                <a16:creationId xmlns:a16="http://schemas.microsoft.com/office/drawing/2014/main" id="{07F14070-8477-4D16-B7F4-5A81E77105DC}"/>
              </a:ext>
            </a:extLst>
          </p:cNvPr>
          <p:cNvSpPr/>
          <p:nvPr/>
        </p:nvSpPr>
        <p:spPr>
          <a:xfrm rot="20803231">
            <a:off x="66728" y="5603588"/>
            <a:ext cx="2129936" cy="1346545"/>
          </a:xfrm>
          <a:prstGeom prst="arc">
            <a:avLst>
              <a:gd name="adj1" fmla="val 11687829"/>
              <a:gd name="adj2" fmla="val 17499597"/>
            </a:avLst>
          </a:prstGeom>
          <a:solidFill>
            <a:schemeClr val="bg1">
              <a:lumMod val="65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Rectangle: Top Corners Rounded 85">
            <a:extLst>
              <a:ext uri="{FF2B5EF4-FFF2-40B4-BE49-F238E27FC236}">
                <a16:creationId xmlns:a16="http://schemas.microsoft.com/office/drawing/2014/main" id="{EF6EE283-C2E1-4067-99E0-D5582F7CFBFC}"/>
              </a:ext>
            </a:extLst>
          </p:cNvPr>
          <p:cNvSpPr/>
          <p:nvPr/>
        </p:nvSpPr>
        <p:spPr>
          <a:xfrm rot="20714053">
            <a:off x="584774" y="4965644"/>
            <a:ext cx="467711" cy="682189"/>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Top Corners Rounded 86">
            <a:extLst>
              <a:ext uri="{FF2B5EF4-FFF2-40B4-BE49-F238E27FC236}">
                <a16:creationId xmlns:a16="http://schemas.microsoft.com/office/drawing/2014/main" id="{8843C67D-5487-4F69-9711-AE9C7FDA2F8D}"/>
              </a:ext>
            </a:extLst>
          </p:cNvPr>
          <p:cNvSpPr/>
          <p:nvPr/>
        </p:nvSpPr>
        <p:spPr>
          <a:xfrm>
            <a:off x="28639" y="6252466"/>
            <a:ext cx="2294201" cy="605533"/>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C7171A1B-AE01-46D5-940A-58E2A857F29E}"/>
              </a:ext>
            </a:extLst>
          </p:cNvPr>
          <p:cNvGrpSpPr/>
          <p:nvPr/>
        </p:nvGrpSpPr>
        <p:grpSpPr>
          <a:xfrm>
            <a:off x="7115" y="2798313"/>
            <a:ext cx="442479" cy="442479"/>
            <a:chOff x="4362042" y="2456043"/>
            <a:chExt cx="507200" cy="507200"/>
          </a:xfrm>
          <a:solidFill>
            <a:schemeClr val="bg1">
              <a:lumMod val="65000"/>
            </a:schemeClr>
          </a:solidFill>
        </p:grpSpPr>
        <p:sp>
          <p:nvSpPr>
            <p:cNvPr id="89" name="Oval 88">
              <a:extLst>
                <a:ext uri="{FF2B5EF4-FFF2-40B4-BE49-F238E27FC236}">
                  <a16:creationId xmlns:a16="http://schemas.microsoft.com/office/drawing/2014/main" id="{74813758-E1B7-405C-BDF1-8D5149F7F94C}"/>
                </a:ext>
              </a:extLst>
            </p:cNvPr>
            <p:cNvSpPr/>
            <p:nvPr/>
          </p:nvSpPr>
          <p:spPr>
            <a:xfrm rot="4519641">
              <a:off x="4362042" y="2456043"/>
              <a:ext cx="507200" cy="5072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796634A-E3C2-4CFC-91D4-D095927684FF}"/>
                </a:ext>
              </a:extLst>
            </p:cNvPr>
            <p:cNvSpPr/>
            <p:nvPr/>
          </p:nvSpPr>
          <p:spPr>
            <a:xfrm rot="4519641">
              <a:off x="4488842" y="2582842"/>
              <a:ext cx="253600" cy="2536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Top Corners Rounded 90">
            <a:extLst>
              <a:ext uri="{FF2B5EF4-FFF2-40B4-BE49-F238E27FC236}">
                <a16:creationId xmlns:a16="http://schemas.microsoft.com/office/drawing/2014/main" id="{7AE3B118-65A9-41E0-B0A2-E8D6DAFEB65F}"/>
              </a:ext>
            </a:extLst>
          </p:cNvPr>
          <p:cNvSpPr/>
          <p:nvPr/>
        </p:nvSpPr>
        <p:spPr>
          <a:xfrm rot="18919641">
            <a:off x="138725" y="2194878"/>
            <a:ext cx="1767709" cy="123066"/>
          </a:xfrm>
          <a:prstGeom prst="round2SameRect">
            <a:avLst/>
          </a:pr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CAC9CD74-3861-4DDA-A365-09B22E59F6AA}"/>
              </a:ext>
            </a:extLst>
          </p:cNvPr>
          <p:cNvGrpSpPr/>
          <p:nvPr/>
        </p:nvGrpSpPr>
        <p:grpSpPr>
          <a:xfrm>
            <a:off x="1595675" y="1237743"/>
            <a:ext cx="442479" cy="442479"/>
            <a:chOff x="4362042" y="2456043"/>
            <a:chExt cx="507200" cy="507200"/>
          </a:xfrm>
          <a:solidFill>
            <a:schemeClr val="bg1">
              <a:lumMod val="65000"/>
            </a:schemeClr>
          </a:solidFill>
        </p:grpSpPr>
        <p:sp>
          <p:nvSpPr>
            <p:cNvPr id="93" name="Oval 92">
              <a:extLst>
                <a:ext uri="{FF2B5EF4-FFF2-40B4-BE49-F238E27FC236}">
                  <a16:creationId xmlns:a16="http://schemas.microsoft.com/office/drawing/2014/main" id="{B23F4E25-BD35-4D59-BA56-5A0F71C78AAB}"/>
                </a:ext>
              </a:extLst>
            </p:cNvPr>
            <p:cNvSpPr/>
            <p:nvPr/>
          </p:nvSpPr>
          <p:spPr>
            <a:xfrm rot="4519641">
              <a:off x="4362042" y="2456043"/>
              <a:ext cx="507200" cy="5072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7699CC22-0108-4085-B50B-4A5A15D25D79}"/>
                </a:ext>
              </a:extLst>
            </p:cNvPr>
            <p:cNvSpPr/>
            <p:nvPr/>
          </p:nvSpPr>
          <p:spPr>
            <a:xfrm rot="4519641">
              <a:off x="4488842" y="2582842"/>
              <a:ext cx="253600" cy="253600"/>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F2CEC69F-5A17-4C8D-BF5A-149BE36276A6}"/>
              </a:ext>
            </a:extLst>
          </p:cNvPr>
          <p:cNvGrpSpPr/>
          <p:nvPr/>
        </p:nvGrpSpPr>
        <p:grpSpPr>
          <a:xfrm rot="167652">
            <a:off x="2081812" y="522188"/>
            <a:ext cx="1705359" cy="1800484"/>
            <a:chOff x="4124160" y="344601"/>
            <a:chExt cx="1705359" cy="1800484"/>
          </a:xfrm>
          <a:solidFill>
            <a:schemeClr val="bg1">
              <a:lumMod val="65000"/>
            </a:schemeClr>
          </a:solidFill>
        </p:grpSpPr>
        <p:sp>
          <p:nvSpPr>
            <p:cNvPr id="96" name="Rectangle: Top Corners Rounded 95">
              <a:extLst>
                <a:ext uri="{FF2B5EF4-FFF2-40B4-BE49-F238E27FC236}">
                  <a16:creationId xmlns:a16="http://schemas.microsoft.com/office/drawing/2014/main" id="{780AECD6-5BCA-4057-B9AA-53F6A8020E14}"/>
                </a:ext>
              </a:extLst>
            </p:cNvPr>
            <p:cNvSpPr/>
            <p:nvPr/>
          </p:nvSpPr>
          <p:spPr>
            <a:xfrm rot="19412907">
              <a:off x="4124160" y="344601"/>
              <a:ext cx="556643" cy="931946"/>
            </a:xfrm>
            <a:prstGeom prst="round2SameRect">
              <a:avLst>
                <a:gd name="adj1" fmla="val 50000"/>
                <a:gd name="adj2" fmla="val 0"/>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Top Corners Rounded 96">
              <a:extLst>
                <a:ext uri="{FF2B5EF4-FFF2-40B4-BE49-F238E27FC236}">
                  <a16:creationId xmlns:a16="http://schemas.microsoft.com/office/drawing/2014/main" id="{6B3556E5-FF4C-48CA-8B6A-9272BE3F5902}"/>
                </a:ext>
              </a:extLst>
            </p:cNvPr>
            <p:cNvSpPr/>
            <p:nvPr/>
          </p:nvSpPr>
          <p:spPr>
            <a:xfrm rot="19317739">
              <a:off x="4229472" y="1064739"/>
              <a:ext cx="1600047" cy="1080346"/>
            </a:xfrm>
            <a:prstGeom prst="round2SameRect">
              <a:avLst>
                <a:gd name="adj1" fmla="val 50000"/>
                <a:gd name="adj2" fmla="val 0"/>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Connector 97">
            <a:extLst>
              <a:ext uri="{FF2B5EF4-FFF2-40B4-BE49-F238E27FC236}">
                <a16:creationId xmlns:a16="http://schemas.microsoft.com/office/drawing/2014/main" id="{D331C8BB-5CC0-4FBB-BF06-A60CCC4CD5E1}"/>
              </a:ext>
            </a:extLst>
          </p:cNvPr>
          <p:cNvCxnSpPr>
            <a:cxnSpLocks/>
          </p:cNvCxnSpPr>
          <p:nvPr/>
        </p:nvCxnSpPr>
        <p:spPr>
          <a:xfrm flipV="1">
            <a:off x="1957655" y="1160694"/>
            <a:ext cx="187269" cy="17989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3B7AAE61-BABD-4A2F-84C4-93FC8C379D78}"/>
              </a:ext>
            </a:extLst>
          </p:cNvPr>
          <p:cNvSpPr/>
          <p:nvPr/>
        </p:nvSpPr>
        <p:spPr>
          <a:xfrm>
            <a:off x="1499105" y="832290"/>
            <a:ext cx="554619" cy="461260"/>
          </a:xfrm>
          <a:custGeom>
            <a:avLst/>
            <a:gdLst>
              <a:gd name="connsiteX0" fmla="*/ 106901 w 556843"/>
              <a:gd name="connsiteY0" fmla="*/ 415245 h 415245"/>
              <a:gd name="connsiteX1" fmla="*/ 5301 w 556843"/>
              <a:gd name="connsiteY1" fmla="*/ 52388 h 415245"/>
              <a:gd name="connsiteX2" fmla="*/ 252043 w 556843"/>
              <a:gd name="connsiteY2" fmla="*/ 23359 h 415245"/>
              <a:gd name="connsiteX3" fmla="*/ 368158 w 556843"/>
              <a:gd name="connsiteY3" fmla="*/ 255588 h 415245"/>
              <a:gd name="connsiteX4" fmla="*/ 556843 w 556843"/>
              <a:gd name="connsiteY4" fmla="*/ 139474 h 415245"/>
              <a:gd name="connsiteX0" fmla="*/ 104677 w 554619"/>
              <a:gd name="connsiteY0" fmla="*/ 461260 h 461260"/>
              <a:gd name="connsiteX1" fmla="*/ 3077 w 554619"/>
              <a:gd name="connsiteY1" fmla="*/ 98403 h 461260"/>
              <a:gd name="connsiteX2" fmla="*/ 206276 w 554619"/>
              <a:gd name="connsiteY2" fmla="*/ 11317 h 461260"/>
              <a:gd name="connsiteX3" fmla="*/ 365934 w 554619"/>
              <a:gd name="connsiteY3" fmla="*/ 301603 h 461260"/>
              <a:gd name="connsiteX4" fmla="*/ 554619 w 554619"/>
              <a:gd name="connsiteY4" fmla="*/ 185489 h 461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619" h="461260">
                <a:moveTo>
                  <a:pt x="104677" y="461260"/>
                </a:moveTo>
                <a:cubicBezTo>
                  <a:pt x="41782" y="312488"/>
                  <a:pt x="-13856" y="173393"/>
                  <a:pt x="3077" y="98403"/>
                </a:cubicBezTo>
                <a:cubicBezTo>
                  <a:pt x="20010" y="23413"/>
                  <a:pt x="145800" y="-22550"/>
                  <a:pt x="206276" y="11317"/>
                </a:cubicBezTo>
                <a:cubicBezTo>
                  <a:pt x="266752" y="45184"/>
                  <a:pt x="307877" y="272574"/>
                  <a:pt x="365934" y="301603"/>
                </a:cubicBezTo>
                <a:cubicBezTo>
                  <a:pt x="423991" y="330632"/>
                  <a:pt x="485676" y="253222"/>
                  <a:pt x="554619" y="185489"/>
                </a:cubicBezTo>
              </a:path>
            </a:pathLst>
          </a:cu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0EEB09C-A4CF-48EF-8822-3F5BE47337D7}"/>
              </a:ext>
            </a:extLst>
          </p:cNvPr>
          <p:cNvSpPr/>
          <p:nvPr/>
        </p:nvSpPr>
        <p:spPr>
          <a:xfrm>
            <a:off x="3171324" y="5962182"/>
            <a:ext cx="4992914" cy="580570"/>
          </a:xfrm>
          <a:prstGeom prst="ellipse">
            <a:avLst/>
          </a:prstGeom>
          <a:solidFill>
            <a:schemeClr val="bg1">
              <a:lumMod val="6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2838D21E-4B3D-460A-96D8-6AF51D636F6F}"/>
              </a:ext>
            </a:extLst>
          </p:cNvPr>
          <p:cNvCxnSpPr>
            <a:cxnSpLocks/>
            <a:stCxn id="100" idx="2"/>
          </p:cNvCxnSpPr>
          <p:nvPr/>
        </p:nvCxnSpPr>
        <p:spPr>
          <a:xfrm flipH="1" flipV="1">
            <a:off x="2606246" y="2687457"/>
            <a:ext cx="565078" cy="356501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0626CE4-8170-4DBD-A25D-4F86B85CA90A}"/>
              </a:ext>
            </a:extLst>
          </p:cNvPr>
          <p:cNvCxnSpPr>
            <a:cxnSpLocks/>
            <a:stCxn id="100" idx="6"/>
          </p:cNvCxnSpPr>
          <p:nvPr/>
        </p:nvCxnSpPr>
        <p:spPr>
          <a:xfrm flipH="1" flipV="1">
            <a:off x="3934626" y="1729047"/>
            <a:ext cx="4229612" cy="45234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639A5AD3-78A5-4A86-B905-D5EF0F0E0039}"/>
              </a:ext>
            </a:extLst>
          </p:cNvPr>
          <p:cNvSpPr txBox="1"/>
          <p:nvPr/>
        </p:nvSpPr>
        <p:spPr>
          <a:xfrm rot="19573020">
            <a:off x="2269901" y="1886347"/>
            <a:ext cx="1843314" cy="369332"/>
          </a:xfrm>
          <a:prstGeom prst="rect">
            <a:avLst/>
          </a:prstGeom>
          <a:solidFill>
            <a:schemeClr val="bg1">
              <a:lumMod val="65000"/>
            </a:schemeClr>
          </a:solidFill>
        </p:spPr>
        <p:txBody>
          <a:bodyPr wrap="square" rtlCol="0">
            <a:spAutoFit/>
          </a:bodyPr>
          <a:lstStyle/>
          <a:p>
            <a:pPr algn="ctr"/>
            <a:endParaRPr lang="en-US" b="1" dirty="0">
              <a:solidFill>
                <a:schemeClr val="bg1"/>
              </a:solidFill>
              <a:latin typeface="Century Gothic" panose="020B0502020202020204" pitchFamily="34" charset="0"/>
            </a:endParaRPr>
          </a:p>
        </p:txBody>
      </p:sp>
      <p:pic>
        <p:nvPicPr>
          <p:cNvPr id="105" name="Graphic 104">
            <a:extLst>
              <a:ext uri="{FF2B5EF4-FFF2-40B4-BE49-F238E27FC236}">
                <a16:creationId xmlns:a16="http://schemas.microsoft.com/office/drawing/2014/main" id="{53DB434C-1F55-4551-A933-03C37DB5AF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99387" y="5133335"/>
            <a:ext cx="968123" cy="968123"/>
          </a:xfrm>
          <a:prstGeom prst="rect">
            <a:avLst/>
          </a:prstGeom>
        </p:spPr>
      </p:pic>
      <p:pic>
        <p:nvPicPr>
          <p:cNvPr id="111" name="Graphic 110">
            <a:extLst>
              <a:ext uri="{FF2B5EF4-FFF2-40B4-BE49-F238E27FC236}">
                <a16:creationId xmlns:a16="http://schemas.microsoft.com/office/drawing/2014/main" id="{80329A66-9398-4CFE-BD68-140CFEA20B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54358">
            <a:off x="5221607" y="4101232"/>
            <a:ext cx="1304379" cy="815237"/>
          </a:xfrm>
          <a:prstGeom prst="rect">
            <a:avLst/>
          </a:prstGeom>
        </p:spPr>
      </p:pic>
      <p:pic>
        <p:nvPicPr>
          <p:cNvPr id="112" name="Graphic 111">
            <a:extLst>
              <a:ext uri="{FF2B5EF4-FFF2-40B4-BE49-F238E27FC236}">
                <a16:creationId xmlns:a16="http://schemas.microsoft.com/office/drawing/2014/main" id="{D5F8AACA-6396-45EB-AD7F-23651976C4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19808" y="5165032"/>
            <a:ext cx="1349305" cy="832549"/>
          </a:xfrm>
          <a:prstGeom prst="rect">
            <a:avLst/>
          </a:prstGeom>
        </p:spPr>
      </p:pic>
      <p:cxnSp>
        <p:nvCxnSpPr>
          <p:cNvPr id="113" name="Straight Connector 112">
            <a:extLst>
              <a:ext uri="{FF2B5EF4-FFF2-40B4-BE49-F238E27FC236}">
                <a16:creationId xmlns:a16="http://schemas.microsoft.com/office/drawing/2014/main" id="{18B41E0B-0E43-4FFB-A346-9B9B97ED31EA}"/>
              </a:ext>
            </a:extLst>
          </p:cNvPr>
          <p:cNvCxnSpPr>
            <a:cxnSpLocks/>
          </p:cNvCxnSpPr>
          <p:nvPr/>
        </p:nvCxnSpPr>
        <p:spPr>
          <a:xfrm flipH="1">
            <a:off x="-1124906" y="6431607"/>
            <a:ext cx="115354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39C58093-E9FD-43E6-A608-750DDBBA99DB}"/>
              </a:ext>
            </a:extLst>
          </p:cNvPr>
          <p:cNvGrpSpPr/>
          <p:nvPr/>
        </p:nvGrpSpPr>
        <p:grpSpPr>
          <a:xfrm>
            <a:off x="8742958" y="1386729"/>
            <a:ext cx="3264460" cy="982771"/>
            <a:chOff x="1714230" y="1248228"/>
            <a:chExt cx="7030628" cy="1627732"/>
          </a:xfrm>
        </p:grpSpPr>
        <p:sp>
          <p:nvSpPr>
            <p:cNvPr id="117" name="Freeform: Shape 116">
              <a:extLst>
                <a:ext uri="{FF2B5EF4-FFF2-40B4-BE49-F238E27FC236}">
                  <a16:creationId xmlns:a16="http://schemas.microsoft.com/office/drawing/2014/main" id="{F462C1BA-D138-452C-95DD-94207A6B4B82}"/>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33A7B022-3217-4673-B3DB-497A04FAE3DF}"/>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a:extLst>
                <a:ext uri="{FF2B5EF4-FFF2-40B4-BE49-F238E27FC236}">
                  <a16:creationId xmlns:a16="http://schemas.microsoft.com/office/drawing/2014/main" id="{C6F69BFF-D8A2-4FBF-A349-12964419B696}"/>
                </a:ext>
              </a:extLst>
            </p:cNvPr>
            <p:cNvSpPr txBox="1"/>
            <p:nvPr/>
          </p:nvSpPr>
          <p:spPr>
            <a:xfrm>
              <a:off x="2671956" y="1414660"/>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مياه الأنهار </a:t>
              </a:r>
            </a:p>
          </p:txBody>
        </p:sp>
      </p:grpSp>
      <p:grpSp>
        <p:nvGrpSpPr>
          <p:cNvPr id="121" name="Group 120">
            <a:extLst>
              <a:ext uri="{FF2B5EF4-FFF2-40B4-BE49-F238E27FC236}">
                <a16:creationId xmlns:a16="http://schemas.microsoft.com/office/drawing/2014/main" id="{98E17C86-45E0-4963-B0E2-4733DA21D99A}"/>
              </a:ext>
            </a:extLst>
          </p:cNvPr>
          <p:cNvGrpSpPr/>
          <p:nvPr/>
        </p:nvGrpSpPr>
        <p:grpSpPr>
          <a:xfrm>
            <a:off x="8742958" y="2430182"/>
            <a:ext cx="3264460" cy="982771"/>
            <a:chOff x="1714230" y="1248228"/>
            <a:chExt cx="7030628" cy="1627732"/>
          </a:xfrm>
        </p:grpSpPr>
        <p:sp>
          <p:nvSpPr>
            <p:cNvPr id="122" name="Freeform: Shape 121">
              <a:extLst>
                <a:ext uri="{FF2B5EF4-FFF2-40B4-BE49-F238E27FC236}">
                  <a16:creationId xmlns:a16="http://schemas.microsoft.com/office/drawing/2014/main" id="{317C879F-45C2-43A5-912C-1FD8E087A676}"/>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8173404B-DA1B-499F-AE51-B9321935FDF6}"/>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86F5211B-DB79-4F2E-87CD-24491D2707E9}"/>
                </a:ext>
              </a:extLst>
            </p:cNvPr>
            <p:cNvSpPr txBox="1"/>
            <p:nvPr/>
          </p:nvSpPr>
          <p:spPr>
            <a:xfrm>
              <a:off x="2671956" y="1399507"/>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السيول</a:t>
              </a:r>
            </a:p>
          </p:txBody>
        </p:sp>
      </p:grpSp>
      <p:grpSp>
        <p:nvGrpSpPr>
          <p:cNvPr id="125" name="Group 124">
            <a:extLst>
              <a:ext uri="{FF2B5EF4-FFF2-40B4-BE49-F238E27FC236}">
                <a16:creationId xmlns:a16="http://schemas.microsoft.com/office/drawing/2014/main" id="{81998508-3A6B-4046-A16A-100C5625670B}"/>
              </a:ext>
            </a:extLst>
          </p:cNvPr>
          <p:cNvGrpSpPr/>
          <p:nvPr/>
        </p:nvGrpSpPr>
        <p:grpSpPr>
          <a:xfrm>
            <a:off x="8742958" y="3473635"/>
            <a:ext cx="3264460" cy="982771"/>
            <a:chOff x="1714230" y="1248228"/>
            <a:chExt cx="7030628" cy="1627732"/>
          </a:xfrm>
        </p:grpSpPr>
        <p:sp>
          <p:nvSpPr>
            <p:cNvPr id="126" name="Freeform: Shape 125">
              <a:extLst>
                <a:ext uri="{FF2B5EF4-FFF2-40B4-BE49-F238E27FC236}">
                  <a16:creationId xmlns:a16="http://schemas.microsoft.com/office/drawing/2014/main" id="{3BE5DE2D-BA59-4F9D-A04E-EB2616229950}"/>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B663776-9774-43F8-8F0F-8D8480A0532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EECCEA6B-372F-4708-8B62-4106793BA598}"/>
                </a:ext>
              </a:extLst>
            </p:cNvPr>
            <p:cNvSpPr txBox="1"/>
            <p:nvPr/>
          </p:nvSpPr>
          <p:spPr>
            <a:xfrm>
              <a:off x="2676080" y="1370845"/>
              <a:ext cx="571496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الأمواج البحرية </a:t>
              </a:r>
            </a:p>
          </p:txBody>
        </p:sp>
      </p:grpSp>
      <p:grpSp>
        <p:nvGrpSpPr>
          <p:cNvPr id="50" name="Group 49">
            <a:extLst>
              <a:ext uri="{FF2B5EF4-FFF2-40B4-BE49-F238E27FC236}">
                <a16:creationId xmlns:a16="http://schemas.microsoft.com/office/drawing/2014/main" id="{B22B68D2-40B7-49E4-BF91-716E91FEEFAD}"/>
              </a:ext>
            </a:extLst>
          </p:cNvPr>
          <p:cNvGrpSpPr/>
          <p:nvPr/>
        </p:nvGrpSpPr>
        <p:grpSpPr>
          <a:xfrm>
            <a:off x="8750166" y="4532769"/>
            <a:ext cx="3264460" cy="982771"/>
            <a:chOff x="1714230" y="1248228"/>
            <a:chExt cx="7030628" cy="1627732"/>
          </a:xfrm>
        </p:grpSpPr>
        <p:sp>
          <p:nvSpPr>
            <p:cNvPr id="51" name="Freeform: Shape 50">
              <a:extLst>
                <a:ext uri="{FF2B5EF4-FFF2-40B4-BE49-F238E27FC236}">
                  <a16:creationId xmlns:a16="http://schemas.microsoft.com/office/drawing/2014/main" id="{0EE2D9D9-6A6D-440C-871B-1796A7617B59}"/>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43DE03B-7A7D-4E45-9A11-C4AAFD7160E1}"/>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7F130B92-3C00-49D0-A3BC-7472AE9EE1BA}"/>
                </a:ext>
              </a:extLst>
            </p:cNvPr>
            <p:cNvSpPr txBox="1"/>
            <p:nvPr/>
          </p:nvSpPr>
          <p:spPr>
            <a:xfrm>
              <a:off x="2169367" y="1370437"/>
              <a:ext cx="620615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الرياح</a:t>
              </a:r>
            </a:p>
          </p:txBody>
        </p:sp>
      </p:grpSp>
      <p:pic>
        <p:nvPicPr>
          <p:cNvPr id="58" name="Graphic 110">
            <a:extLst>
              <a:ext uri="{FF2B5EF4-FFF2-40B4-BE49-F238E27FC236}">
                <a16:creationId xmlns:a16="http://schemas.microsoft.com/office/drawing/2014/main" id="{A09ECEF7-9961-4E7B-AFCF-DF119E0A487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83018" y="4162074"/>
            <a:ext cx="1510114" cy="784097"/>
          </a:xfrm>
          <a:prstGeom prst="rect">
            <a:avLst/>
          </a:prstGeom>
        </p:spPr>
      </p:pic>
      <p:pic>
        <p:nvPicPr>
          <p:cNvPr id="59" name="Graphic 110">
            <a:extLst>
              <a:ext uri="{FF2B5EF4-FFF2-40B4-BE49-F238E27FC236}">
                <a16:creationId xmlns:a16="http://schemas.microsoft.com/office/drawing/2014/main" id="{01E68D01-753B-45FC-B5D1-92AED829A89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21162101">
            <a:off x="3810410" y="2960471"/>
            <a:ext cx="1561055" cy="878093"/>
          </a:xfrm>
          <a:prstGeom prst="rect">
            <a:avLst/>
          </a:prstGeom>
        </p:spPr>
      </p:pic>
      <p:grpSp>
        <p:nvGrpSpPr>
          <p:cNvPr id="60" name="Group 59">
            <a:extLst>
              <a:ext uri="{FF2B5EF4-FFF2-40B4-BE49-F238E27FC236}">
                <a16:creationId xmlns:a16="http://schemas.microsoft.com/office/drawing/2014/main" id="{ECA0DED6-1AA2-4901-BF9A-06C788502C04}"/>
              </a:ext>
            </a:extLst>
          </p:cNvPr>
          <p:cNvGrpSpPr/>
          <p:nvPr/>
        </p:nvGrpSpPr>
        <p:grpSpPr>
          <a:xfrm>
            <a:off x="8729316" y="5572461"/>
            <a:ext cx="3264460" cy="982771"/>
            <a:chOff x="1714230" y="1248228"/>
            <a:chExt cx="7030628" cy="1627732"/>
          </a:xfrm>
        </p:grpSpPr>
        <p:sp>
          <p:nvSpPr>
            <p:cNvPr id="61" name="Freeform: Shape 60">
              <a:extLst>
                <a:ext uri="{FF2B5EF4-FFF2-40B4-BE49-F238E27FC236}">
                  <a16:creationId xmlns:a16="http://schemas.microsoft.com/office/drawing/2014/main" id="{613AF0C8-06E4-4C2F-88C4-B2B16F775D1C}"/>
                </a:ext>
              </a:extLst>
            </p:cNvPr>
            <p:cNvSpPr/>
            <p:nvPr/>
          </p:nvSpPr>
          <p:spPr>
            <a:xfrm>
              <a:off x="1729753" y="2092188"/>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041A044-EFDC-4014-B862-DC8172A616DF}"/>
                </a:ext>
              </a:extLst>
            </p:cNvPr>
            <p:cNvSpPr/>
            <p:nvPr/>
          </p:nvSpPr>
          <p:spPr>
            <a:xfrm>
              <a:off x="1714230" y="1248228"/>
              <a:ext cx="7030628" cy="98277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618089E-FC94-49DD-962A-DB29F09A0737}"/>
                </a:ext>
              </a:extLst>
            </p:cNvPr>
            <p:cNvSpPr txBox="1"/>
            <p:nvPr/>
          </p:nvSpPr>
          <p:spPr>
            <a:xfrm>
              <a:off x="2169367" y="1370437"/>
              <a:ext cx="6206158" cy="866592"/>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الجاذبية</a:t>
              </a:r>
            </a:p>
          </p:txBody>
        </p:sp>
      </p:grpSp>
    </p:spTree>
    <p:extLst>
      <p:ext uri="{BB962C8B-B14F-4D97-AF65-F5344CB8AC3E}">
        <p14:creationId xmlns:p14="http://schemas.microsoft.com/office/powerpoint/2010/main" val="20475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up)">
                                      <p:cBhvr>
                                        <p:cTn id="11" dur="500"/>
                                        <p:tgtEl>
                                          <p:spTgt spid="101"/>
                                        </p:tgtEl>
                                      </p:cBhvr>
                                    </p:animEffect>
                                  </p:childTnLst>
                                </p:cTn>
                              </p:par>
                              <p:par>
                                <p:cTn id="12" presetID="22" presetClass="entr" presetSubtype="1"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wipe(up)">
                                      <p:cBhvr>
                                        <p:cTn id="14" dur="5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1+#ppt_w/2"/>
                                          </p:val>
                                        </p:tav>
                                        <p:tav tm="100000">
                                          <p:val>
                                            <p:strVal val="#ppt_x"/>
                                          </p:val>
                                        </p:tav>
                                      </p:tavLst>
                                    </p:anim>
                                    <p:anim calcmode="lin" valueType="num">
                                      <p:cBhvr additive="base">
                                        <p:cTn id="2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1"/>
                                        </p:tgtEl>
                                        <p:attrNameLst>
                                          <p:attrName>style.visibility</p:attrName>
                                        </p:attrNameLst>
                                      </p:cBhvr>
                                      <p:to>
                                        <p:strVal val="visible"/>
                                      </p:to>
                                    </p:set>
                                    <p:anim calcmode="lin" valueType="num">
                                      <p:cBhvr additive="base">
                                        <p:cTn id="25" dur="500" fill="hold"/>
                                        <p:tgtEl>
                                          <p:spTgt spid="121"/>
                                        </p:tgtEl>
                                        <p:attrNameLst>
                                          <p:attrName>ppt_x</p:attrName>
                                        </p:attrNameLst>
                                      </p:cBhvr>
                                      <p:tavLst>
                                        <p:tav tm="0">
                                          <p:val>
                                            <p:strVal val="1+#ppt_w/2"/>
                                          </p:val>
                                        </p:tav>
                                        <p:tav tm="100000">
                                          <p:val>
                                            <p:strVal val="#ppt_x"/>
                                          </p:val>
                                        </p:tav>
                                      </p:tavLst>
                                    </p:anim>
                                    <p:anim calcmode="lin" valueType="num">
                                      <p:cBhvr additive="base">
                                        <p:cTn id="26" dur="50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wipe(right)">
                                      <p:cBhvr>
                                        <p:cTn id="31" dur="5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right)">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up)">
                                      <p:cBhvr>
                                        <p:cTn id="46" dur="100"/>
                                        <p:tgtEl>
                                          <p:spTgt spid="83"/>
                                        </p:tgtEl>
                                      </p:cBhvr>
                                    </p:animEffect>
                                  </p:childTnLst>
                                </p:cTn>
                              </p:par>
                            </p:childTnLst>
                          </p:cTn>
                        </p:par>
                        <p:par>
                          <p:cTn id="47" fill="hold">
                            <p:stCondLst>
                              <p:cond delay="100"/>
                            </p:stCondLst>
                            <p:childTnLst>
                              <p:par>
                                <p:cTn id="48" presetID="22" presetClass="entr" presetSubtype="4" fill="hold" grpId="0"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down)">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500" fill="hold"/>
                                        <p:tgtEl>
                                          <p:spTgt spid="105"/>
                                        </p:tgtEl>
                                        <p:attrNameLst>
                                          <p:attrName>ppt_w</p:attrName>
                                        </p:attrNameLst>
                                      </p:cBhvr>
                                      <p:tavLst>
                                        <p:tav tm="0">
                                          <p:val>
                                            <p:fltVal val="0"/>
                                          </p:val>
                                        </p:tav>
                                        <p:tav tm="100000">
                                          <p:val>
                                            <p:strVal val="#ppt_w"/>
                                          </p:val>
                                        </p:tav>
                                      </p:tavLst>
                                    </p:anim>
                                    <p:anim calcmode="lin" valueType="num">
                                      <p:cBhvr>
                                        <p:cTn id="56" dur="500" fill="hold"/>
                                        <p:tgtEl>
                                          <p:spTgt spid="105"/>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11"/>
                                        </p:tgtEl>
                                        <p:attrNameLst>
                                          <p:attrName>style.visibility</p:attrName>
                                        </p:attrNameLst>
                                      </p:cBhvr>
                                      <p:to>
                                        <p:strVal val="visible"/>
                                      </p:to>
                                    </p:set>
                                    <p:anim calcmode="lin" valueType="num">
                                      <p:cBhvr>
                                        <p:cTn id="61" dur="500" fill="hold"/>
                                        <p:tgtEl>
                                          <p:spTgt spid="111"/>
                                        </p:tgtEl>
                                        <p:attrNameLst>
                                          <p:attrName>ppt_w</p:attrName>
                                        </p:attrNameLst>
                                      </p:cBhvr>
                                      <p:tavLst>
                                        <p:tav tm="0">
                                          <p:val>
                                            <p:fltVal val="0"/>
                                          </p:val>
                                        </p:tav>
                                        <p:tav tm="100000">
                                          <p:val>
                                            <p:strVal val="#ppt_w"/>
                                          </p:val>
                                        </p:tav>
                                      </p:tavLst>
                                    </p:anim>
                                    <p:anim calcmode="lin" valueType="num">
                                      <p:cBhvr>
                                        <p:cTn id="62" dur="500" fill="hold"/>
                                        <p:tgtEl>
                                          <p:spTgt spid="111"/>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2"/>
                                        </p:tgtEl>
                                        <p:attrNameLst>
                                          <p:attrName>style.visibility</p:attrName>
                                        </p:attrNameLst>
                                      </p:cBhvr>
                                      <p:to>
                                        <p:strVal val="visible"/>
                                      </p:to>
                                    </p:set>
                                    <p:animEffect transition="in" filter="fade">
                                      <p:cBhvr>
                                        <p:cTn id="67" dur="500"/>
                                        <p:tgtEl>
                                          <p:spTgt spid="112"/>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0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Manual Operation 24">
            <a:extLst>
              <a:ext uri="{FF2B5EF4-FFF2-40B4-BE49-F238E27FC236}">
                <a16:creationId xmlns:a16="http://schemas.microsoft.com/office/drawing/2014/main" id="{D49B30A6-F562-4DD7-A531-894ACEA7283D}"/>
              </a:ext>
            </a:extLst>
          </p:cNvPr>
          <p:cNvSpPr/>
          <p:nvPr/>
        </p:nvSpPr>
        <p:spPr>
          <a:xfrm flipV="1">
            <a:off x="1767009" y="335780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AA4A48-A2DA-42B1-B121-EE49D67CB878}"/>
              </a:ext>
            </a:extLst>
          </p:cNvPr>
          <p:cNvGrpSpPr/>
          <p:nvPr/>
        </p:nvGrpSpPr>
        <p:grpSpPr>
          <a:xfrm>
            <a:off x="5536617" y="353354"/>
            <a:ext cx="6655383" cy="4494217"/>
            <a:chOff x="2209948" y="1248228"/>
            <a:chExt cx="6655383" cy="4494217"/>
          </a:xfrm>
        </p:grpSpPr>
        <p:sp>
          <p:nvSpPr>
            <p:cNvPr id="9" name="Freeform: Shape 8">
              <a:extLst>
                <a:ext uri="{FF2B5EF4-FFF2-40B4-BE49-F238E27FC236}">
                  <a16:creationId xmlns:a16="http://schemas.microsoft.com/office/drawing/2014/main" id="{66068DED-21D9-4F78-B599-1EB7380821A2}"/>
                </a:ext>
              </a:extLst>
            </p:cNvPr>
            <p:cNvSpPr/>
            <p:nvPr/>
          </p:nvSpPr>
          <p:spPr>
            <a:xfrm>
              <a:off x="2601722" y="4958673"/>
              <a:ext cx="597552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2769330" y="1248228"/>
              <a:ext cx="5975527" cy="3827354"/>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4</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كيف تحدث التعرية</a:t>
              </a:r>
            </a:p>
          </p:txBody>
        </p:sp>
        <p:sp>
          <p:nvSpPr>
            <p:cNvPr id="13" name="TextBox 12">
              <a:extLst>
                <a:ext uri="{FF2B5EF4-FFF2-40B4-BE49-F238E27FC236}">
                  <a16:creationId xmlns:a16="http://schemas.microsoft.com/office/drawing/2014/main" id="{1BE0F872-BDD2-48E7-895A-E30899491C87}"/>
                </a:ext>
              </a:extLst>
            </p:cNvPr>
            <p:cNvSpPr txBox="1"/>
            <p:nvPr/>
          </p:nvSpPr>
          <p:spPr>
            <a:xfrm>
              <a:off x="2209948" y="2192409"/>
              <a:ext cx="6655383" cy="1938992"/>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تحمل مياه الأنهار والسيول والأمواج البحرية فتات الصخور</a:t>
              </a:r>
            </a:p>
            <a:p>
              <a:pPr marL="342900" indent="-342900" algn="r" rtl="1">
                <a:buFont typeface="Arial" panose="020B0604020202020204" pitchFamily="34" charset="0"/>
                <a:buChar char="•"/>
              </a:pPr>
              <a:r>
                <a:rPr lang="ar-SY" sz="2400" dirty="0"/>
                <a:t>وقد تنقله ليجمع في أمكنة أخرى.</a:t>
              </a:r>
            </a:p>
            <a:p>
              <a:pPr marL="342900" indent="-342900" algn="r" rtl="1">
                <a:buFont typeface="Arial" panose="020B0604020202020204" pitchFamily="34" charset="0"/>
                <a:buChar char="•"/>
              </a:pPr>
              <a:r>
                <a:rPr lang="ar-SY" sz="2400" dirty="0"/>
                <a:t>وتنتقل الرياح الحبيبات الصغيرة من الرمل أو الصخر,</a:t>
              </a:r>
            </a:p>
            <a:p>
              <a:pPr marL="342900" indent="-342900" algn="r" rtl="1">
                <a:buFont typeface="Arial" panose="020B0604020202020204" pitchFamily="34" charset="0"/>
                <a:buChar char="•"/>
              </a:pPr>
              <a:r>
                <a:rPr lang="ar-SY" sz="2400" dirty="0"/>
                <a:t> وقد تترسب مشكلة الكثبان الرملية,</a:t>
              </a:r>
            </a:p>
            <a:p>
              <a:pPr marL="342900" indent="-342900" algn="r" rtl="1">
                <a:buFont typeface="Arial" panose="020B0604020202020204" pitchFamily="34" charset="0"/>
                <a:buChar char="•"/>
              </a:pPr>
              <a:r>
                <a:rPr lang="ar-SY" sz="2400" dirty="0"/>
                <a:t> وهى من الظواهر التي تميز الصحراء. </a:t>
              </a:r>
            </a:p>
          </p:txBody>
        </p:sp>
      </p:grpSp>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3740" y="379975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t="5479" b="5479"/>
          <a:stretch/>
        </p:blipFill>
        <p:spPr>
          <a:xfrm>
            <a:off x="384579" y="2304202"/>
            <a:ext cx="2366430" cy="1580332"/>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025779" y="650403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661101" y="645569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012041" y="-1959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5808" y="4979165"/>
            <a:ext cx="2323587" cy="1552702"/>
          </a:xfrm>
          <a:prstGeom prst="rect">
            <a:avLst/>
          </a:prstGeom>
          <a:effectLst/>
        </p:spPr>
      </p:pic>
    </p:spTree>
    <p:extLst>
      <p:ext uri="{BB962C8B-B14F-4D97-AF65-F5344CB8AC3E}">
        <p14:creationId xmlns:p14="http://schemas.microsoft.com/office/powerpoint/2010/main" val="7764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randombar(horizont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0-#ppt_h/2"/>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F123494-5F55-4E49-A239-ED1CA7FF054D}"/>
              </a:ext>
            </a:extLst>
          </p:cNvPr>
          <p:cNvGrpSpPr/>
          <p:nvPr/>
        </p:nvGrpSpPr>
        <p:grpSpPr>
          <a:xfrm>
            <a:off x="6614956" y="225738"/>
            <a:ext cx="5297715" cy="1872343"/>
            <a:chOff x="3447142" y="1248229"/>
            <a:chExt cx="5297715" cy="1872343"/>
          </a:xfrm>
        </p:grpSpPr>
        <p:sp>
          <p:nvSpPr>
            <p:cNvPr id="85" name="Freeform: Shape 84">
              <a:extLst>
                <a:ext uri="{FF2B5EF4-FFF2-40B4-BE49-F238E27FC236}">
                  <a16:creationId xmlns:a16="http://schemas.microsoft.com/office/drawing/2014/main" id="{539423E8-79C3-47B6-8250-C6DF52909D8F}"/>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662C414-A736-4D97-9AFA-0D2685751F96}"/>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8610F6EB-0184-4B8B-9B93-9FFDABF76C44}"/>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0B3B6E3-E27D-446E-9E9A-3A776DF79A03}"/>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89" name="TextBox 88">
              <a:extLst>
                <a:ext uri="{FF2B5EF4-FFF2-40B4-BE49-F238E27FC236}">
                  <a16:creationId xmlns:a16="http://schemas.microsoft.com/office/drawing/2014/main" id="{F8A3E833-DF78-4907-A450-27B263F08C17}"/>
                </a:ext>
              </a:extLst>
            </p:cNvPr>
            <p:cNvSpPr txBox="1"/>
            <p:nvPr/>
          </p:nvSpPr>
          <p:spPr>
            <a:xfrm>
              <a:off x="3643536" y="1814170"/>
              <a:ext cx="4836433" cy="400110"/>
            </a:xfrm>
            <a:prstGeom prst="rect">
              <a:avLst/>
            </a:prstGeom>
            <a:noFill/>
          </p:spPr>
          <p:txBody>
            <a:bodyPr wrap="square" rtlCol="0">
              <a:spAutoFit/>
            </a:bodyPr>
            <a:lstStyle/>
            <a:p>
              <a:pPr algn="r"/>
              <a:r>
                <a:rPr lang="ar-SY" sz="2000" dirty="0"/>
                <a:t>متى تحدث عملية التعرية بسرعة؟</a:t>
              </a:r>
            </a:p>
          </p:txBody>
        </p:sp>
      </p:grpSp>
      <p:grpSp>
        <p:nvGrpSpPr>
          <p:cNvPr id="90" name="Group 89">
            <a:extLst>
              <a:ext uri="{FF2B5EF4-FFF2-40B4-BE49-F238E27FC236}">
                <a16:creationId xmlns:a16="http://schemas.microsoft.com/office/drawing/2014/main" id="{1218FE95-C649-462A-BD6F-F23997E8312F}"/>
              </a:ext>
            </a:extLst>
          </p:cNvPr>
          <p:cNvGrpSpPr/>
          <p:nvPr/>
        </p:nvGrpSpPr>
        <p:grpSpPr>
          <a:xfrm>
            <a:off x="6614955" y="1733609"/>
            <a:ext cx="5297715" cy="1872343"/>
            <a:chOff x="3447142" y="1248229"/>
            <a:chExt cx="5297715" cy="1872343"/>
          </a:xfrm>
        </p:grpSpPr>
        <p:sp>
          <p:nvSpPr>
            <p:cNvPr id="91" name="Freeform: Shape 90">
              <a:extLst>
                <a:ext uri="{FF2B5EF4-FFF2-40B4-BE49-F238E27FC236}">
                  <a16:creationId xmlns:a16="http://schemas.microsoft.com/office/drawing/2014/main" id="{57413C8F-101A-4570-89F8-D1A1AF0769C3}"/>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763C8D3-9436-4051-A60A-D94D1E8F870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F874B3BF-FA69-48BF-8BA4-B53B38CD42BB}"/>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9CBEEE72-7E3F-4873-829F-473386182786}"/>
                </a:ext>
              </a:extLst>
            </p:cNvPr>
            <p:cNvSpPr txBox="1"/>
            <p:nvPr/>
          </p:nvSpPr>
          <p:spPr>
            <a:xfrm>
              <a:off x="3643536" y="1279434"/>
              <a:ext cx="4836433" cy="1015663"/>
            </a:xfrm>
            <a:prstGeom prst="rect">
              <a:avLst/>
            </a:prstGeom>
            <a:noFill/>
          </p:spPr>
          <p:txBody>
            <a:bodyPr wrap="square" rtlCol="0">
              <a:spAutoFit/>
            </a:bodyPr>
            <a:lstStyle/>
            <a:p>
              <a:pPr algn="r"/>
              <a:r>
                <a:rPr lang="ar-SY" sz="2000" dirty="0">
                  <a:latin typeface="Oswald" panose="02000503000000000000" pitchFamily="2" charset="0"/>
                </a:rPr>
                <a:t>خلال حدوث فيضانات وعواصف قوية مثل: التسونامي وما يرافقه من أمواج بحرية عاتية مسببة انجراف أجزاء كبيرة من اليابسة</a:t>
              </a:r>
              <a:endParaRPr lang="ar-SY" sz="2000" dirty="0"/>
            </a:p>
          </p:txBody>
        </p:sp>
      </p:grpSp>
      <p:sp>
        <p:nvSpPr>
          <p:cNvPr id="46" name="Flowchart: Manual Operation 24">
            <a:extLst>
              <a:ext uri="{FF2B5EF4-FFF2-40B4-BE49-F238E27FC236}">
                <a16:creationId xmlns:a16="http://schemas.microsoft.com/office/drawing/2014/main" id="{C904AD5B-AAFE-4F5F-8582-AA02EF9811A9}"/>
              </a:ext>
            </a:extLst>
          </p:cNvPr>
          <p:cNvSpPr/>
          <p:nvPr/>
        </p:nvSpPr>
        <p:spPr>
          <a:xfrm flipV="1">
            <a:off x="767441" y="1481579"/>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3D35B73D-1213-4567-9101-86C5D4C54222}"/>
              </a:ext>
            </a:extLst>
          </p:cNvPr>
          <p:cNvSpPr/>
          <p:nvPr/>
        </p:nvSpPr>
        <p:spPr>
          <a:xfrm flipV="1">
            <a:off x="1026211" y="4627804"/>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A8B87D8-A763-414A-92D1-40A34E8941FE}"/>
              </a:ext>
            </a:extLst>
          </p:cNvPr>
          <p:cNvSpPr/>
          <p:nvPr/>
        </p:nvSpPr>
        <p:spPr>
          <a:xfrm>
            <a:off x="1661533" y="4579471"/>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9" name="Group 48">
            <a:extLst>
              <a:ext uri="{FF2B5EF4-FFF2-40B4-BE49-F238E27FC236}">
                <a16:creationId xmlns:a16="http://schemas.microsoft.com/office/drawing/2014/main" id="{3D1CC624-70C9-4292-BB15-2CE1CC730261}"/>
              </a:ext>
            </a:extLst>
          </p:cNvPr>
          <p:cNvGrpSpPr/>
          <p:nvPr/>
        </p:nvGrpSpPr>
        <p:grpSpPr>
          <a:xfrm>
            <a:off x="2012473" y="-1895816"/>
            <a:ext cx="422033" cy="3495472"/>
            <a:chOff x="3202331" y="-845596"/>
            <a:chExt cx="422033" cy="3495472"/>
          </a:xfrm>
        </p:grpSpPr>
        <p:cxnSp>
          <p:nvCxnSpPr>
            <p:cNvPr id="50" name="Straight Connector 49">
              <a:extLst>
                <a:ext uri="{FF2B5EF4-FFF2-40B4-BE49-F238E27FC236}">
                  <a16:creationId xmlns:a16="http://schemas.microsoft.com/office/drawing/2014/main" id="{EE8EF2A6-8D8F-4710-AC1E-1A7D88369AA0}"/>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54083625-8F66-4A94-AC92-DFC7684902F0}"/>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a:extLst>
                <a:ext uri="{FF2B5EF4-FFF2-40B4-BE49-F238E27FC236}">
                  <a16:creationId xmlns:a16="http://schemas.microsoft.com/office/drawing/2014/main" id="{E527AE01-23B9-42E5-8022-67627732935A}"/>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72F45131-9EB8-41D4-B737-6C8EEF9900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86240" y="3110570"/>
            <a:ext cx="2323587" cy="1537440"/>
          </a:xfrm>
          <a:prstGeom prst="rect">
            <a:avLst/>
          </a:prstGeom>
          <a:effectLst/>
        </p:spPr>
      </p:pic>
      <p:sp>
        <p:nvSpPr>
          <p:cNvPr id="54" name="Flowchart: Manual Operation 24">
            <a:extLst>
              <a:ext uri="{FF2B5EF4-FFF2-40B4-BE49-F238E27FC236}">
                <a16:creationId xmlns:a16="http://schemas.microsoft.com/office/drawing/2014/main" id="{14FDEDCA-87F0-4BAE-9166-26579570E5DF}"/>
              </a:ext>
            </a:extLst>
          </p:cNvPr>
          <p:cNvSpPr/>
          <p:nvPr/>
        </p:nvSpPr>
        <p:spPr>
          <a:xfrm flipV="1">
            <a:off x="4268599" y="3118139"/>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anual Operation 54">
            <a:extLst>
              <a:ext uri="{FF2B5EF4-FFF2-40B4-BE49-F238E27FC236}">
                <a16:creationId xmlns:a16="http://schemas.microsoft.com/office/drawing/2014/main" id="{DDA99C7B-2C6D-4DC2-8898-8F40CF63213F}"/>
              </a:ext>
            </a:extLst>
          </p:cNvPr>
          <p:cNvSpPr/>
          <p:nvPr/>
        </p:nvSpPr>
        <p:spPr>
          <a:xfrm flipV="1">
            <a:off x="4527369" y="6264364"/>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B7C10DA-617B-4B98-A854-CC78C99B05C9}"/>
              </a:ext>
            </a:extLst>
          </p:cNvPr>
          <p:cNvSpPr/>
          <p:nvPr/>
        </p:nvSpPr>
        <p:spPr>
          <a:xfrm>
            <a:off x="5162691" y="6216031"/>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7" name="Group 56">
            <a:extLst>
              <a:ext uri="{FF2B5EF4-FFF2-40B4-BE49-F238E27FC236}">
                <a16:creationId xmlns:a16="http://schemas.microsoft.com/office/drawing/2014/main" id="{03C0B38F-F8B3-4920-9423-1DD3DB9DF98A}"/>
              </a:ext>
            </a:extLst>
          </p:cNvPr>
          <p:cNvGrpSpPr/>
          <p:nvPr/>
        </p:nvGrpSpPr>
        <p:grpSpPr>
          <a:xfrm>
            <a:off x="5513631" y="-259256"/>
            <a:ext cx="422033" cy="3495472"/>
            <a:chOff x="3202331" y="-845596"/>
            <a:chExt cx="422033" cy="3495472"/>
          </a:xfrm>
        </p:grpSpPr>
        <p:cxnSp>
          <p:nvCxnSpPr>
            <p:cNvPr id="58" name="Straight Connector 57">
              <a:extLst>
                <a:ext uri="{FF2B5EF4-FFF2-40B4-BE49-F238E27FC236}">
                  <a16:creationId xmlns:a16="http://schemas.microsoft.com/office/drawing/2014/main" id="{1AA7F873-A94D-48D2-8237-A4D9D1D0D5C0}"/>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DCF0D0DC-C32F-4A51-AA9F-2CD20F2DA165}"/>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a:extLst>
                <a:ext uri="{FF2B5EF4-FFF2-40B4-BE49-F238E27FC236}">
                  <a16:creationId xmlns:a16="http://schemas.microsoft.com/office/drawing/2014/main" id="{F4C836E0-ABE0-4F15-9E79-1D58DA867066}"/>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35849B68-4356-42A7-AD6C-144A898F05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2853" y="5095875"/>
            <a:ext cx="2488842" cy="1185163"/>
          </a:xfrm>
          <a:prstGeom prst="rect">
            <a:avLst/>
          </a:prstGeom>
          <a:effectLst/>
        </p:spPr>
      </p:pic>
    </p:spTree>
    <p:extLst>
      <p:ext uri="{BB962C8B-B14F-4D97-AF65-F5344CB8AC3E}">
        <p14:creationId xmlns:p14="http://schemas.microsoft.com/office/powerpoint/2010/main" val="31408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righ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righ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0-#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randombar(horizontal)">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fill="hold"/>
                                        <p:tgtEl>
                                          <p:spTgt spid="57"/>
                                        </p:tgtEl>
                                        <p:attrNameLst>
                                          <p:attrName>ppt_x</p:attrName>
                                        </p:attrNameLst>
                                      </p:cBhvr>
                                      <p:tavLst>
                                        <p:tav tm="0">
                                          <p:val>
                                            <p:strVal val="#ppt_x"/>
                                          </p:val>
                                        </p:tav>
                                        <p:tav tm="100000">
                                          <p:val>
                                            <p:strVal val="#ppt_x"/>
                                          </p:val>
                                        </p:tav>
                                      </p:tavLst>
                                    </p:anim>
                                    <p:anim calcmode="lin" valueType="num">
                                      <p:cBhvr additive="base">
                                        <p:cTn id="34" dur="500" fill="hold"/>
                                        <p:tgtEl>
                                          <p:spTgt spid="57"/>
                                        </p:tgtEl>
                                        <p:attrNameLst>
                                          <p:attrName>ppt_y</p:attrName>
                                        </p:attrNameLst>
                                      </p:cBhvr>
                                      <p:tavLst>
                                        <p:tav tm="0">
                                          <p:val>
                                            <p:strVal val="0-#ppt_h/2"/>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randombar(horizontal)">
                                      <p:cBhvr>
                                        <p:cTn id="4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4"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34873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D99956-1FD3-4A1D-83CA-1E5D4AD0E6EE}"/>
              </a:ext>
            </a:extLst>
          </p:cNvPr>
          <p:cNvSpPr>
            <a:spLocks noGrp="1"/>
          </p:cNvSpPr>
          <p:nvPr>
            <p:ph type="title"/>
          </p:nvPr>
        </p:nvSpPr>
        <p:spPr/>
        <p:txBody>
          <a:bodyPr/>
          <a:lstStyle/>
          <a:p>
            <a:endParaRPr lang="en-US"/>
          </a:p>
        </p:txBody>
      </p:sp>
      <p:pic>
        <p:nvPicPr>
          <p:cNvPr id="5" name="عنصر نائب للمحتوى 4" descr="صورة تحتوي على نص&#10;&#10;تم إنشاء الوصف تلقائياً">
            <a:extLst>
              <a:ext uri="{FF2B5EF4-FFF2-40B4-BE49-F238E27FC236}">
                <a16:creationId xmlns:a16="http://schemas.microsoft.com/office/drawing/2014/main" id="{225D63F0-45E5-4A10-85E6-143543B00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9421" cy="6858000"/>
          </a:xfrm>
        </p:spPr>
      </p:pic>
      <p:sp>
        <p:nvSpPr>
          <p:cNvPr id="7" name="مربع نص 6">
            <a:extLst>
              <a:ext uri="{FF2B5EF4-FFF2-40B4-BE49-F238E27FC236}">
                <a16:creationId xmlns:a16="http://schemas.microsoft.com/office/drawing/2014/main" id="{1C08663C-6C87-4C92-94E4-0EFD33233930}"/>
              </a:ext>
            </a:extLst>
          </p:cNvPr>
          <p:cNvSpPr txBox="1"/>
          <p:nvPr/>
        </p:nvSpPr>
        <p:spPr>
          <a:xfrm>
            <a:off x="1796405" y="304864"/>
            <a:ext cx="8656609" cy="1569660"/>
          </a:xfrm>
          <a:prstGeom prst="rect">
            <a:avLst/>
          </a:prstGeom>
          <a:noFill/>
        </p:spPr>
        <p:txBody>
          <a:bodyPr wrap="square">
            <a:spAutoFit/>
          </a:bodyPr>
          <a:lstStyle/>
          <a:p>
            <a:pPr algn="ctr" rtl="1"/>
            <a:r>
              <a:rPr lang="ar-SA" sz="9600" b="1" dirty="0">
                <a:solidFill>
                  <a:srgbClr val="EA4235"/>
                </a:solidFill>
              </a:rPr>
              <a:t>تجدنا في جوجل </a:t>
            </a:r>
          </a:p>
        </p:txBody>
      </p:sp>
      <p:sp>
        <p:nvSpPr>
          <p:cNvPr id="8" name="مربع نص 7">
            <a:extLst>
              <a:ext uri="{FF2B5EF4-FFF2-40B4-BE49-F238E27FC236}">
                <a16:creationId xmlns:a16="http://schemas.microsoft.com/office/drawing/2014/main" id="{135C64CF-663B-4A96-9DF4-B088D7B46396}"/>
              </a:ext>
            </a:extLst>
          </p:cNvPr>
          <p:cNvSpPr txBox="1"/>
          <p:nvPr/>
        </p:nvSpPr>
        <p:spPr>
          <a:xfrm>
            <a:off x="7748833" y="3712237"/>
            <a:ext cx="2520884" cy="523220"/>
          </a:xfrm>
          <a:prstGeom prst="rect">
            <a:avLst/>
          </a:prstGeom>
          <a:noFill/>
        </p:spPr>
        <p:txBody>
          <a:bodyPr wrap="square">
            <a:spAutoFit/>
          </a:bodyPr>
          <a:lstStyle/>
          <a:p>
            <a:pPr algn="ctr" rtl="1"/>
            <a:r>
              <a:rPr lang="ar-SA" sz="2800" b="1" dirty="0">
                <a:solidFill>
                  <a:schemeClr val="tx1">
                    <a:lumMod val="85000"/>
                    <a:lumOff val="15000"/>
                  </a:schemeClr>
                </a:solidFill>
              </a:rPr>
              <a:t>حلول اون لاين</a:t>
            </a:r>
          </a:p>
        </p:txBody>
      </p:sp>
    </p:spTree>
    <p:extLst>
      <p:ext uri="{BB962C8B-B14F-4D97-AF65-F5344CB8AC3E}">
        <p14:creationId xmlns:p14="http://schemas.microsoft.com/office/powerpoint/2010/main" val="13282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التجوية و التعرية</a:t>
              </a:r>
            </a:p>
          </p:txBody>
        </p:sp>
      </p:grpSp>
    </p:spTree>
    <p:extLst>
      <p:ext uri="{BB962C8B-B14F-4D97-AF65-F5344CB8AC3E}">
        <p14:creationId xmlns:p14="http://schemas.microsoft.com/office/powerpoint/2010/main" val="34867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3391CC15-D4E2-4BEB-8A7A-E31026E4A67D}"/>
              </a:ext>
            </a:extLst>
          </p:cNvPr>
          <p:cNvGrpSpPr/>
          <p:nvPr/>
        </p:nvGrpSpPr>
        <p:grpSpPr>
          <a:xfrm>
            <a:off x="7628595" y="1362412"/>
            <a:ext cx="4143327" cy="5159362"/>
            <a:chOff x="7628595" y="1362412"/>
            <a:chExt cx="4143327" cy="5159362"/>
          </a:xfrm>
        </p:grpSpPr>
        <p:grpSp>
          <p:nvGrpSpPr>
            <p:cNvPr id="58" name="Group 57">
              <a:extLst>
                <a:ext uri="{FF2B5EF4-FFF2-40B4-BE49-F238E27FC236}">
                  <a16:creationId xmlns:a16="http://schemas.microsoft.com/office/drawing/2014/main" id="{EC49826C-3DD9-44F0-9F2D-8FB8AB5324E1}"/>
                </a:ext>
              </a:extLst>
            </p:cNvPr>
            <p:cNvGrpSpPr/>
            <p:nvPr/>
          </p:nvGrpSpPr>
          <p:grpSpPr>
            <a:xfrm>
              <a:off x="7628595" y="1362412"/>
              <a:ext cx="4143327" cy="4262246"/>
              <a:chOff x="7628595" y="1430243"/>
              <a:chExt cx="4143327" cy="4262246"/>
            </a:xfrm>
          </p:grpSpPr>
          <p:grpSp>
            <p:nvGrpSpPr>
              <p:cNvPr id="20" name="Group 19">
                <a:extLst>
                  <a:ext uri="{FF2B5EF4-FFF2-40B4-BE49-F238E27FC236}">
                    <a16:creationId xmlns:a16="http://schemas.microsoft.com/office/drawing/2014/main" id="{0F0227C3-F89A-4592-A0AE-DF8520A537E7}"/>
                  </a:ext>
                </a:extLst>
              </p:cNvPr>
              <p:cNvGrpSpPr/>
              <p:nvPr/>
            </p:nvGrpSpPr>
            <p:grpSpPr>
              <a:xfrm>
                <a:off x="7628595" y="1747946"/>
                <a:ext cx="3432445" cy="3944543"/>
                <a:chOff x="2559" y="1712778"/>
                <a:chExt cx="3432445" cy="3944543"/>
              </a:xfrm>
            </p:grpSpPr>
            <p:sp>
              <p:nvSpPr>
                <p:cNvPr id="21" name="Freeform: Shape 20">
                  <a:extLst>
                    <a:ext uri="{FF2B5EF4-FFF2-40B4-BE49-F238E27FC236}">
                      <a16:creationId xmlns:a16="http://schemas.microsoft.com/office/drawing/2014/main" id="{35D2BF7B-6DF1-4B6A-B74B-ACEEFBB15755}"/>
                    </a:ext>
                  </a:extLst>
                </p:cNvPr>
                <p:cNvSpPr/>
                <p:nvPr/>
              </p:nvSpPr>
              <p:spPr>
                <a:xfrm rot="2700000">
                  <a:off x="2560"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2158658 w 3432444"/>
                    <a:gd name="connsiteY9" fmla="*/ 3432444 h 3432444"/>
                    <a:gd name="connsiteX10" fmla="*/ 2067668 w 3432444"/>
                    <a:gd name="connsiteY10" fmla="*/ 3341454 h 3432444"/>
                    <a:gd name="connsiteX11" fmla="*/ 2067668 w 3432444"/>
                    <a:gd name="connsiteY11" fmla="*/ 1364775 h 3432444"/>
                    <a:gd name="connsiteX12" fmla="*/ 90990 w 3432444"/>
                    <a:gd name="connsiteY12" fmla="*/ 1364776 h 3432444"/>
                    <a:gd name="connsiteX13" fmla="*/ 0 w 3432444"/>
                    <a:gd name="connsiteY13" fmla="*/ 1273786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2158658" y="3432444"/>
                      </a:lnTo>
                      <a:cubicBezTo>
                        <a:pt x="2108406" y="3432444"/>
                        <a:pt x="2067668" y="3391706"/>
                        <a:pt x="2067668" y="3341454"/>
                      </a:cubicBezTo>
                      <a:lnTo>
                        <a:pt x="2067668" y="1364775"/>
                      </a:lnTo>
                      <a:lnTo>
                        <a:pt x="90990" y="1364776"/>
                      </a:lnTo>
                      <a:cubicBezTo>
                        <a:pt x="40738" y="1364776"/>
                        <a:pt x="0" y="1324038"/>
                        <a:pt x="0" y="1273786"/>
                      </a:cubicBezTo>
                      <a:lnTo>
                        <a:pt x="0" y="90989"/>
                      </a:lnTo>
                      <a:cubicBezTo>
                        <a:pt x="0" y="65864"/>
                        <a:pt x="10184" y="43116"/>
                        <a:pt x="26650" y="266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BF2237-0ED3-4B29-B44D-6E2087F7AC1D}"/>
                    </a:ext>
                  </a:extLst>
                </p:cNvPr>
                <p:cNvSpPr/>
                <p:nvPr/>
              </p:nvSpPr>
              <p:spPr>
                <a:xfrm rot="2700000">
                  <a:off x="936335" y="4411155"/>
                  <a:ext cx="1364776" cy="1127556"/>
                </a:xfrm>
                <a:custGeom>
                  <a:avLst/>
                  <a:gdLst>
                    <a:gd name="connsiteX0" fmla="*/ 0 w 1364776"/>
                    <a:gd name="connsiteY0" fmla="*/ 74153 h 1127556"/>
                    <a:gd name="connsiteX1" fmla="*/ 11412 w 1364776"/>
                    <a:gd name="connsiteY1" fmla="*/ 65743 h 1127556"/>
                    <a:gd name="connsiteX2" fmla="*/ 1146275 w 1364776"/>
                    <a:gd name="connsiteY2" fmla="*/ 402416 h 1127556"/>
                    <a:gd name="connsiteX3" fmla="*/ 1287478 w 1364776"/>
                    <a:gd name="connsiteY3" fmla="*/ 563928 h 1127556"/>
                    <a:gd name="connsiteX4" fmla="*/ 1364776 w 1364776"/>
                    <a:gd name="connsiteY4" fmla="*/ 681481 h 1127556"/>
                    <a:gd name="connsiteX5" fmla="*/ 1364776 w 1364776"/>
                    <a:gd name="connsiteY5" fmla="*/ 1036566 h 1127556"/>
                    <a:gd name="connsiteX6" fmla="*/ 1273786 w 1364776"/>
                    <a:gd name="connsiteY6" fmla="*/ 1127556 h 1127556"/>
                    <a:gd name="connsiteX7" fmla="*/ 90990 w 1364776"/>
                    <a:gd name="connsiteY7" fmla="*/ 1127556 h 1127556"/>
                    <a:gd name="connsiteX8" fmla="*/ 0 w 1364776"/>
                    <a:gd name="connsiteY8" fmla="*/ 1036566 h 11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76" h="1127556">
                      <a:moveTo>
                        <a:pt x="0" y="74153"/>
                      </a:moveTo>
                      <a:lnTo>
                        <a:pt x="11412" y="65743"/>
                      </a:lnTo>
                      <a:cubicBezTo>
                        <a:pt x="309205" y="-91990"/>
                        <a:pt x="783342" y="39483"/>
                        <a:pt x="1146275" y="402416"/>
                      </a:cubicBezTo>
                      <a:cubicBezTo>
                        <a:pt x="1198122" y="454263"/>
                        <a:pt x="1245246" y="508380"/>
                        <a:pt x="1287478" y="563928"/>
                      </a:cubicBezTo>
                      <a:lnTo>
                        <a:pt x="1364776" y="681481"/>
                      </a:lnTo>
                      <a:lnTo>
                        <a:pt x="1364776" y="1036566"/>
                      </a:lnTo>
                      <a:cubicBezTo>
                        <a:pt x="1364776" y="1086818"/>
                        <a:pt x="1324038" y="1127556"/>
                        <a:pt x="1273786" y="1127556"/>
                      </a:cubicBezTo>
                      <a:lnTo>
                        <a:pt x="90990" y="1127556"/>
                      </a:lnTo>
                      <a:cubicBezTo>
                        <a:pt x="40738" y="1127556"/>
                        <a:pt x="0" y="1086818"/>
                        <a:pt x="0" y="1036566"/>
                      </a:cubicBezTo>
                      <a:close/>
                    </a:path>
                  </a:pathLst>
                </a:custGeom>
                <a:solidFill>
                  <a:srgbClr val="933F8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AA14FED-8B58-48C2-A3BE-0C4E53A4C620}"/>
                    </a:ext>
                  </a:extLst>
                </p:cNvPr>
                <p:cNvSpPr/>
                <p:nvPr/>
              </p:nvSpPr>
              <p:spPr>
                <a:xfrm rot="2700000">
                  <a:off x="2559"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3240190 w 3432444"/>
                    <a:gd name="connsiteY9" fmla="*/ 3432444 h 3432444"/>
                    <a:gd name="connsiteX10" fmla="*/ 3274616 w 3432444"/>
                    <a:gd name="connsiteY10" fmla="*/ 3287252 h 3432444"/>
                    <a:gd name="connsiteX11" fmla="*/ 2437390 w 3432444"/>
                    <a:gd name="connsiteY11" fmla="*/ 995054 h 3432444"/>
                    <a:gd name="connsiteX12" fmla="*/ 145192 w 3432444"/>
                    <a:gd name="connsiteY12" fmla="*/ 157828 h 3432444"/>
                    <a:gd name="connsiteX13" fmla="*/ 0 w 3432444"/>
                    <a:gd name="connsiteY13" fmla="*/ 192254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3240190" y="3432444"/>
                      </a:lnTo>
                      <a:lnTo>
                        <a:pt x="3274616" y="3287252"/>
                      </a:lnTo>
                      <a:cubicBezTo>
                        <a:pt x="3406602" y="2552592"/>
                        <a:pt x="3113053" y="1670718"/>
                        <a:pt x="2437390" y="995054"/>
                      </a:cubicBezTo>
                      <a:cubicBezTo>
                        <a:pt x="1761726" y="319391"/>
                        <a:pt x="879852" y="25842"/>
                        <a:pt x="145192" y="157828"/>
                      </a:cubicBezTo>
                      <a:lnTo>
                        <a:pt x="0" y="192254"/>
                      </a:lnTo>
                      <a:lnTo>
                        <a:pt x="0" y="90989"/>
                      </a:lnTo>
                      <a:cubicBezTo>
                        <a:pt x="0" y="65864"/>
                        <a:pt x="10184" y="43116"/>
                        <a:pt x="26650" y="26650"/>
                      </a:cubicBezTo>
                      <a:close/>
                    </a:path>
                  </a:pathLst>
                </a:custGeom>
                <a:gradFill>
                  <a:gsLst>
                    <a:gs pos="52000">
                      <a:srgbClr val="933F8D"/>
                    </a:gs>
                    <a:gs pos="1000">
                      <a:srgbClr val="933F8D"/>
                    </a:gs>
                    <a:gs pos="84000">
                      <a:srgbClr val="FB70F9"/>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98A430CA-D37C-4A08-844C-C07135BD0E09}"/>
                  </a:ext>
                </a:extLst>
              </p:cNvPr>
              <p:cNvSpPr txBox="1"/>
              <p:nvPr/>
            </p:nvSpPr>
            <p:spPr>
              <a:xfrm>
                <a:off x="10566790" y="3087076"/>
                <a:ext cx="1205132" cy="646331"/>
              </a:xfrm>
              <a:prstGeom prst="rect">
                <a:avLst/>
              </a:prstGeom>
              <a:noFill/>
            </p:spPr>
            <p:txBody>
              <a:bodyPr wrap="square" rtlCol="0">
                <a:spAutoFit/>
              </a:bodyPr>
              <a:lstStyle/>
              <a:p>
                <a:pPr algn="ctr"/>
                <a:r>
                  <a:rPr lang="en-US" sz="3600" dirty="0">
                    <a:latin typeface="Impact" panose="020B0806030902050204" pitchFamily="34" charset="0"/>
                  </a:rPr>
                  <a:t>04</a:t>
                </a:r>
              </a:p>
            </p:txBody>
          </p:sp>
          <p:sp>
            <p:nvSpPr>
              <p:cNvPr id="50" name="TextBox 49">
                <a:extLst>
                  <a:ext uri="{FF2B5EF4-FFF2-40B4-BE49-F238E27FC236}">
                    <a16:creationId xmlns:a16="http://schemas.microsoft.com/office/drawing/2014/main" id="{7C437124-876F-4C80-AECB-B2C83EC9E025}"/>
                  </a:ext>
                </a:extLst>
              </p:cNvPr>
              <p:cNvSpPr txBox="1"/>
              <p:nvPr/>
            </p:nvSpPr>
            <p:spPr>
              <a:xfrm rot="2700000">
                <a:off x="8403591" y="1992266"/>
                <a:ext cx="207815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Y" sz="2800" b="1" i="0" u="none" strike="noStrike" kern="1200" cap="none" spc="0" normalizeH="0" baseline="0" noProof="0" dirty="0">
                    <a:ln>
                      <a:noFill/>
                    </a:ln>
                    <a:solidFill>
                      <a:srgbClr val="B951B5"/>
                    </a:solidFill>
                    <a:effectLst/>
                    <a:uLnTx/>
                    <a:uFillTx/>
                    <a:latin typeface="Century Gothic" panose="020B0502020202020204" pitchFamily="34" charset="0"/>
                    <a:ea typeface="+mn-ea"/>
                    <a:cs typeface="Arial" panose="020B0604020202020204" pitchFamily="34" charset="0"/>
                  </a:rPr>
                  <a:t>ما أسباب حدوث التعرية ؟</a:t>
                </a:r>
                <a:endParaRPr kumimoji="0" lang="en-US" sz="2800" b="1" i="0" u="none" strike="noStrike" kern="1200" cap="none" spc="0" normalizeH="0" baseline="0" noProof="0" dirty="0">
                  <a:ln>
                    <a:noFill/>
                  </a:ln>
                  <a:solidFill>
                    <a:srgbClr val="B951B5"/>
                  </a:solidFill>
                  <a:effectLst/>
                  <a:uLnTx/>
                  <a:uFillTx/>
                  <a:latin typeface="Century Gothic" panose="020B0502020202020204" pitchFamily="34" charset="0"/>
                  <a:ea typeface="+mn-ea"/>
                </a:endParaRPr>
              </a:p>
            </p:txBody>
          </p:sp>
        </p:grpSp>
        <p:sp>
          <p:nvSpPr>
            <p:cNvPr id="54" name="Oval 53">
              <a:extLst>
                <a:ext uri="{FF2B5EF4-FFF2-40B4-BE49-F238E27FC236}">
                  <a16:creationId xmlns:a16="http://schemas.microsoft.com/office/drawing/2014/main" id="{BAACCB0B-1796-4F65-B842-94E3BC66E40D}"/>
                </a:ext>
              </a:extLst>
            </p:cNvPr>
            <p:cNvSpPr/>
            <p:nvPr/>
          </p:nvSpPr>
          <p:spPr>
            <a:xfrm>
              <a:off x="8000220" y="6300891"/>
              <a:ext cx="2597386" cy="220883"/>
            </a:xfrm>
            <a:prstGeom prst="ellipse">
              <a:avLst/>
            </a:prstGeom>
            <a:gradFill>
              <a:gsLst>
                <a:gs pos="0">
                  <a:schemeClr val="tx1">
                    <a:alpha val="47000"/>
                  </a:schemeClr>
                </a:gs>
                <a:gs pos="100000">
                  <a:srgbClr val="CFDAE4">
                    <a:alpha val="0"/>
                  </a:srgbClr>
                </a:gs>
              </a:gsLst>
              <a:path path="circle">
                <a:fillToRect l="50000" t="50000" r="50000" b="50000"/>
              </a:path>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70DF1343-BF89-4611-83B7-D76F8F9CCC75}"/>
              </a:ext>
            </a:extLst>
          </p:cNvPr>
          <p:cNvGrpSpPr/>
          <p:nvPr/>
        </p:nvGrpSpPr>
        <p:grpSpPr>
          <a:xfrm>
            <a:off x="4977578" y="1192562"/>
            <a:ext cx="4143327" cy="5259573"/>
            <a:chOff x="4977263" y="1262202"/>
            <a:chExt cx="4143327" cy="5259573"/>
          </a:xfrm>
        </p:grpSpPr>
        <p:grpSp>
          <p:nvGrpSpPr>
            <p:cNvPr id="16" name="Group 15">
              <a:extLst>
                <a:ext uri="{FF2B5EF4-FFF2-40B4-BE49-F238E27FC236}">
                  <a16:creationId xmlns:a16="http://schemas.microsoft.com/office/drawing/2014/main" id="{88448510-710D-4AE6-AC7B-E2CE1576581A}"/>
                </a:ext>
              </a:extLst>
            </p:cNvPr>
            <p:cNvGrpSpPr/>
            <p:nvPr/>
          </p:nvGrpSpPr>
          <p:grpSpPr>
            <a:xfrm>
              <a:off x="4977263" y="1694020"/>
              <a:ext cx="3432445" cy="3944543"/>
              <a:chOff x="2559" y="1712778"/>
              <a:chExt cx="3432445" cy="3944543"/>
            </a:xfrm>
          </p:grpSpPr>
          <p:sp>
            <p:nvSpPr>
              <p:cNvPr id="17" name="Freeform: Shape 16">
                <a:extLst>
                  <a:ext uri="{FF2B5EF4-FFF2-40B4-BE49-F238E27FC236}">
                    <a16:creationId xmlns:a16="http://schemas.microsoft.com/office/drawing/2014/main" id="{9FC51280-6FF0-4219-9954-BCF10869F5BF}"/>
                  </a:ext>
                </a:extLst>
              </p:cNvPr>
              <p:cNvSpPr/>
              <p:nvPr/>
            </p:nvSpPr>
            <p:spPr>
              <a:xfrm rot="2700000">
                <a:off x="2560"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2158658 w 3432444"/>
                  <a:gd name="connsiteY9" fmla="*/ 3432444 h 3432444"/>
                  <a:gd name="connsiteX10" fmla="*/ 2067668 w 3432444"/>
                  <a:gd name="connsiteY10" fmla="*/ 3341454 h 3432444"/>
                  <a:gd name="connsiteX11" fmla="*/ 2067668 w 3432444"/>
                  <a:gd name="connsiteY11" fmla="*/ 1364775 h 3432444"/>
                  <a:gd name="connsiteX12" fmla="*/ 90990 w 3432444"/>
                  <a:gd name="connsiteY12" fmla="*/ 1364776 h 3432444"/>
                  <a:gd name="connsiteX13" fmla="*/ 0 w 3432444"/>
                  <a:gd name="connsiteY13" fmla="*/ 1273786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2158658" y="3432444"/>
                    </a:lnTo>
                    <a:cubicBezTo>
                      <a:pt x="2108406" y="3432444"/>
                      <a:pt x="2067668" y="3391706"/>
                      <a:pt x="2067668" y="3341454"/>
                    </a:cubicBezTo>
                    <a:lnTo>
                      <a:pt x="2067668" y="1364775"/>
                    </a:lnTo>
                    <a:lnTo>
                      <a:pt x="90990" y="1364776"/>
                    </a:lnTo>
                    <a:cubicBezTo>
                      <a:pt x="40738" y="1364776"/>
                      <a:pt x="0" y="1324038"/>
                      <a:pt x="0" y="1273786"/>
                    </a:cubicBezTo>
                    <a:lnTo>
                      <a:pt x="0" y="90989"/>
                    </a:lnTo>
                    <a:cubicBezTo>
                      <a:pt x="0" y="65864"/>
                      <a:pt x="10184" y="43116"/>
                      <a:pt x="26650" y="266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0F25832-33FE-4657-8B09-5B0353C699F1}"/>
                  </a:ext>
                </a:extLst>
              </p:cNvPr>
              <p:cNvSpPr/>
              <p:nvPr/>
            </p:nvSpPr>
            <p:spPr>
              <a:xfrm rot="2700000">
                <a:off x="936335" y="4411155"/>
                <a:ext cx="1364776" cy="1127556"/>
              </a:xfrm>
              <a:custGeom>
                <a:avLst/>
                <a:gdLst>
                  <a:gd name="connsiteX0" fmla="*/ 0 w 1364776"/>
                  <a:gd name="connsiteY0" fmla="*/ 74153 h 1127556"/>
                  <a:gd name="connsiteX1" fmla="*/ 11412 w 1364776"/>
                  <a:gd name="connsiteY1" fmla="*/ 65743 h 1127556"/>
                  <a:gd name="connsiteX2" fmla="*/ 1146275 w 1364776"/>
                  <a:gd name="connsiteY2" fmla="*/ 402416 h 1127556"/>
                  <a:gd name="connsiteX3" fmla="*/ 1287478 w 1364776"/>
                  <a:gd name="connsiteY3" fmla="*/ 563928 h 1127556"/>
                  <a:gd name="connsiteX4" fmla="*/ 1364776 w 1364776"/>
                  <a:gd name="connsiteY4" fmla="*/ 681481 h 1127556"/>
                  <a:gd name="connsiteX5" fmla="*/ 1364776 w 1364776"/>
                  <a:gd name="connsiteY5" fmla="*/ 1036566 h 1127556"/>
                  <a:gd name="connsiteX6" fmla="*/ 1273786 w 1364776"/>
                  <a:gd name="connsiteY6" fmla="*/ 1127556 h 1127556"/>
                  <a:gd name="connsiteX7" fmla="*/ 90990 w 1364776"/>
                  <a:gd name="connsiteY7" fmla="*/ 1127556 h 1127556"/>
                  <a:gd name="connsiteX8" fmla="*/ 0 w 1364776"/>
                  <a:gd name="connsiteY8" fmla="*/ 1036566 h 11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76" h="1127556">
                    <a:moveTo>
                      <a:pt x="0" y="74153"/>
                    </a:moveTo>
                    <a:lnTo>
                      <a:pt x="11412" y="65743"/>
                    </a:lnTo>
                    <a:cubicBezTo>
                      <a:pt x="309205" y="-91990"/>
                      <a:pt x="783342" y="39483"/>
                      <a:pt x="1146275" y="402416"/>
                    </a:cubicBezTo>
                    <a:cubicBezTo>
                      <a:pt x="1198122" y="454263"/>
                      <a:pt x="1245246" y="508380"/>
                      <a:pt x="1287478" y="563928"/>
                    </a:cubicBezTo>
                    <a:lnTo>
                      <a:pt x="1364776" y="681481"/>
                    </a:lnTo>
                    <a:lnTo>
                      <a:pt x="1364776" y="1036566"/>
                    </a:lnTo>
                    <a:cubicBezTo>
                      <a:pt x="1364776" y="1086818"/>
                      <a:pt x="1324038" y="1127556"/>
                      <a:pt x="1273786" y="1127556"/>
                    </a:cubicBezTo>
                    <a:lnTo>
                      <a:pt x="90990" y="1127556"/>
                    </a:lnTo>
                    <a:cubicBezTo>
                      <a:pt x="40738" y="1127556"/>
                      <a:pt x="0" y="1086818"/>
                      <a:pt x="0" y="1036566"/>
                    </a:cubicBezTo>
                    <a:close/>
                  </a:path>
                </a:pathLst>
              </a:custGeom>
              <a:solidFill>
                <a:srgbClr val="F5B40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838D3AB-6D53-4176-A07F-D1581EA44EFA}"/>
                  </a:ext>
                </a:extLst>
              </p:cNvPr>
              <p:cNvSpPr/>
              <p:nvPr/>
            </p:nvSpPr>
            <p:spPr>
              <a:xfrm rot="2700000">
                <a:off x="2559"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3240190 w 3432444"/>
                  <a:gd name="connsiteY9" fmla="*/ 3432444 h 3432444"/>
                  <a:gd name="connsiteX10" fmla="*/ 3274616 w 3432444"/>
                  <a:gd name="connsiteY10" fmla="*/ 3287252 h 3432444"/>
                  <a:gd name="connsiteX11" fmla="*/ 2437390 w 3432444"/>
                  <a:gd name="connsiteY11" fmla="*/ 995054 h 3432444"/>
                  <a:gd name="connsiteX12" fmla="*/ 145192 w 3432444"/>
                  <a:gd name="connsiteY12" fmla="*/ 157828 h 3432444"/>
                  <a:gd name="connsiteX13" fmla="*/ 0 w 3432444"/>
                  <a:gd name="connsiteY13" fmla="*/ 192254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3240190" y="3432444"/>
                    </a:lnTo>
                    <a:lnTo>
                      <a:pt x="3274616" y="3287252"/>
                    </a:lnTo>
                    <a:cubicBezTo>
                      <a:pt x="3406602" y="2552592"/>
                      <a:pt x="3113053" y="1670718"/>
                      <a:pt x="2437390" y="995054"/>
                    </a:cubicBezTo>
                    <a:cubicBezTo>
                      <a:pt x="1761726" y="319391"/>
                      <a:pt x="879852" y="25842"/>
                      <a:pt x="145192" y="157828"/>
                    </a:cubicBezTo>
                    <a:lnTo>
                      <a:pt x="0" y="192254"/>
                    </a:lnTo>
                    <a:lnTo>
                      <a:pt x="0" y="90989"/>
                    </a:lnTo>
                    <a:cubicBezTo>
                      <a:pt x="0" y="65864"/>
                      <a:pt x="10184" y="43116"/>
                      <a:pt x="26650" y="26650"/>
                    </a:cubicBezTo>
                    <a:close/>
                  </a:path>
                </a:pathLst>
              </a:custGeom>
              <a:gradFill>
                <a:gsLst>
                  <a:gs pos="52000">
                    <a:srgbClr val="F5B402"/>
                  </a:gs>
                  <a:gs pos="1000">
                    <a:srgbClr val="F5B402"/>
                  </a:gs>
                  <a:gs pos="84000">
                    <a:srgbClr val="FFF902"/>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73185CE-F7DE-45D9-824C-4F3F66743899}"/>
                </a:ext>
              </a:extLst>
            </p:cNvPr>
            <p:cNvSpPr txBox="1"/>
            <p:nvPr/>
          </p:nvSpPr>
          <p:spPr>
            <a:xfrm>
              <a:off x="7915458" y="3033150"/>
              <a:ext cx="1205132" cy="646331"/>
            </a:xfrm>
            <a:prstGeom prst="rect">
              <a:avLst/>
            </a:prstGeom>
            <a:noFill/>
          </p:spPr>
          <p:txBody>
            <a:bodyPr wrap="square" rtlCol="0">
              <a:spAutoFit/>
            </a:bodyPr>
            <a:lstStyle/>
            <a:p>
              <a:pPr algn="ctr"/>
              <a:r>
                <a:rPr lang="en-US" sz="3600" dirty="0">
                  <a:latin typeface="Impact" panose="020B0806030902050204" pitchFamily="34" charset="0"/>
                </a:rPr>
                <a:t>03</a:t>
              </a:r>
            </a:p>
          </p:txBody>
        </p:sp>
        <p:sp>
          <p:nvSpPr>
            <p:cNvPr id="47" name="TextBox 46">
              <a:extLst>
                <a:ext uri="{FF2B5EF4-FFF2-40B4-BE49-F238E27FC236}">
                  <a16:creationId xmlns:a16="http://schemas.microsoft.com/office/drawing/2014/main" id="{58A3E57E-D024-4038-B276-9C0741122143}"/>
                </a:ext>
              </a:extLst>
            </p:cNvPr>
            <p:cNvSpPr txBox="1"/>
            <p:nvPr/>
          </p:nvSpPr>
          <p:spPr>
            <a:xfrm rot="2700000">
              <a:off x="5670363" y="2264550"/>
              <a:ext cx="2589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Y" sz="3200" b="1" i="0" u="none" strike="noStrike" kern="1200" cap="none" spc="0" normalizeH="0" baseline="0" noProof="0" dirty="0">
                  <a:ln>
                    <a:noFill/>
                  </a:ln>
                  <a:solidFill>
                    <a:srgbClr val="F9D002"/>
                  </a:solidFill>
                  <a:effectLst/>
                  <a:uLnTx/>
                  <a:uFillTx/>
                  <a:latin typeface="Century Gothic" panose="020B0502020202020204" pitchFamily="34" charset="0"/>
                  <a:ea typeface="+mn-ea"/>
                  <a:cs typeface="Arial" panose="020B0604020202020204" pitchFamily="34" charset="0"/>
                </a:rPr>
                <a:t>ما التعرية ؟</a:t>
              </a:r>
              <a:endParaRPr kumimoji="0" lang="en-US" sz="3200" b="1" i="0" u="none" strike="noStrike" kern="1200" cap="none" spc="0" normalizeH="0" baseline="0" noProof="0" dirty="0">
                <a:ln>
                  <a:noFill/>
                </a:ln>
                <a:solidFill>
                  <a:srgbClr val="F9D002"/>
                </a:solidFill>
                <a:effectLst/>
                <a:uLnTx/>
                <a:uFillTx/>
                <a:latin typeface="Century Gothic" panose="020B0502020202020204" pitchFamily="34" charset="0"/>
                <a:ea typeface="+mn-ea"/>
              </a:endParaRPr>
            </a:p>
          </p:txBody>
        </p:sp>
        <p:sp>
          <p:nvSpPr>
            <p:cNvPr id="53" name="Oval 52">
              <a:extLst>
                <a:ext uri="{FF2B5EF4-FFF2-40B4-BE49-F238E27FC236}">
                  <a16:creationId xmlns:a16="http://schemas.microsoft.com/office/drawing/2014/main" id="{8A670D36-4C48-4124-84D1-E6B3F9DE333F}"/>
                </a:ext>
              </a:extLst>
            </p:cNvPr>
            <p:cNvSpPr/>
            <p:nvPr/>
          </p:nvSpPr>
          <p:spPr>
            <a:xfrm>
              <a:off x="5333480" y="6300892"/>
              <a:ext cx="2597386" cy="220883"/>
            </a:xfrm>
            <a:prstGeom prst="ellipse">
              <a:avLst/>
            </a:prstGeom>
            <a:gradFill>
              <a:gsLst>
                <a:gs pos="0">
                  <a:schemeClr val="tx1">
                    <a:alpha val="47000"/>
                  </a:schemeClr>
                </a:gs>
                <a:gs pos="100000">
                  <a:srgbClr val="CFDAE4">
                    <a:alpha val="0"/>
                  </a:srgbClr>
                </a:gs>
              </a:gsLst>
              <a:path path="circle">
                <a:fillToRect l="50000" t="50000" r="50000" b="50000"/>
              </a:path>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9A21712-F9DF-4E21-9104-57B119135D68}"/>
              </a:ext>
            </a:extLst>
          </p:cNvPr>
          <p:cNvGrpSpPr/>
          <p:nvPr/>
        </p:nvGrpSpPr>
        <p:grpSpPr>
          <a:xfrm>
            <a:off x="2256220" y="1245188"/>
            <a:ext cx="4143327" cy="5276588"/>
            <a:chOff x="2325931" y="1245188"/>
            <a:chExt cx="4143327" cy="5276588"/>
          </a:xfrm>
        </p:grpSpPr>
        <p:grpSp>
          <p:nvGrpSpPr>
            <p:cNvPr id="12" name="Group 11">
              <a:extLst>
                <a:ext uri="{FF2B5EF4-FFF2-40B4-BE49-F238E27FC236}">
                  <a16:creationId xmlns:a16="http://schemas.microsoft.com/office/drawing/2014/main" id="{27E1510F-EAF3-461F-97D0-52E68473D90A}"/>
                </a:ext>
              </a:extLst>
            </p:cNvPr>
            <p:cNvGrpSpPr/>
            <p:nvPr/>
          </p:nvGrpSpPr>
          <p:grpSpPr>
            <a:xfrm>
              <a:off x="2325931" y="1640094"/>
              <a:ext cx="3432445" cy="3944543"/>
              <a:chOff x="2559" y="1712778"/>
              <a:chExt cx="3432445" cy="3944543"/>
            </a:xfrm>
          </p:grpSpPr>
          <p:sp>
            <p:nvSpPr>
              <p:cNvPr id="13" name="Freeform: Shape 12">
                <a:extLst>
                  <a:ext uri="{FF2B5EF4-FFF2-40B4-BE49-F238E27FC236}">
                    <a16:creationId xmlns:a16="http://schemas.microsoft.com/office/drawing/2014/main" id="{49CCBAAB-3988-4481-B84A-862BC35266D8}"/>
                  </a:ext>
                </a:extLst>
              </p:cNvPr>
              <p:cNvSpPr/>
              <p:nvPr/>
            </p:nvSpPr>
            <p:spPr>
              <a:xfrm rot="2700000">
                <a:off x="2560"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2158658 w 3432444"/>
                  <a:gd name="connsiteY9" fmla="*/ 3432444 h 3432444"/>
                  <a:gd name="connsiteX10" fmla="*/ 2067668 w 3432444"/>
                  <a:gd name="connsiteY10" fmla="*/ 3341454 h 3432444"/>
                  <a:gd name="connsiteX11" fmla="*/ 2067668 w 3432444"/>
                  <a:gd name="connsiteY11" fmla="*/ 1364775 h 3432444"/>
                  <a:gd name="connsiteX12" fmla="*/ 90990 w 3432444"/>
                  <a:gd name="connsiteY12" fmla="*/ 1364776 h 3432444"/>
                  <a:gd name="connsiteX13" fmla="*/ 0 w 3432444"/>
                  <a:gd name="connsiteY13" fmla="*/ 1273786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2158658" y="3432444"/>
                    </a:lnTo>
                    <a:cubicBezTo>
                      <a:pt x="2108406" y="3432444"/>
                      <a:pt x="2067668" y="3391706"/>
                      <a:pt x="2067668" y="3341454"/>
                    </a:cubicBezTo>
                    <a:lnTo>
                      <a:pt x="2067668" y="1364775"/>
                    </a:lnTo>
                    <a:lnTo>
                      <a:pt x="90990" y="1364776"/>
                    </a:lnTo>
                    <a:cubicBezTo>
                      <a:pt x="40738" y="1364776"/>
                      <a:pt x="0" y="1324038"/>
                      <a:pt x="0" y="1273786"/>
                    </a:cubicBezTo>
                    <a:lnTo>
                      <a:pt x="0" y="90989"/>
                    </a:lnTo>
                    <a:cubicBezTo>
                      <a:pt x="0" y="65864"/>
                      <a:pt x="10184" y="43116"/>
                      <a:pt x="26650" y="266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33E7F4-9590-455D-83C5-A4EA4D4327F7}"/>
                  </a:ext>
                </a:extLst>
              </p:cNvPr>
              <p:cNvSpPr/>
              <p:nvPr/>
            </p:nvSpPr>
            <p:spPr>
              <a:xfrm rot="2700000">
                <a:off x="936335" y="4411155"/>
                <a:ext cx="1364776" cy="1127556"/>
              </a:xfrm>
              <a:custGeom>
                <a:avLst/>
                <a:gdLst>
                  <a:gd name="connsiteX0" fmla="*/ 0 w 1364776"/>
                  <a:gd name="connsiteY0" fmla="*/ 74153 h 1127556"/>
                  <a:gd name="connsiteX1" fmla="*/ 11412 w 1364776"/>
                  <a:gd name="connsiteY1" fmla="*/ 65743 h 1127556"/>
                  <a:gd name="connsiteX2" fmla="*/ 1146275 w 1364776"/>
                  <a:gd name="connsiteY2" fmla="*/ 402416 h 1127556"/>
                  <a:gd name="connsiteX3" fmla="*/ 1287478 w 1364776"/>
                  <a:gd name="connsiteY3" fmla="*/ 563928 h 1127556"/>
                  <a:gd name="connsiteX4" fmla="*/ 1364776 w 1364776"/>
                  <a:gd name="connsiteY4" fmla="*/ 681481 h 1127556"/>
                  <a:gd name="connsiteX5" fmla="*/ 1364776 w 1364776"/>
                  <a:gd name="connsiteY5" fmla="*/ 1036566 h 1127556"/>
                  <a:gd name="connsiteX6" fmla="*/ 1273786 w 1364776"/>
                  <a:gd name="connsiteY6" fmla="*/ 1127556 h 1127556"/>
                  <a:gd name="connsiteX7" fmla="*/ 90990 w 1364776"/>
                  <a:gd name="connsiteY7" fmla="*/ 1127556 h 1127556"/>
                  <a:gd name="connsiteX8" fmla="*/ 0 w 1364776"/>
                  <a:gd name="connsiteY8" fmla="*/ 1036566 h 11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76" h="1127556">
                    <a:moveTo>
                      <a:pt x="0" y="74153"/>
                    </a:moveTo>
                    <a:lnTo>
                      <a:pt x="11412" y="65743"/>
                    </a:lnTo>
                    <a:cubicBezTo>
                      <a:pt x="309205" y="-91990"/>
                      <a:pt x="783342" y="39483"/>
                      <a:pt x="1146275" y="402416"/>
                    </a:cubicBezTo>
                    <a:cubicBezTo>
                      <a:pt x="1198122" y="454263"/>
                      <a:pt x="1245246" y="508380"/>
                      <a:pt x="1287478" y="563928"/>
                    </a:cubicBezTo>
                    <a:lnTo>
                      <a:pt x="1364776" y="681481"/>
                    </a:lnTo>
                    <a:lnTo>
                      <a:pt x="1364776" y="1036566"/>
                    </a:lnTo>
                    <a:cubicBezTo>
                      <a:pt x="1364776" y="1086818"/>
                      <a:pt x="1324038" y="1127556"/>
                      <a:pt x="1273786" y="1127556"/>
                    </a:cubicBezTo>
                    <a:lnTo>
                      <a:pt x="90990" y="1127556"/>
                    </a:lnTo>
                    <a:cubicBezTo>
                      <a:pt x="40738" y="1127556"/>
                      <a:pt x="0" y="1086818"/>
                      <a:pt x="0" y="1036566"/>
                    </a:cubicBezTo>
                    <a:close/>
                  </a:path>
                </a:pathLst>
              </a:custGeom>
              <a:solidFill>
                <a:srgbClr val="D50F1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96410C8-B09E-4EC1-A57D-B16469807EBD}"/>
                  </a:ext>
                </a:extLst>
              </p:cNvPr>
              <p:cNvSpPr/>
              <p:nvPr/>
            </p:nvSpPr>
            <p:spPr>
              <a:xfrm rot="2700000">
                <a:off x="2559"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3240190 w 3432444"/>
                  <a:gd name="connsiteY9" fmla="*/ 3432444 h 3432444"/>
                  <a:gd name="connsiteX10" fmla="*/ 3274616 w 3432444"/>
                  <a:gd name="connsiteY10" fmla="*/ 3287252 h 3432444"/>
                  <a:gd name="connsiteX11" fmla="*/ 2437390 w 3432444"/>
                  <a:gd name="connsiteY11" fmla="*/ 995054 h 3432444"/>
                  <a:gd name="connsiteX12" fmla="*/ 145192 w 3432444"/>
                  <a:gd name="connsiteY12" fmla="*/ 157828 h 3432444"/>
                  <a:gd name="connsiteX13" fmla="*/ 0 w 3432444"/>
                  <a:gd name="connsiteY13" fmla="*/ 192254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3240190" y="3432444"/>
                    </a:lnTo>
                    <a:lnTo>
                      <a:pt x="3274616" y="3287252"/>
                    </a:lnTo>
                    <a:cubicBezTo>
                      <a:pt x="3406602" y="2552592"/>
                      <a:pt x="3113053" y="1670718"/>
                      <a:pt x="2437390" y="995054"/>
                    </a:cubicBezTo>
                    <a:cubicBezTo>
                      <a:pt x="1761726" y="319391"/>
                      <a:pt x="879852" y="25842"/>
                      <a:pt x="145192" y="157828"/>
                    </a:cubicBezTo>
                    <a:lnTo>
                      <a:pt x="0" y="192254"/>
                    </a:lnTo>
                    <a:lnTo>
                      <a:pt x="0" y="90989"/>
                    </a:lnTo>
                    <a:cubicBezTo>
                      <a:pt x="0" y="65864"/>
                      <a:pt x="10184" y="43116"/>
                      <a:pt x="26650" y="26650"/>
                    </a:cubicBezTo>
                    <a:close/>
                  </a:path>
                </a:pathLst>
              </a:custGeom>
              <a:gradFill>
                <a:gsLst>
                  <a:gs pos="52000">
                    <a:srgbClr val="D50F18"/>
                  </a:gs>
                  <a:gs pos="1000">
                    <a:srgbClr val="D50F18"/>
                  </a:gs>
                  <a:gs pos="84000">
                    <a:srgbClr val="FE1B2D"/>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FCB6F716-7DD9-4F3E-8E5E-DCA5BCDEC01F}"/>
                </a:ext>
              </a:extLst>
            </p:cNvPr>
            <p:cNvSpPr txBox="1"/>
            <p:nvPr/>
          </p:nvSpPr>
          <p:spPr>
            <a:xfrm>
              <a:off x="5264126" y="3033150"/>
              <a:ext cx="1205132" cy="646331"/>
            </a:xfrm>
            <a:prstGeom prst="rect">
              <a:avLst/>
            </a:prstGeom>
            <a:noFill/>
          </p:spPr>
          <p:txBody>
            <a:bodyPr wrap="square" rtlCol="0">
              <a:spAutoFit/>
            </a:bodyPr>
            <a:lstStyle/>
            <a:p>
              <a:pPr algn="ctr"/>
              <a:r>
                <a:rPr lang="en-US" sz="3600" dirty="0">
                  <a:latin typeface="Impact" panose="020B0806030902050204" pitchFamily="34" charset="0"/>
                </a:rPr>
                <a:t>02</a:t>
              </a:r>
            </a:p>
          </p:txBody>
        </p:sp>
        <p:sp>
          <p:nvSpPr>
            <p:cNvPr id="44" name="TextBox 43">
              <a:extLst>
                <a:ext uri="{FF2B5EF4-FFF2-40B4-BE49-F238E27FC236}">
                  <a16:creationId xmlns:a16="http://schemas.microsoft.com/office/drawing/2014/main" id="{BAB4B616-6171-4E29-A88F-91A83B145C73}"/>
                </a:ext>
              </a:extLst>
            </p:cNvPr>
            <p:cNvSpPr txBox="1"/>
            <p:nvPr/>
          </p:nvSpPr>
          <p:spPr>
            <a:xfrm rot="2700000">
              <a:off x="3068713" y="1891517"/>
              <a:ext cx="22467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Y" sz="2800" b="1" i="0" u="none" strike="noStrike" kern="1200" cap="none" spc="0" normalizeH="0" baseline="0" noProof="0" dirty="0">
                  <a:ln>
                    <a:noFill/>
                  </a:ln>
                  <a:solidFill>
                    <a:srgbClr val="E3131F"/>
                  </a:solidFill>
                  <a:effectLst/>
                  <a:uLnTx/>
                  <a:uFillTx/>
                  <a:latin typeface="Century Gothic" panose="020B0502020202020204" pitchFamily="34" charset="0"/>
                  <a:ea typeface="+mn-ea"/>
                  <a:cs typeface="Arial" panose="020B0604020202020204" pitchFamily="34" charset="0"/>
                </a:rPr>
                <a:t>ما أسباب حدوث التجوية ؟</a:t>
              </a:r>
              <a:endParaRPr kumimoji="0" lang="en-US" sz="2800" b="1" i="0" u="none" strike="noStrike" kern="1200" cap="none" spc="0" normalizeH="0" baseline="0" noProof="0" dirty="0">
                <a:ln>
                  <a:noFill/>
                </a:ln>
                <a:solidFill>
                  <a:srgbClr val="E3131F"/>
                </a:solidFill>
                <a:effectLst/>
                <a:uLnTx/>
                <a:uFillTx/>
                <a:latin typeface="Century Gothic" panose="020B0502020202020204" pitchFamily="34" charset="0"/>
                <a:ea typeface="+mn-ea"/>
              </a:endParaRPr>
            </a:p>
          </p:txBody>
        </p:sp>
        <p:sp>
          <p:nvSpPr>
            <p:cNvPr id="52" name="Oval 51">
              <a:extLst>
                <a:ext uri="{FF2B5EF4-FFF2-40B4-BE49-F238E27FC236}">
                  <a16:creationId xmlns:a16="http://schemas.microsoft.com/office/drawing/2014/main" id="{03739177-38BC-4372-B404-25D59AB6ED9C}"/>
                </a:ext>
              </a:extLst>
            </p:cNvPr>
            <p:cNvSpPr/>
            <p:nvPr/>
          </p:nvSpPr>
          <p:spPr>
            <a:xfrm>
              <a:off x="2666740" y="6300893"/>
              <a:ext cx="2597386" cy="220883"/>
            </a:xfrm>
            <a:prstGeom prst="ellipse">
              <a:avLst/>
            </a:prstGeom>
            <a:gradFill>
              <a:gsLst>
                <a:gs pos="0">
                  <a:schemeClr val="tx1">
                    <a:alpha val="47000"/>
                  </a:schemeClr>
                </a:gs>
                <a:gs pos="100000">
                  <a:srgbClr val="CFDAE4">
                    <a:alpha val="0"/>
                  </a:srgbClr>
                </a:gs>
              </a:gsLst>
              <a:path path="circle">
                <a:fillToRect l="50000" t="50000" r="50000" b="50000"/>
              </a:path>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A836C538-87BD-4F40-97AA-F55A7CC2D8CE}"/>
              </a:ext>
            </a:extLst>
          </p:cNvPr>
          <p:cNvGrpSpPr/>
          <p:nvPr/>
        </p:nvGrpSpPr>
        <p:grpSpPr>
          <a:xfrm>
            <a:off x="-419473" y="1182896"/>
            <a:ext cx="3942914" cy="5203447"/>
            <a:chOff x="-419473" y="1318330"/>
            <a:chExt cx="3942914" cy="5203447"/>
          </a:xfrm>
        </p:grpSpPr>
        <p:grpSp>
          <p:nvGrpSpPr>
            <p:cNvPr id="11" name="Group 10">
              <a:extLst>
                <a:ext uri="{FF2B5EF4-FFF2-40B4-BE49-F238E27FC236}">
                  <a16:creationId xmlns:a16="http://schemas.microsoft.com/office/drawing/2014/main" id="{BC2D0752-1E7F-4B41-B7F5-AD77F050955B}"/>
                </a:ext>
              </a:extLst>
            </p:cNvPr>
            <p:cNvGrpSpPr/>
            <p:nvPr/>
          </p:nvGrpSpPr>
          <p:grpSpPr>
            <a:xfrm>
              <a:off x="-419473" y="1783116"/>
              <a:ext cx="3432445" cy="3944543"/>
              <a:chOff x="2559" y="1712778"/>
              <a:chExt cx="3432445" cy="3944543"/>
            </a:xfrm>
          </p:grpSpPr>
          <p:sp>
            <p:nvSpPr>
              <p:cNvPr id="7" name="Freeform: Shape 6">
                <a:extLst>
                  <a:ext uri="{FF2B5EF4-FFF2-40B4-BE49-F238E27FC236}">
                    <a16:creationId xmlns:a16="http://schemas.microsoft.com/office/drawing/2014/main" id="{F5373815-2EA1-4A8F-BA7D-6A4B7B2ADC41}"/>
                  </a:ext>
                </a:extLst>
              </p:cNvPr>
              <p:cNvSpPr/>
              <p:nvPr/>
            </p:nvSpPr>
            <p:spPr>
              <a:xfrm rot="2700000">
                <a:off x="2560"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2158658 w 3432444"/>
                  <a:gd name="connsiteY9" fmla="*/ 3432444 h 3432444"/>
                  <a:gd name="connsiteX10" fmla="*/ 2067668 w 3432444"/>
                  <a:gd name="connsiteY10" fmla="*/ 3341454 h 3432444"/>
                  <a:gd name="connsiteX11" fmla="*/ 2067668 w 3432444"/>
                  <a:gd name="connsiteY11" fmla="*/ 1364775 h 3432444"/>
                  <a:gd name="connsiteX12" fmla="*/ 90990 w 3432444"/>
                  <a:gd name="connsiteY12" fmla="*/ 1364776 h 3432444"/>
                  <a:gd name="connsiteX13" fmla="*/ 0 w 3432444"/>
                  <a:gd name="connsiteY13" fmla="*/ 1273786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2158658" y="3432444"/>
                    </a:lnTo>
                    <a:cubicBezTo>
                      <a:pt x="2108406" y="3432444"/>
                      <a:pt x="2067668" y="3391706"/>
                      <a:pt x="2067668" y="3341454"/>
                    </a:cubicBezTo>
                    <a:lnTo>
                      <a:pt x="2067668" y="1364775"/>
                    </a:lnTo>
                    <a:lnTo>
                      <a:pt x="90990" y="1364776"/>
                    </a:lnTo>
                    <a:cubicBezTo>
                      <a:pt x="40738" y="1364776"/>
                      <a:pt x="0" y="1324038"/>
                      <a:pt x="0" y="1273786"/>
                    </a:cubicBezTo>
                    <a:lnTo>
                      <a:pt x="0" y="90989"/>
                    </a:lnTo>
                    <a:cubicBezTo>
                      <a:pt x="0" y="65864"/>
                      <a:pt x="10184" y="43116"/>
                      <a:pt x="26650" y="266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CE72DA3-5E68-4B24-8B06-B2C5A89BBC78}"/>
                  </a:ext>
                </a:extLst>
              </p:cNvPr>
              <p:cNvSpPr/>
              <p:nvPr/>
            </p:nvSpPr>
            <p:spPr>
              <a:xfrm rot="2700000">
                <a:off x="936335" y="4411155"/>
                <a:ext cx="1364776" cy="1127556"/>
              </a:xfrm>
              <a:custGeom>
                <a:avLst/>
                <a:gdLst>
                  <a:gd name="connsiteX0" fmla="*/ 0 w 1364776"/>
                  <a:gd name="connsiteY0" fmla="*/ 74153 h 1127556"/>
                  <a:gd name="connsiteX1" fmla="*/ 11412 w 1364776"/>
                  <a:gd name="connsiteY1" fmla="*/ 65743 h 1127556"/>
                  <a:gd name="connsiteX2" fmla="*/ 1146275 w 1364776"/>
                  <a:gd name="connsiteY2" fmla="*/ 402416 h 1127556"/>
                  <a:gd name="connsiteX3" fmla="*/ 1287478 w 1364776"/>
                  <a:gd name="connsiteY3" fmla="*/ 563928 h 1127556"/>
                  <a:gd name="connsiteX4" fmla="*/ 1364776 w 1364776"/>
                  <a:gd name="connsiteY4" fmla="*/ 681481 h 1127556"/>
                  <a:gd name="connsiteX5" fmla="*/ 1364776 w 1364776"/>
                  <a:gd name="connsiteY5" fmla="*/ 1036566 h 1127556"/>
                  <a:gd name="connsiteX6" fmla="*/ 1273786 w 1364776"/>
                  <a:gd name="connsiteY6" fmla="*/ 1127556 h 1127556"/>
                  <a:gd name="connsiteX7" fmla="*/ 90990 w 1364776"/>
                  <a:gd name="connsiteY7" fmla="*/ 1127556 h 1127556"/>
                  <a:gd name="connsiteX8" fmla="*/ 0 w 1364776"/>
                  <a:gd name="connsiteY8" fmla="*/ 1036566 h 112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76" h="1127556">
                    <a:moveTo>
                      <a:pt x="0" y="74153"/>
                    </a:moveTo>
                    <a:lnTo>
                      <a:pt x="11412" y="65743"/>
                    </a:lnTo>
                    <a:cubicBezTo>
                      <a:pt x="309205" y="-91990"/>
                      <a:pt x="783342" y="39483"/>
                      <a:pt x="1146275" y="402416"/>
                    </a:cubicBezTo>
                    <a:cubicBezTo>
                      <a:pt x="1198122" y="454263"/>
                      <a:pt x="1245246" y="508380"/>
                      <a:pt x="1287478" y="563928"/>
                    </a:cubicBezTo>
                    <a:lnTo>
                      <a:pt x="1364776" y="681481"/>
                    </a:lnTo>
                    <a:lnTo>
                      <a:pt x="1364776" y="1036566"/>
                    </a:lnTo>
                    <a:cubicBezTo>
                      <a:pt x="1364776" y="1086818"/>
                      <a:pt x="1324038" y="1127556"/>
                      <a:pt x="1273786" y="1127556"/>
                    </a:cubicBezTo>
                    <a:lnTo>
                      <a:pt x="90990" y="1127556"/>
                    </a:lnTo>
                    <a:cubicBezTo>
                      <a:pt x="40738" y="1127556"/>
                      <a:pt x="0" y="1086818"/>
                      <a:pt x="0" y="1036566"/>
                    </a:cubicBezTo>
                    <a:close/>
                  </a:path>
                </a:pathLst>
              </a:custGeom>
              <a:solidFill>
                <a:srgbClr val="7EC20B"/>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D1E73A1-68BE-44F4-81B0-7A9A90919284}"/>
                  </a:ext>
                </a:extLst>
              </p:cNvPr>
              <p:cNvSpPr/>
              <p:nvPr/>
            </p:nvSpPr>
            <p:spPr>
              <a:xfrm rot="2700000">
                <a:off x="2559" y="1712778"/>
                <a:ext cx="3432444" cy="3432444"/>
              </a:xfrm>
              <a:custGeom>
                <a:avLst/>
                <a:gdLst>
                  <a:gd name="connsiteX0" fmla="*/ 26650 w 3432444"/>
                  <a:gd name="connsiteY0" fmla="*/ 26650 h 3432444"/>
                  <a:gd name="connsiteX1" fmla="*/ 90990 w 3432444"/>
                  <a:gd name="connsiteY1" fmla="*/ 0 h 3432444"/>
                  <a:gd name="connsiteX2" fmla="*/ 3338009 w 3432444"/>
                  <a:gd name="connsiteY2" fmla="*/ 0 h 3432444"/>
                  <a:gd name="connsiteX3" fmla="*/ 3402349 w 3432444"/>
                  <a:gd name="connsiteY3" fmla="*/ 26650 h 3432444"/>
                  <a:gd name="connsiteX4" fmla="*/ 3403736 w 3432444"/>
                  <a:gd name="connsiteY4" fmla="*/ 28708 h 3432444"/>
                  <a:gd name="connsiteX5" fmla="*/ 3405793 w 3432444"/>
                  <a:gd name="connsiteY5" fmla="*/ 30095 h 3432444"/>
                  <a:gd name="connsiteX6" fmla="*/ 3432444 w 3432444"/>
                  <a:gd name="connsiteY6" fmla="*/ 94434 h 3432444"/>
                  <a:gd name="connsiteX7" fmla="*/ 3432444 w 3432444"/>
                  <a:gd name="connsiteY7" fmla="*/ 3341454 h 3432444"/>
                  <a:gd name="connsiteX8" fmla="*/ 3341454 w 3432444"/>
                  <a:gd name="connsiteY8" fmla="*/ 3432444 h 3432444"/>
                  <a:gd name="connsiteX9" fmla="*/ 3240190 w 3432444"/>
                  <a:gd name="connsiteY9" fmla="*/ 3432444 h 3432444"/>
                  <a:gd name="connsiteX10" fmla="*/ 3274616 w 3432444"/>
                  <a:gd name="connsiteY10" fmla="*/ 3287252 h 3432444"/>
                  <a:gd name="connsiteX11" fmla="*/ 2437390 w 3432444"/>
                  <a:gd name="connsiteY11" fmla="*/ 995054 h 3432444"/>
                  <a:gd name="connsiteX12" fmla="*/ 145192 w 3432444"/>
                  <a:gd name="connsiteY12" fmla="*/ 157828 h 3432444"/>
                  <a:gd name="connsiteX13" fmla="*/ 0 w 3432444"/>
                  <a:gd name="connsiteY13" fmla="*/ 192254 h 3432444"/>
                  <a:gd name="connsiteX14" fmla="*/ 0 w 3432444"/>
                  <a:gd name="connsiteY14" fmla="*/ 90989 h 3432444"/>
                  <a:gd name="connsiteX15" fmla="*/ 26650 w 3432444"/>
                  <a:gd name="connsiteY15" fmla="*/ 26650 h 343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2444" h="3432444">
                    <a:moveTo>
                      <a:pt x="26650" y="26650"/>
                    </a:moveTo>
                    <a:cubicBezTo>
                      <a:pt x="43116" y="10184"/>
                      <a:pt x="65864" y="0"/>
                      <a:pt x="90990" y="0"/>
                    </a:cubicBezTo>
                    <a:lnTo>
                      <a:pt x="3338009" y="0"/>
                    </a:lnTo>
                    <a:cubicBezTo>
                      <a:pt x="3363135" y="0"/>
                      <a:pt x="3385883" y="10184"/>
                      <a:pt x="3402349" y="26650"/>
                    </a:cubicBezTo>
                    <a:lnTo>
                      <a:pt x="3403736" y="28708"/>
                    </a:lnTo>
                    <a:lnTo>
                      <a:pt x="3405793" y="30095"/>
                    </a:lnTo>
                    <a:cubicBezTo>
                      <a:pt x="3422259" y="46561"/>
                      <a:pt x="3432444" y="69308"/>
                      <a:pt x="3432444" y="94434"/>
                    </a:cubicBezTo>
                    <a:lnTo>
                      <a:pt x="3432444" y="3341454"/>
                    </a:lnTo>
                    <a:cubicBezTo>
                      <a:pt x="3432444" y="3391706"/>
                      <a:pt x="3391706" y="3432444"/>
                      <a:pt x="3341454" y="3432444"/>
                    </a:cubicBezTo>
                    <a:lnTo>
                      <a:pt x="3240190" y="3432444"/>
                    </a:lnTo>
                    <a:lnTo>
                      <a:pt x="3274616" y="3287252"/>
                    </a:lnTo>
                    <a:cubicBezTo>
                      <a:pt x="3406602" y="2552592"/>
                      <a:pt x="3113053" y="1670718"/>
                      <a:pt x="2437390" y="995054"/>
                    </a:cubicBezTo>
                    <a:cubicBezTo>
                      <a:pt x="1761726" y="319391"/>
                      <a:pt x="879852" y="25842"/>
                      <a:pt x="145192" y="157828"/>
                    </a:cubicBezTo>
                    <a:lnTo>
                      <a:pt x="0" y="192254"/>
                    </a:lnTo>
                    <a:lnTo>
                      <a:pt x="0" y="90989"/>
                    </a:lnTo>
                    <a:cubicBezTo>
                      <a:pt x="0" y="65864"/>
                      <a:pt x="10184" y="43116"/>
                      <a:pt x="26650" y="26650"/>
                    </a:cubicBezTo>
                    <a:close/>
                  </a:path>
                </a:pathLst>
              </a:custGeom>
              <a:gradFill>
                <a:gsLst>
                  <a:gs pos="52000">
                    <a:srgbClr val="8BCA0C"/>
                  </a:gs>
                  <a:gs pos="1000">
                    <a:srgbClr val="7EC20B"/>
                  </a:gs>
                  <a:gs pos="84000">
                    <a:srgbClr val="CEF114"/>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DEF6AC88-2988-42AC-AEDE-8737DD174D0E}"/>
                </a:ext>
              </a:extLst>
            </p:cNvPr>
            <p:cNvGrpSpPr/>
            <p:nvPr/>
          </p:nvGrpSpPr>
          <p:grpSpPr>
            <a:xfrm>
              <a:off x="0" y="1318330"/>
              <a:ext cx="3523441" cy="5203447"/>
              <a:chOff x="0" y="1318330"/>
              <a:chExt cx="3523441" cy="5203447"/>
            </a:xfrm>
          </p:grpSpPr>
          <p:sp>
            <p:nvSpPr>
              <p:cNvPr id="35" name="TextBox 34">
                <a:extLst>
                  <a:ext uri="{FF2B5EF4-FFF2-40B4-BE49-F238E27FC236}">
                    <a16:creationId xmlns:a16="http://schemas.microsoft.com/office/drawing/2014/main" id="{433E848B-2ED9-4D60-ADD5-5437D6268B99}"/>
                  </a:ext>
                </a:extLst>
              </p:cNvPr>
              <p:cNvSpPr txBox="1"/>
              <p:nvPr/>
            </p:nvSpPr>
            <p:spPr>
              <a:xfrm>
                <a:off x="2318309" y="3176172"/>
                <a:ext cx="1205132" cy="646331"/>
              </a:xfrm>
              <a:prstGeom prst="rect">
                <a:avLst/>
              </a:prstGeom>
              <a:noFill/>
            </p:spPr>
            <p:txBody>
              <a:bodyPr wrap="square" rtlCol="0">
                <a:spAutoFit/>
              </a:bodyPr>
              <a:lstStyle/>
              <a:p>
                <a:pPr algn="ctr"/>
                <a:r>
                  <a:rPr lang="en-US" sz="3600" dirty="0">
                    <a:latin typeface="Impact" panose="020B0806030902050204" pitchFamily="34" charset="0"/>
                  </a:rPr>
                  <a:t>01</a:t>
                </a:r>
              </a:p>
            </p:txBody>
          </p:sp>
          <p:sp>
            <p:nvSpPr>
              <p:cNvPr id="40" name="TextBox 39">
                <a:extLst>
                  <a:ext uri="{FF2B5EF4-FFF2-40B4-BE49-F238E27FC236}">
                    <a16:creationId xmlns:a16="http://schemas.microsoft.com/office/drawing/2014/main" id="{2A438897-AF76-43A8-B508-1CC685D28FD1}"/>
                  </a:ext>
                </a:extLst>
              </p:cNvPr>
              <p:cNvSpPr txBox="1"/>
              <p:nvPr/>
            </p:nvSpPr>
            <p:spPr>
              <a:xfrm rot="2700000">
                <a:off x="437300" y="1975041"/>
                <a:ext cx="1898197" cy="584775"/>
              </a:xfrm>
              <a:prstGeom prst="rect">
                <a:avLst/>
              </a:prstGeom>
              <a:noFill/>
            </p:spPr>
            <p:txBody>
              <a:bodyPr wrap="square" rtlCol="0">
                <a:spAutoFit/>
              </a:bodyPr>
              <a:lstStyle/>
              <a:p>
                <a:r>
                  <a:rPr lang="ar-SY" sz="3200" b="1" dirty="0">
                    <a:solidFill>
                      <a:srgbClr val="7EC20B"/>
                    </a:solidFill>
                    <a:latin typeface="Century Gothic" panose="020B0502020202020204" pitchFamily="34" charset="0"/>
                  </a:rPr>
                  <a:t>ما التجوية ؟</a:t>
                </a:r>
                <a:endParaRPr lang="en-US" sz="3200" b="1" dirty="0">
                  <a:solidFill>
                    <a:srgbClr val="7EC20B"/>
                  </a:solidFill>
                  <a:latin typeface="Century Gothic" panose="020B0502020202020204" pitchFamily="34" charset="0"/>
                </a:endParaRPr>
              </a:p>
            </p:txBody>
          </p:sp>
          <p:sp>
            <p:nvSpPr>
              <p:cNvPr id="51" name="Oval 50">
                <a:extLst>
                  <a:ext uri="{FF2B5EF4-FFF2-40B4-BE49-F238E27FC236}">
                    <a16:creationId xmlns:a16="http://schemas.microsoft.com/office/drawing/2014/main" id="{A2804500-642B-4BF9-9A0E-30F12B5444D7}"/>
                  </a:ext>
                </a:extLst>
              </p:cNvPr>
              <p:cNvSpPr/>
              <p:nvPr/>
            </p:nvSpPr>
            <p:spPr>
              <a:xfrm>
                <a:off x="0" y="6300894"/>
                <a:ext cx="2597386" cy="220883"/>
              </a:xfrm>
              <a:prstGeom prst="ellipse">
                <a:avLst/>
              </a:prstGeom>
              <a:gradFill>
                <a:gsLst>
                  <a:gs pos="0">
                    <a:schemeClr val="tx1">
                      <a:alpha val="47000"/>
                    </a:schemeClr>
                  </a:gs>
                  <a:gs pos="100000">
                    <a:srgbClr val="CFDAE4">
                      <a:alpha val="0"/>
                    </a:srgbClr>
                  </a:gs>
                </a:gsLst>
                <a:path path="circle">
                  <a:fillToRect l="50000" t="50000" r="50000" b="50000"/>
                </a:path>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6D358E61-EDC9-46ED-8152-F69FAB9CC4B7}"/>
              </a:ext>
            </a:extLst>
          </p:cNvPr>
          <p:cNvSpPr txBox="1"/>
          <p:nvPr/>
        </p:nvSpPr>
        <p:spPr>
          <a:xfrm>
            <a:off x="0" y="182521"/>
            <a:ext cx="12192000" cy="646331"/>
          </a:xfrm>
          <a:prstGeom prst="rect">
            <a:avLst/>
          </a:prstGeom>
          <a:noFill/>
        </p:spPr>
        <p:txBody>
          <a:bodyPr wrap="square" rtlCol="0">
            <a:spAutoFit/>
          </a:bodyPr>
          <a:lstStyle/>
          <a:p>
            <a:pPr algn="ctr"/>
            <a:r>
              <a:rPr lang="ar-SY" sz="3600" b="1" dirty="0">
                <a:latin typeface="Century Gothic" panose="020B0502020202020204" pitchFamily="34" charset="0"/>
              </a:rPr>
              <a:t>التجوية و التعرية</a:t>
            </a:r>
          </a:p>
        </p:txBody>
      </p:sp>
    </p:spTree>
    <p:extLst>
      <p:ext uri="{BB962C8B-B14F-4D97-AF65-F5344CB8AC3E}">
        <p14:creationId xmlns:p14="http://schemas.microsoft.com/office/powerpoint/2010/main" val="27759245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52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52000">
                                          <p:cBhvr additive="base">
                                            <p:cTn id="7" dur="500" fill="hold"/>
                                            <p:tgtEl>
                                              <p:spTgt spid="59"/>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2000">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14:bounceEnd="52000">
                                          <p:cBhvr additive="base">
                                            <p:cTn id="13" dur="500" fill="hold"/>
                                            <p:tgtEl>
                                              <p:spTgt spid="56"/>
                                            </p:tgtEl>
                                            <p:attrNameLst>
                                              <p:attrName>ppt_x</p:attrName>
                                            </p:attrNameLst>
                                          </p:cBhvr>
                                          <p:tavLst>
                                            <p:tav tm="0">
                                              <p:val>
                                                <p:strVal val="0-#ppt_w/2"/>
                                              </p:val>
                                            </p:tav>
                                            <p:tav tm="100000">
                                              <p:val>
                                                <p:strVal val="#ppt_x"/>
                                              </p:val>
                                            </p:tav>
                                          </p:tavLst>
                                        </p:anim>
                                        <p:anim calcmode="lin" valueType="num" p14:bounceEnd="52000">
                                          <p:cBhvr additive="base">
                                            <p:cTn id="1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52000">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14:bounceEnd="52000">
                                          <p:cBhvr additive="base">
                                            <p:cTn id="19" dur="500" fill="hold"/>
                                            <p:tgtEl>
                                              <p:spTgt spid="57"/>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52000">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14:bounceEnd="52000">
                                          <p:cBhvr additive="base">
                                            <p:cTn id="25" dur="500" fill="hold"/>
                                            <p:tgtEl>
                                              <p:spTgt spid="60"/>
                                            </p:tgtEl>
                                            <p:attrNameLst>
                                              <p:attrName>ppt_x</p:attrName>
                                            </p:attrNameLst>
                                          </p:cBhvr>
                                          <p:tavLst>
                                            <p:tav tm="0">
                                              <p:val>
                                                <p:strVal val="0-#ppt_w/2"/>
                                              </p:val>
                                            </p:tav>
                                            <p:tav tm="100000">
                                              <p:val>
                                                <p:strVal val="#ppt_x"/>
                                              </p:val>
                                            </p:tav>
                                          </p:tavLst>
                                        </p:anim>
                                        <p:anim calcmode="lin" valueType="num" p14:bounceEnd="52000">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0-#ppt_w/2"/>
                                              </p:val>
                                            </p:tav>
                                            <p:tav tm="100000">
                                              <p:val>
                                                <p:strVal val="#ppt_x"/>
                                              </p:val>
                                            </p:tav>
                                          </p:tavLst>
                                        </p:anim>
                                        <p:anim calcmode="lin" valueType="num">
                                          <p:cBhvr additive="base">
                                            <p:cTn id="1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0-#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0-#ppt_w/2"/>
                                              </p:val>
                                            </p:tav>
                                            <p:tav tm="100000">
                                              <p:val>
                                                <p:strVal val="#ppt_x"/>
                                              </p:val>
                                            </p:tav>
                                          </p:tavLst>
                                        </p:anim>
                                        <p:anim calcmode="lin" valueType="num">
                                          <p:cBhvr additive="base">
                                            <p:cTn id="2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AFEF8B-FBA2-4D65-A64D-E9B934A7B044}"/>
              </a:ext>
            </a:extLst>
          </p:cNvPr>
          <p:cNvGrpSpPr/>
          <p:nvPr/>
        </p:nvGrpSpPr>
        <p:grpSpPr>
          <a:xfrm>
            <a:off x="6649205" y="865227"/>
            <a:ext cx="5297715" cy="1872343"/>
            <a:chOff x="3447142" y="1248229"/>
            <a:chExt cx="5297715" cy="1872343"/>
          </a:xfrm>
        </p:grpSpPr>
        <p:sp>
          <p:nvSpPr>
            <p:cNvPr id="3" name="Freeform: Shape 2">
              <a:extLst>
                <a:ext uri="{FF2B5EF4-FFF2-40B4-BE49-F238E27FC236}">
                  <a16:creationId xmlns:a16="http://schemas.microsoft.com/office/drawing/2014/main" id="{4C7CFBDA-0E28-4503-A572-71852A2D5099}"/>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0F3067F-45FC-4724-AABC-4267B40D4FC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64A2886-FA34-4C37-B5DB-D40A36845BB6}"/>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41B6A2B-918A-482B-9065-43819CFBED06}"/>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8" name="TextBox 7">
              <a:extLst>
                <a:ext uri="{FF2B5EF4-FFF2-40B4-BE49-F238E27FC236}">
                  <a16:creationId xmlns:a16="http://schemas.microsoft.com/office/drawing/2014/main" id="{178000ED-9E85-4759-9B94-60FA58077DAB}"/>
                </a:ext>
              </a:extLst>
            </p:cNvPr>
            <p:cNvSpPr txBox="1"/>
            <p:nvPr/>
          </p:nvSpPr>
          <p:spPr>
            <a:xfrm>
              <a:off x="3658157" y="1698814"/>
              <a:ext cx="4836433" cy="830997"/>
            </a:xfrm>
            <a:prstGeom prst="rect">
              <a:avLst/>
            </a:prstGeom>
            <a:noFill/>
          </p:spPr>
          <p:txBody>
            <a:bodyPr wrap="square" rtlCol="0">
              <a:spAutoFit/>
            </a:bodyPr>
            <a:lstStyle/>
            <a:p>
              <a:pPr algn="r"/>
              <a:r>
                <a:rPr lang="ar-SY" sz="2400" dirty="0">
                  <a:solidFill>
                    <a:schemeClr val="bg1">
                      <a:lumMod val="50000"/>
                    </a:schemeClr>
                  </a:solidFill>
                </a:rPr>
                <a:t>كان هذا الوادي أرضا منبسطة. ما الذي يسبب تشكل الأودية؟</a:t>
              </a:r>
            </a:p>
          </p:txBody>
        </p:sp>
      </p:grpSp>
      <p:grpSp>
        <p:nvGrpSpPr>
          <p:cNvPr id="40" name="Group 39">
            <a:extLst>
              <a:ext uri="{FF2B5EF4-FFF2-40B4-BE49-F238E27FC236}">
                <a16:creationId xmlns:a16="http://schemas.microsoft.com/office/drawing/2014/main" id="{EFA47D3E-DA04-43C8-A0C6-CF2E5C8F23E2}"/>
              </a:ext>
            </a:extLst>
          </p:cNvPr>
          <p:cNvGrpSpPr/>
          <p:nvPr/>
        </p:nvGrpSpPr>
        <p:grpSpPr>
          <a:xfrm>
            <a:off x="2616062" y="4057837"/>
            <a:ext cx="2464900" cy="2626598"/>
            <a:chOff x="2616062" y="4057837"/>
            <a:chExt cx="2464900" cy="2626598"/>
          </a:xfrm>
        </p:grpSpPr>
        <p:sp>
          <p:nvSpPr>
            <p:cNvPr id="9" name="Flowchart: Manual Operation 24">
              <a:extLst>
                <a:ext uri="{FF2B5EF4-FFF2-40B4-BE49-F238E27FC236}">
                  <a16:creationId xmlns:a16="http://schemas.microsoft.com/office/drawing/2014/main" id="{6E632B6B-A032-43BC-984C-DDBC847733BC}"/>
                </a:ext>
              </a:extLst>
            </p:cNvPr>
            <p:cNvSpPr/>
            <p:nvPr/>
          </p:nvSpPr>
          <p:spPr>
            <a:xfrm flipV="1">
              <a:off x="2616062" y="4057837"/>
              <a:ext cx="2464900" cy="183550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20000"/>
                    <a:lumOff val="8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14AC0F5-4D99-4A57-87E5-F2038C3321F6}"/>
                </a:ext>
              </a:extLst>
            </p:cNvPr>
            <p:cNvSpPr/>
            <p:nvPr/>
          </p:nvSpPr>
          <p:spPr>
            <a:xfrm>
              <a:off x="3265448" y="6364811"/>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Flowchart: Manual Operation 9">
            <a:extLst>
              <a:ext uri="{FF2B5EF4-FFF2-40B4-BE49-F238E27FC236}">
                <a16:creationId xmlns:a16="http://schemas.microsoft.com/office/drawing/2014/main" id="{467E53E2-1684-4F66-AFFD-A94DD63628F0}"/>
              </a:ext>
            </a:extLst>
          </p:cNvPr>
          <p:cNvSpPr/>
          <p:nvPr/>
        </p:nvSpPr>
        <p:spPr>
          <a:xfrm flipV="1">
            <a:off x="2630126" y="6413144"/>
            <a:ext cx="2366430" cy="182880"/>
          </a:xfrm>
          <a:prstGeom prst="flowChartManualOperation">
            <a:avLst/>
          </a:prstGeom>
          <a:solidFill>
            <a:schemeClr val="accent2">
              <a:lumMod val="20000"/>
              <a:lumOff val="80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7D16575-3259-4BF6-9666-397D687D4795}"/>
              </a:ext>
            </a:extLst>
          </p:cNvPr>
          <p:cNvGrpSpPr/>
          <p:nvPr/>
        </p:nvGrpSpPr>
        <p:grpSpPr>
          <a:xfrm>
            <a:off x="3602324" y="-304800"/>
            <a:ext cx="422033" cy="4501266"/>
            <a:chOff x="3202331" y="-1851390"/>
            <a:chExt cx="422033" cy="4501266"/>
          </a:xfrm>
        </p:grpSpPr>
        <p:cxnSp>
          <p:nvCxnSpPr>
            <p:cNvPr id="14" name="Straight Connector 13">
              <a:extLst>
                <a:ext uri="{FF2B5EF4-FFF2-40B4-BE49-F238E27FC236}">
                  <a16:creationId xmlns:a16="http://schemas.microsoft.com/office/drawing/2014/main" id="{416D77B4-2742-4EAA-BDC2-CFBDAD6153C9}"/>
                </a:ext>
              </a:extLst>
            </p:cNvPr>
            <p:cNvCxnSpPr>
              <a:cxnSpLocks/>
            </p:cNvCxnSpPr>
            <p:nvPr/>
          </p:nvCxnSpPr>
          <p:spPr>
            <a:xfrm flipV="1">
              <a:off x="3413348" y="-1851390"/>
              <a:ext cx="0" cy="3994830"/>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D931F958-4986-44B8-BC3F-CAF3D2E00873}"/>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925D8363-7684-4F55-AE88-DDC8D5A42E66}"/>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9B5FCC6F-E835-49CE-B7BD-174AFF70211E}"/>
              </a:ext>
            </a:extLst>
          </p:cNvPr>
          <p:cNvSpPr/>
          <p:nvPr/>
        </p:nvSpPr>
        <p:spPr>
          <a:xfrm>
            <a:off x="2396733" y="6780882"/>
            <a:ext cx="1629135" cy="347407"/>
          </a:xfrm>
          <a:prstGeom prst="ellipse">
            <a:avLst/>
          </a:prstGeom>
          <a:solidFill>
            <a:schemeClr val="bg1">
              <a:alpha val="16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8" name="Group 37">
            <a:extLst>
              <a:ext uri="{FF2B5EF4-FFF2-40B4-BE49-F238E27FC236}">
                <a16:creationId xmlns:a16="http://schemas.microsoft.com/office/drawing/2014/main" id="{A5C977DD-2BF2-4280-B939-25EDCA923F73}"/>
              </a:ext>
            </a:extLst>
          </p:cNvPr>
          <p:cNvGrpSpPr/>
          <p:nvPr/>
        </p:nvGrpSpPr>
        <p:grpSpPr>
          <a:xfrm>
            <a:off x="4300473" y="1354372"/>
            <a:ext cx="2464900" cy="2626598"/>
            <a:chOff x="4300473" y="1354372"/>
            <a:chExt cx="2464900" cy="2626598"/>
          </a:xfrm>
        </p:grpSpPr>
        <p:sp>
          <p:nvSpPr>
            <p:cNvPr id="19" name="Flowchart: Manual Operation 24">
              <a:extLst>
                <a:ext uri="{FF2B5EF4-FFF2-40B4-BE49-F238E27FC236}">
                  <a16:creationId xmlns:a16="http://schemas.microsoft.com/office/drawing/2014/main" id="{5AF7D00B-6F64-488E-870C-32511ECBF788}"/>
                </a:ext>
              </a:extLst>
            </p:cNvPr>
            <p:cNvSpPr/>
            <p:nvPr/>
          </p:nvSpPr>
          <p:spPr>
            <a:xfrm flipV="1">
              <a:off x="4300473" y="1354372"/>
              <a:ext cx="2464900" cy="183550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20000"/>
                    <a:lumOff val="80000"/>
                  </a:schemeClr>
                </a:gs>
                <a:gs pos="0">
                  <a:schemeClr val="accent4">
                    <a:lumMod val="60000"/>
                    <a:lumOff val="40000"/>
                  </a:schemeClr>
                </a:gs>
                <a:gs pos="100000">
                  <a:schemeClr val="bg1"/>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6E37F0B-A23B-4486-85A9-FE977C40DD18}"/>
                </a:ext>
              </a:extLst>
            </p:cNvPr>
            <p:cNvSpPr/>
            <p:nvPr/>
          </p:nvSpPr>
          <p:spPr>
            <a:xfrm>
              <a:off x="4949859" y="3661346"/>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0" name="Flowchart: Manual Operation 19">
            <a:extLst>
              <a:ext uri="{FF2B5EF4-FFF2-40B4-BE49-F238E27FC236}">
                <a16:creationId xmlns:a16="http://schemas.microsoft.com/office/drawing/2014/main" id="{750E284E-32FA-41CC-9DFE-CEFE75576D2E}"/>
              </a:ext>
            </a:extLst>
          </p:cNvPr>
          <p:cNvSpPr/>
          <p:nvPr/>
        </p:nvSpPr>
        <p:spPr>
          <a:xfrm flipV="1">
            <a:off x="4314537" y="3709679"/>
            <a:ext cx="2366430" cy="182880"/>
          </a:xfrm>
          <a:prstGeom prst="flowChartManualOperation">
            <a:avLst/>
          </a:prstGeom>
          <a:solidFill>
            <a:schemeClr val="accent2">
              <a:lumMod val="20000"/>
              <a:lumOff val="80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25C7AB03-73DB-4D51-90DB-8346A08E1D64}"/>
              </a:ext>
            </a:extLst>
          </p:cNvPr>
          <p:cNvGrpSpPr/>
          <p:nvPr/>
        </p:nvGrpSpPr>
        <p:grpSpPr>
          <a:xfrm>
            <a:off x="5286735" y="-1625183"/>
            <a:ext cx="422033" cy="3118184"/>
            <a:chOff x="3202331" y="-468308"/>
            <a:chExt cx="422033" cy="3118184"/>
          </a:xfrm>
        </p:grpSpPr>
        <p:cxnSp>
          <p:nvCxnSpPr>
            <p:cNvPr id="24" name="Straight Connector 23">
              <a:extLst>
                <a:ext uri="{FF2B5EF4-FFF2-40B4-BE49-F238E27FC236}">
                  <a16:creationId xmlns:a16="http://schemas.microsoft.com/office/drawing/2014/main" id="{307874B0-A2D5-488D-800A-EF37A31BD07A}"/>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B605DF3A-1F6F-4C88-883C-009070E00182}"/>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3C3392CF-2DE2-496B-9A59-9BA16FA28F5B}"/>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07C6BC3D-BFC6-4BFE-9801-DBA06CC938D0}"/>
              </a:ext>
            </a:extLst>
          </p:cNvPr>
          <p:cNvGrpSpPr/>
          <p:nvPr/>
        </p:nvGrpSpPr>
        <p:grpSpPr>
          <a:xfrm>
            <a:off x="1955323" y="739951"/>
            <a:ext cx="2464900" cy="2626598"/>
            <a:chOff x="1955323" y="739951"/>
            <a:chExt cx="2464900" cy="2626598"/>
          </a:xfrm>
        </p:grpSpPr>
        <p:sp>
          <p:nvSpPr>
            <p:cNvPr id="28" name="Flowchart: Manual Operation 24">
              <a:extLst>
                <a:ext uri="{FF2B5EF4-FFF2-40B4-BE49-F238E27FC236}">
                  <a16:creationId xmlns:a16="http://schemas.microsoft.com/office/drawing/2014/main" id="{6ED9779F-76EB-4325-981B-87B14BFA0087}"/>
                </a:ext>
              </a:extLst>
            </p:cNvPr>
            <p:cNvSpPr/>
            <p:nvPr/>
          </p:nvSpPr>
          <p:spPr>
            <a:xfrm flipV="1">
              <a:off x="1955323" y="739951"/>
              <a:ext cx="2464900" cy="183550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20000"/>
                    <a:lumOff val="80000"/>
                  </a:schemeClr>
                </a:gs>
                <a:gs pos="0">
                  <a:schemeClr val="accent4">
                    <a:lumMod val="60000"/>
                    <a:lumOff val="40000"/>
                  </a:schemeClr>
                </a:gs>
                <a:gs pos="100000">
                  <a:schemeClr val="bg1"/>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EFD5AD7E-9796-4267-A29E-3E673E0A96C3}"/>
                </a:ext>
              </a:extLst>
            </p:cNvPr>
            <p:cNvSpPr/>
            <p:nvPr/>
          </p:nvSpPr>
          <p:spPr>
            <a:xfrm>
              <a:off x="2604709" y="304692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9" name="Flowchart: Manual Operation 28">
            <a:extLst>
              <a:ext uri="{FF2B5EF4-FFF2-40B4-BE49-F238E27FC236}">
                <a16:creationId xmlns:a16="http://schemas.microsoft.com/office/drawing/2014/main" id="{0DB7C4FF-1307-4726-AE6D-BF242ACABB01}"/>
              </a:ext>
            </a:extLst>
          </p:cNvPr>
          <p:cNvSpPr/>
          <p:nvPr/>
        </p:nvSpPr>
        <p:spPr>
          <a:xfrm flipV="1">
            <a:off x="1969387" y="3095258"/>
            <a:ext cx="2366430" cy="182880"/>
          </a:xfrm>
          <a:prstGeom prst="flowChartManualOperation">
            <a:avLst/>
          </a:prstGeom>
          <a:solidFill>
            <a:schemeClr val="accent2">
              <a:lumMod val="20000"/>
              <a:lumOff val="80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D57EC01-C8E1-4C09-AAC6-AF6169448A1D}"/>
              </a:ext>
            </a:extLst>
          </p:cNvPr>
          <p:cNvGrpSpPr/>
          <p:nvPr/>
        </p:nvGrpSpPr>
        <p:grpSpPr>
          <a:xfrm>
            <a:off x="2941585" y="-2239604"/>
            <a:ext cx="422033" cy="3118184"/>
            <a:chOff x="3202331" y="-468308"/>
            <a:chExt cx="422033" cy="3118184"/>
          </a:xfrm>
        </p:grpSpPr>
        <p:cxnSp>
          <p:nvCxnSpPr>
            <p:cNvPr id="33" name="Straight Connector 32">
              <a:extLst>
                <a:ext uri="{FF2B5EF4-FFF2-40B4-BE49-F238E27FC236}">
                  <a16:creationId xmlns:a16="http://schemas.microsoft.com/office/drawing/2014/main" id="{DBDC83E2-1E91-4A63-80B4-0C7F903D6BF5}"/>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B374E4D-08B8-4C99-8517-9966C95F6FDB}"/>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49E1BC7-F617-4C91-96C0-B60A4D29F942}"/>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D38553BF-B758-4374-8099-6E304AC9E3F4}"/>
              </a:ext>
            </a:extLst>
          </p:cNvPr>
          <p:cNvPicPr>
            <a:picLocks noChangeAspect="1"/>
          </p:cNvPicPr>
          <p:nvPr/>
        </p:nvPicPr>
        <p:blipFill rotWithShape="1">
          <a:blip r:embed="rId2">
            <a:extLst>
              <a:ext uri="{28A0092B-C50C-407E-A947-70E740481C1C}">
                <a14:useLocalDpi xmlns:a14="http://schemas.microsoft.com/office/drawing/2010/main" val="0"/>
              </a:ext>
            </a:extLst>
          </a:blip>
          <a:srcRect t="53198"/>
          <a:stretch/>
        </p:blipFill>
        <p:spPr>
          <a:xfrm>
            <a:off x="4618332" y="2458755"/>
            <a:ext cx="1700122" cy="1262742"/>
          </a:xfrm>
          <a:prstGeom prst="rect">
            <a:avLst/>
          </a:prstGeom>
          <a:effectLst/>
        </p:spPr>
      </p:pic>
      <p:pic>
        <p:nvPicPr>
          <p:cNvPr id="30" name="Picture 29">
            <a:extLst>
              <a:ext uri="{FF2B5EF4-FFF2-40B4-BE49-F238E27FC236}">
                <a16:creationId xmlns:a16="http://schemas.microsoft.com/office/drawing/2014/main" id="{5B5D4CB6-FD87-4427-B97D-E4300A1600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1900" y="1987232"/>
            <a:ext cx="1896273" cy="1219033"/>
          </a:xfrm>
          <a:prstGeom prst="rect">
            <a:avLst/>
          </a:prstGeom>
          <a:effectLst/>
        </p:spPr>
      </p:pic>
      <p:pic>
        <p:nvPicPr>
          <p:cNvPr id="11" name="Picture 10">
            <a:extLst>
              <a:ext uri="{FF2B5EF4-FFF2-40B4-BE49-F238E27FC236}">
                <a16:creationId xmlns:a16="http://schemas.microsoft.com/office/drawing/2014/main" id="{23896979-DDB6-4F15-A89F-6DCBA44E1F54}"/>
              </a:ext>
            </a:extLst>
          </p:cNvPr>
          <p:cNvPicPr>
            <a:picLocks noChangeAspect="1"/>
          </p:cNvPicPr>
          <p:nvPr/>
        </p:nvPicPr>
        <p:blipFill rotWithShape="1">
          <a:blip r:embed="rId4">
            <a:extLst>
              <a:ext uri="{28A0092B-C50C-407E-A947-70E740481C1C}">
                <a14:useLocalDpi xmlns:a14="http://schemas.microsoft.com/office/drawing/2010/main" val="0"/>
              </a:ext>
            </a:extLst>
          </a:blip>
          <a:srcRect b="6823"/>
          <a:stretch/>
        </p:blipFill>
        <p:spPr>
          <a:xfrm>
            <a:off x="2941585" y="5231368"/>
            <a:ext cx="1757644" cy="1228289"/>
          </a:xfrm>
          <a:prstGeom prst="rect">
            <a:avLst/>
          </a:prstGeom>
          <a:effectLst/>
        </p:spPr>
      </p:pic>
      <p:grpSp>
        <p:nvGrpSpPr>
          <p:cNvPr id="46" name="Group 45">
            <a:extLst>
              <a:ext uri="{FF2B5EF4-FFF2-40B4-BE49-F238E27FC236}">
                <a16:creationId xmlns:a16="http://schemas.microsoft.com/office/drawing/2014/main" id="{20E2ED4C-8BCC-4D2B-90DF-AB8572523982}"/>
              </a:ext>
            </a:extLst>
          </p:cNvPr>
          <p:cNvGrpSpPr/>
          <p:nvPr/>
        </p:nvGrpSpPr>
        <p:grpSpPr>
          <a:xfrm>
            <a:off x="32637" y="2941455"/>
            <a:ext cx="2464900" cy="2626598"/>
            <a:chOff x="1955323" y="739951"/>
            <a:chExt cx="2464900" cy="2626598"/>
          </a:xfrm>
        </p:grpSpPr>
        <p:sp>
          <p:nvSpPr>
            <p:cNvPr id="47" name="Flowchart: Manual Operation 24">
              <a:extLst>
                <a:ext uri="{FF2B5EF4-FFF2-40B4-BE49-F238E27FC236}">
                  <a16:creationId xmlns:a16="http://schemas.microsoft.com/office/drawing/2014/main" id="{4F955496-2175-43D6-A3D0-316927FD90C2}"/>
                </a:ext>
              </a:extLst>
            </p:cNvPr>
            <p:cNvSpPr/>
            <p:nvPr/>
          </p:nvSpPr>
          <p:spPr>
            <a:xfrm flipV="1">
              <a:off x="1955323" y="739951"/>
              <a:ext cx="2464900" cy="183550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20000"/>
                    <a:lumOff val="8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49C605B-9675-4127-B664-7C7BEDE7FEA8}"/>
                </a:ext>
              </a:extLst>
            </p:cNvPr>
            <p:cNvSpPr/>
            <p:nvPr/>
          </p:nvSpPr>
          <p:spPr>
            <a:xfrm>
              <a:off x="2604709" y="304692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50" name="Flowchart: Manual Operation 49">
            <a:extLst>
              <a:ext uri="{FF2B5EF4-FFF2-40B4-BE49-F238E27FC236}">
                <a16:creationId xmlns:a16="http://schemas.microsoft.com/office/drawing/2014/main" id="{48BF7F80-8A97-4567-9AF5-59F9BF5DDE1A}"/>
              </a:ext>
            </a:extLst>
          </p:cNvPr>
          <p:cNvSpPr/>
          <p:nvPr/>
        </p:nvSpPr>
        <p:spPr>
          <a:xfrm flipV="1">
            <a:off x="46701" y="5296762"/>
            <a:ext cx="2366430" cy="182880"/>
          </a:xfrm>
          <a:prstGeom prst="flowChartManualOperation">
            <a:avLst/>
          </a:prstGeom>
          <a:solidFill>
            <a:schemeClr val="accent2">
              <a:lumMod val="20000"/>
              <a:lumOff val="80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9DE13192-5EC3-4D46-A1B8-37E04EC5CFE2}"/>
              </a:ext>
            </a:extLst>
          </p:cNvPr>
          <p:cNvGrpSpPr/>
          <p:nvPr/>
        </p:nvGrpSpPr>
        <p:grpSpPr>
          <a:xfrm>
            <a:off x="1018899" y="-38100"/>
            <a:ext cx="422033" cy="3118184"/>
            <a:chOff x="3202331" y="-468308"/>
            <a:chExt cx="422033" cy="3118184"/>
          </a:xfrm>
        </p:grpSpPr>
        <p:cxnSp>
          <p:nvCxnSpPr>
            <p:cNvPr id="52" name="Straight Connector 51">
              <a:extLst>
                <a:ext uri="{FF2B5EF4-FFF2-40B4-BE49-F238E27FC236}">
                  <a16:creationId xmlns:a16="http://schemas.microsoft.com/office/drawing/2014/main" id="{63369603-7E40-4430-9FBE-F3169B97281D}"/>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EE726348-99FB-47AC-8B87-7E1B9842E006}"/>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0D5BE2F0-0658-49DB-A9AA-CD229A9F4C38}"/>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a:extLst>
              <a:ext uri="{FF2B5EF4-FFF2-40B4-BE49-F238E27FC236}">
                <a16:creationId xmlns:a16="http://schemas.microsoft.com/office/drawing/2014/main" id="{D6816565-7457-42B8-A87A-41C191132FFD}"/>
              </a:ext>
            </a:extLst>
          </p:cNvPr>
          <p:cNvPicPr>
            <a:picLocks noChangeAspect="1"/>
          </p:cNvPicPr>
          <p:nvPr/>
        </p:nvPicPr>
        <p:blipFill>
          <a:blip r:embed="rId5">
            <a:extLst>
              <a:ext uri="{28A0092B-C50C-407E-A947-70E740481C1C}">
                <a14:useLocalDpi xmlns:a14="http://schemas.microsoft.com/office/drawing/2010/main" val="0"/>
              </a:ext>
            </a:extLst>
          </a:blip>
          <a:srcRect l="9057" r="9057"/>
          <a:stretch/>
        </p:blipFill>
        <p:spPr>
          <a:xfrm>
            <a:off x="446821" y="4013019"/>
            <a:ext cx="1636532" cy="1315792"/>
          </a:xfrm>
          <a:prstGeom prst="rect">
            <a:avLst/>
          </a:prstGeom>
          <a:effectLst/>
        </p:spPr>
      </p:pic>
      <p:grpSp>
        <p:nvGrpSpPr>
          <p:cNvPr id="58" name="Group 57">
            <a:extLst>
              <a:ext uri="{FF2B5EF4-FFF2-40B4-BE49-F238E27FC236}">
                <a16:creationId xmlns:a16="http://schemas.microsoft.com/office/drawing/2014/main" id="{E660BCA9-AB75-4D36-BE50-D7D361B54E30}"/>
              </a:ext>
            </a:extLst>
          </p:cNvPr>
          <p:cNvGrpSpPr/>
          <p:nvPr/>
        </p:nvGrpSpPr>
        <p:grpSpPr>
          <a:xfrm>
            <a:off x="6649204" y="3335550"/>
            <a:ext cx="5297715" cy="1872343"/>
            <a:chOff x="3447142" y="1248229"/>
            <a:chExt cx="5297715" cy="1872343"/>
          </a:xfrm>
        </p:grpSpPr>
        <p:sp>
          <p:nvSpPr>
            <p:cNvPr id="59" name="Freeform: Shape 58">
              <a:extLst>
                <a:ext uri="{FF2B5EF4-FFF2-40B4-BE49-F238E27FC236}">
                  <a16:creationId xmlns:a16="http://schemas.microsoft.com/office/drawing/2014/main" id="{C617BF13-D3B6-4A7F-896A-0B4A950DC9E4}"/>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335C3AB-C522-4C02-B2B1-DB74A0E8963F}"/>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C1AF5628-7C75-4521-9A90-ECB07BB23E28}"/>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C30EFF6-5B5A-4EC4-9CCA-D73BBC44A3E1}"/>
                </a:ext>
              </a:extLst>
            </p:cNvPr>
            <p:cNvSpPr txBox="1"/>
            <p:nvPr/>
          </p:nvSpPr>
          <p:spPr>
            <a:xfrm>
              <a:off x="6919684" y="1437645"/>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أستكشف</a:t>
              </a:r>
            </a:p>
          </p:txBody>
        </p:sp>
        <p:sp>
          <p:nvSpPr>
            <p:cNvPr id="63" name="TextBox 62">
              <a:extLst>
                <a:ext uri="{FF2B5EF4-FFF2-40B4-BE49-F238E27FC236}">
                  <a16:creationId xmlns:a16="http://schemas.microsoft.com/office/drawing/2014/main" id="{73750B5F-C312-4564-80B2-E8D27266C3D3}"/>
                </a:ext>
              </a:extLst>
            </p:cNvPr>
            <p:cNvSpPr txBox="1"/>
            <p:nvPr/>
          </p:nvSpPr>
          <p:spPr>
            <a:xfrm>
              <a:off x="4285729" y="1802298"/>
              <a:ext cx="4194241" cy="461665"/>
            </a:xfrm>
            <a:prstGeom prst="rect">
              <a:avLst/>
            </a:prstGeom>
            <a:noFill/>
          </p:spPr>
          <p:txBody>
            <a:bodyPr wrap="square" rtlCol="0">
              <a:spAutoFit/>
            </a:bodyPr>
            <a:lstStyle/>
            <a:p>
              <a:pPr algn="r"/>
              <a:r>
                <a:rPr lang="ar-SY" sz="2400" dirty="0">
                  <a:solidFill>
                    <a:schemeClr val="bg1">
                      <a:lumMod val="50000"/>
                    </a:schemeClr>
                  </a:solidFill>
                </a:rPr>
                <a:t>كيف تتغير الصخور بفعل المياه الجارية؟</a:t>
              </a:r>
            </a:p>
          </p:txBody>
        </p:sp>
      </p:grpSp>
    </p:spTree>
    <p:extLst>
      <p:ext uri="{BB962C8B-B14F-4D97-AF65-F5344CB8AC3E}">
        <p14:creationId xmlns:p14="http://schemas.microsoft.com/office/powerpoint/2010/main" val="40600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ppt_x"/>
                                          </p:val>
                                        </p:tav>
                                        <p:tav tm="100000">
                                          <p:val>
                                            <p:strVal val="#ppt_x"/>
                                          </p:val>
                                        </p:tav>
                                      </p:tavLst>
                                    </p:anim>
                                    <p:anim calcmode="lin" valueType="num">
                                      <p:cBhvr additive="base">
                                        <p:cTn id="49" dur="500" fill="hold"/>
                                        <p:tgtEl>
                                          <p:spTgt spid="51"/>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right)">
                                      <p:cBhvr>
                                        <p:cTn id="6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rapezoid 17">
            <a:extLst>
              <a:ext uri="{FF2B5EF4-FFF2-40B4-BE49-F238E27FC236}">
                <a16:creationId xmlns:a16="http://schemas.microsoft.com/office/drawing/2014/main" id="{1F1FC63C-4A6F-4102-A084-958C37DBEF0F}"/>
              </a:ext>
            </a:extLst>
          </p:cNvPr>
          <p:cNvSpPr/>
          <p:nvPr/>
        </p:nvSpPr>
        <p:spPr>
          <a:xfrm flipV="1">
            <a:off x="2165043" y="-241485"/>
            <a:ext cx="3015308" cy="2605446"/>
          </a:xfrm>
          <a:custGeom>
            <a:avLst/>
            <a:gdLst>
              <a:gd name="connsiteX0" fmla="*/ 0 w 3093205"/>
              <a:gd name="connsiteY0" fmla="*/ 2387884 h 2387884"/>
              <a:gd name="connsiteX1" fmla="*/ 596971 w 3093205"/>
              <a:gd name="connsiteY1" fmla="*/ 0 h 2387884"/>
              <a:gd name="connsiteX2" fmla="*/ 2496234 w 3093205"/>
              <a:gd name="connsiteY2" fmla="*/ 0 h 2387884"/>
              <a:gd name="connsiteX3" fmla="*/ 3093205 w 3093205"/>
              <a:gd name="connsiteY3" fmla="*/ 2387884 h 2387884"/>
              <a:gd name="connsiteX4" fmla="*/ 0 w 3093205"/>
              <a:gd name="connsiteY4" fmla="*/ 2387884 h 2387884"/>
              <a:gd name="connsiteX0" fmla="*/ 0 w 3093205"/>
              <a:gd name="connsiteY0" fmla="*/ 2387884 h 2387884"/>
              <a:gd name="connsiteX1" fmla="*/ 596971 w 3093205"/>
              <a:gd name="connsiteY1" fmla="*/ 0 h 2387884"/>
              <a:gd name="connsiteX2" fmla="*/ 1492343 w 3093205"/>
              <a:gd name="connsiteY2" fmla="*/ 10551 h 2387884"/>
              <a:gd name="connsiteX3" fmla="*/ 2496234 w 3093205"/>
              <a:gd name="connsiteY3" fmla="*/ 0 h 2387884"/>
              <a:gd name="connsiteX4" fmla="*/ 3093205 w 3093205"/>
              <a:gd name="connsiteY4" fmla="*/ 2387884 h 2387884"/>
              <a:gd name="connsiteX5" fmla="*/ 0 w 3093205"/>
              <a:gd name="connsiteY5" fmla="*/ 2387884 h 2387884"/>
              <a:gd name="connsiteX0" fmla="*/ 0 w 3093205"/>
              <a:gd name="connsiteY0" fmla="*/ 2672754 h 2672754"/>
              <a:gd name="connsiteX1" fmla="*/ 596971 w 3093205"/>
              <a:gd name="connsiteY1" fmla="*/ 284870 h 2672754"/>
              <a:gd name="connsiteX2" fmla="*/ 1492343 w 3093205"/>
              <a:gd name="connsiteY2" fmla="*/ 0 h 2672754"/>
              <a:gd name="connsiteX3" fmla="*/ 2496234 w 3093205"/>
              <a:gd name="connsiteY3" fmla="*/ 284870 h 2672754"/>
              <a:gd name="connsiteX4" fmla="*/ 3093205 w 3093205"/>
              <a:gd name="connsiteY4" fmla="*/ 2672754 h 2672754"/>
              <a:gd name="connsiteX5" fmla="*/ 0 w 3093205"/>
              <a:gd name="connsiteY5" fmla="*/ 2672754 h 26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205" h="2672754">
                <a:moveTo>
                  <a:pt x="0" y="2672754"/>
                </a:moveTo>
                <a:lnTo>
                  <a:pt x="596971" y="284870"/>
                </a:lnTo>
                <a:lnTo>
                  <a:pt x="1492343" y="0"/>
                </a:lnTo>
                <a:lnTo>
                  <a:pt x="2496234" y="284870"/>
                </a:lnTo>
                <a:lnTo>
                  <a:pt x="3093205" y="2672754"/>
                </a:lnTo>
                <a:lnTo>
                  <a:pt x="0" y="2672754"/>
                </a:lnTo>
                <a:close/>
              </a:path>
            </a:pathLst>
          </a:custGeom>
          <a:gradFill flip="none" rotWithShape="1">
            <a:gsLst>
              <a:gs pos="100000">
                <a:srgbClr val="5BC8E5">
                  <a:alpha val="0"/>
                </a:srgbClr>
              </a:gs>
              <a:gs pos="0">
                <a:srgbClr val="0C98B4">
                  <a:alpha val="2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74164615-F2B3-41D2-ADDC-C929F92A0065}"/>
              </a:ext>
            </a:extLst>
          </p:cNvPr>
          <p:cNvGrpSpPr/>
          <p:nvPr/>
        </p:nvGrpSpPr>
        <p:grpSpPr>
          <a:xfrm>
            <a:off x="2386079" y="1488480"/>
            <a:ext cx="2423622" cy="1504539"/>
            <a:chOff x="839647" y="2298308"/>
            <a:chExt cx="4023485" cy="2497704"/>
          </a:xfrm>
        </p:grpSpPr>
        <p:grpSp>
          <p:nvGrpSpPr>
            <p:cNvPr id="63" name="Group 62">
              <a:extLst>
                <a:ext uri="{FF2B5EF4-FFF2-40B4-BE49-F238E27FC236}">
                  <a16:creationId xmlns:a16="http://schemas.microsoft.com/office/drawing/2014/main" id="{3A244A77-E83D-4621-B7E6-DEC3779BD5CE}"/>
                </a:ext>
              </a:extLst>
            </p:cNvPr>
            <p:cNvGrpSpPr/>
            <p:nvPr/>
          </p:nvGrpSpPr>
          <p:grpSpPr>
            <a:xfrm>
              <a:off x="1263718" y="2801447"/>
              <a:ext cx="3321120" cy="1994565"/>
              <a:chOff x="4482549" y="1721125"/>
              <a:chExt cx="3226903" cy="3095932"/>
            </a:xfrm>
          </p:grpSpPr>
          <p:sp>
            <p:nvSpPr>
              <p:cNvPr id="68" name="Freeform: Shape 67">
                <a:extLst>
                  <a:ext uri="{FF2B5EF4-FFF2-40B4-BE49-F238E27FC236}">
                    <a16:creationId xmlns:a16="http://schemas.microsoft.com/office/drawing/2014/main" id="{13950869-3D71-4B73-9CF4-1C78C097EE93}"/>
                  </a:ext>
                </a:extLst>
              </p:cNvPr>
              <p:cNvSpPr/>
              <p:nvPr/>
            </p:nvSpPr>
            <p:spPr>
              <a:xfrm>
                <a:off x="6095998" y="2516258"/>
                <a:ext cx="1613450" cy="2300799"/>
              </a:xfrm>
              <a:custGeom>
                <a:avLst/>
                <a:gdLst>
                  <a:gd name="connsiteX0" fmla="*/ 0 w 1613451"/>
                  <a:gd name="connsiteY0" fmla="*/ 0 h 3207852"/>
                  <a:gd name="connsiteX1" fmla="*/ 1613451 w 1613451"/>
                  <a:gd name="connsiteY1" fmla="*/ 0 h 3207852"/>
                  <a:gd name="connsiteX2" fmla="*/ 1613451 w 1613451"/>
                  <a:gd name="connsiteY2" fmla="*/ 2266122 h 3207852"/>
                  <a:gd name="connsiteX3" fmla="*/ 0 w 1613451"/>
                  <a:gd name="connsiteY3" fmla="*/ 3207852 h 3207852"/>
                </a:gdLst>
                <a:ahLst/>
                <a:cxnLst>
                  <a:cxn ang="0">
                    <a:pos x="connsiteX0" y="connsiteY0"/>
                  </a:cxn>
                  <a:cxn ang="0">
                    <a:pos x="connsiteX1" y="connsiteY1"/>
                  </a:cxn>
                  <a:cxn ang="0">
                    <a:pos x="connsiteX2" y="connsiteY2"/>
                  </a:cxn>
                  <a:cxn ang="0">
                    <a:pos x="connsiteX3" y="connsiteY3"/>
                  </a:cxn>
                </a:cxnLst>
                <a:rect l="l" t="t" r="r" b="b"/>
                <a:pathLst>
                  <a:path w="1613451" h="3207852">
                    <a:moveTo>
                      <a:pt x="0" y="0"/>
                    </a:moveTo>
                    <a:lnTo>
                      <a:pt x="1613451" y="0"/>
                    </a:lnTo>
                    <a:lnTo>
                      <a:pt x="1613451" y="2266122"/>
                    </a:lnTo>
                    <a:lnTo>
                      <a:pt x="0" y="3207852"/>
                    </a:lnTo>
                    <a:close/>
                  </a:path>
                </a:pathLst>
              </a:custGeom>
              <a:solidFill>
                <a:srgbClr val="0C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B0F5D7B-8492-4129-81CB-97E87FADB042}"/>
                  </a:ext>
                </a:extLst>
              </p:cNvPr>
              <p:cNvSpPr/>
              <p:nvPr/>
            </p:nvSpPr>
            <p:spPr>
              <a:xfrm>
                <a:off x="4482549" y="2516256"/>
                <a:ext cx="1613451" cy="2275451"/>
              </a:xfrm>
              <a:custGeom>
                <a:avLst/>
                <a:gdLst>
                  <a:gd name="connsiteX0" fmla="*/ 0 w 1613451"/>
                  <a:gd name="connsiteY0" fmla="*/ 0 h 3195431"/>
                  <a:gd name="connsiteX1" fmla="*/ 1613451 w 1613451"/>
                  <a:gd name="connsiteY1" fmla="*/ 0 h 3195431"/>
                  <a:gd name="connsiteX2" fmla="*/ 1613451 w 1613451"/>
                  <a:gd name="connsiteY2" fmla="*/ 3195431 h 3195431"/>
                  <a:gd name="connsiteX3" fmla="*/ 1592165 w 1613451"/>
                  <a:gd name="connsiteY3" fmla="*/ 3195431 h 3195431"/>
                  <a:gd name="connsiteX4" fmla="*/ 0 w 1613451"/>
                  <a:gd name="connsiteY4" fmla="*/ 2266124 h 3195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451" h="3195431">
                    <a:moveTo>
                      <a:pt x="0" y="0"/>
                    </a:moveTo>
                    <a:lnTo>
                      <a:pt x="1613451" y="0"/>
                    </a:lnTo>
                    <a:lnTo>
                      <a:pt x="1613451" y="3195431"/>
                    </a:lnTo>
                    <a:lnTo>
                      <a:pt x="1592165" y="3195431"/>
                    </a:lnTo>
                    <a:lnTo>
                      <a:pt x="0" y="2266124"/>
                    </a:lnTo>
                    <a:close/>
                  </a:path>
                </a:pathLst>
              </a:custGeom>
              <a:solidFill>
                <a:srgbClr val="16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9FDE359C-FD90-4002-9420-5BD1127890F9}"/>
                  </a:ext>
                </a:extLst>
              </p:cNvPr>
              <p:cNvSpPr/>
              <p:nvPr/>
            </p:nvSpPr>
            <p:spPr>
              <a:xfrm rot="16200000">
                <a:off x="4494144" y="1709530"/>
                <a:ext cx="1590261" cy="1613452"/>
              </a:xfrm>
              <a:prstGeom prst="triangle">
                <a:avLst/>
              </a:prstGeom>
              <a:solidFill>
                <a:srgbClr val="0C9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D675DF74-89D9-44DC-97D8-9B87B9BEC457}"/>
                  </a:ext>
                </a:extLst>
              </p:cNvPr>
              <p:cNvSpPr/>
              <p:nvPr/>
            </p:nvSpPr>
            <p:spPr>
              <a:xfrm rot="5400000" flipH="1">
                <a:off x="6107595" y="1709530"/>
                <a:ext cx="1590261" cy="1613452"/>
              </a:xfrm>
              <a:prstGeom prst="triangle">
                <a:avLst/>
              </a:prstGeom>
              <a:solidFill>
                <a:srgbClr val="16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12">
              <a:extLst>
                <a:ext uri="{FF2B5EF4-FFF2-40B4-BE49-F238E27FC236}">
                  <a16:creationId xmlns:a16="http://schemas.microsoft.com/office/drawing/2014/main" id="{DF402D9A-E3B1-4B9C-9859-7C4B73463BA9}"/>
                </a:ext>
              </a:extLst>
            </p:cNvPr>
            <p:cNvSpPr/>
            <p:nvPr/>
          </p:nvSpPr>
          <p:spPr>
            <a:xfrm>
              <a:off x="2924277" y="3309143"/>
              <a:ext cx="1938855" cy="962838"/>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855" h="962838">
                  <a:moveTo>
                    <a:pt x="0" y="516835"/>
                  </a:moveTo>
                  <a:lnTo>
                    <a:pt x="1647307" y="0"/>
                  </a:lnTo>
                  <a:lnTo>
                    <a:pt x="1938855" y="459255"/>
                  </a:lnTo>
                  <a:lnTo>
                    <a:pt x="424070" y="962838"/>
                  </a:lnTo>
                  <a:lnTo>
                    <a:pt x="0" y="516835"/>
                  </a:lnTo>
                  <a:close/>
                </a:path>
              </a:pathLst>
            </a:custGeom>
            <a:solidFill>
              <a:srgbClr val="5BC8E5"/>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2">
              <a:extLst>
                <a:ext uri="{FF2B5EF4-FFF2-40B4-BE49-F238E27FC236}">
                  <a16:creationId xmlns:a16="http://schemas.microsoft.com/office/drawing/2014/main" id="{BD4B68DA-4E00-4D7F-93C8-FBB4884C4954}"/>
                </a:ext>
              </a:extLst>
            </p:cNvPr>
            <p:cNvSpPr/>
            <p:nvPr/>
          </p:nvSpPr>
          <p:spPr>
            <a:xfrm>
              <a:off x="839647" y="2366410"/>
              <a:ext cx="2084629" cy="949586"/>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2084629"/>
                <a:gd name="connsiteY0" fmla="*/ 516835 h 962838"/>
                <a:gd name="connsiteX1" fmla="*/ 1647307 w 2084629"/>
                <a:gd name="connsiteY1" fmla="*/ 0 h 962838"/>
                <a:gd name="connsiteX2" fmla="*/ 2084629 w 2084629"/>
                <a:gd name="connsiteY2" fmla="*/ 472507 h 962838"/>
                <a:gd name="connsiteX3" fmla="*/ 424070 w 2084629"/>
                <a:gd name="connsiteY3" fmla="*/ 962838 h 962838"/>
                <a:gd name="connsiteX4" fmla="*/ 0 w 2084629"/>
                <a:gd name="connsiteY4" fmla="*/ 516835 h 962838"/>
                <a:gd name="connsiteX0" fmla="*/ 0 w 2084629"/>
                <a:gd name="connsiteY0" fmla="*/ 503583 h 949586"/>
                <a:gd name="connsiteX1" fmla="*/ 1753324 w 2084629"/>
                <a:gd name="connsiteY1" fmla="*/ 0 h 949586"/>
                <a:gd name="connsiteX2" fmla="*/ 2084629 w 2084629"/>
                <a:gd name="connsiteY2" fmla="*/ 459255 h 949586"/>
                <a:gd name="connsiteX3" fmla="*/ 424070 w 2084629"/>
                <a:gd name="connsiteY3" fmla="*/ 949586 h 949586"/>
                <a:gd name="connsiteX4" fmla="*/ 0 w 2084629"/>
                <a:gd name="connsiteY4" fmla="*/ 503583 h 9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629" h="949586">
                  <a:moveTo>
                    <a:pt x="0" y="503583"/>
                  </a:moveTo>
                  <a:lnTo>
                    <a:pt x="1753324" y="0"/>
                  </a:lnTo>
                  <a:lnTo>
                    <a:pt x="2084629" y="459255"/>
                  </a:lnTo>
                  <a:lnTo>
                    <a:pt x="424070" y="949586"/>
                  </a:lnTo>
                  <a:lnTo>
                    <a:pt x="0" y="503583"/>
                  </a:lnTo>
                  <a:close/>
                </a:path>
              </a:pathLst>
            </a:custGeom>
            <a:solidFill>
              <a:srgbClr val="5B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12">
              <a:extLst>
                <a:ext uri="{FF2B5EF4-FFF2-40B4-BE49-F238E27FC236}">
                  <a16:creationId xmlns:a16="http://schemas.microsoft.com/office/drawing/2014/main" id="{2FDBC445-381D-414B-9C62-CB0AEB2259C9}"/>
                </a:ext>
              </a:extLst>
            </p:cNvPr>
            <p:cNvSpPr/>
            <p:nvPr/>
          </p:nvSpPr>
          <p:spPr>
            <a:xfrm rot="2170651">
              <a:off x="3040269" y="2298308"/>
              <a:ext cx="1670155" cy="106293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616927 h 1062930"/>
                <a:gd name="connsiteX1" fmla="*/ 1918879 w 1938855"/>
                <a:gd name="connsiteY1" fmla="*/ 0 h 1062930"/>
                <a:gd name="connsiteX2" fmla="*/ 1938855 w 1938855"/>
                <a:gd name="connsiteY2" fmla="*/ 559347 h 1062930"/>
                <a:gd name="connsiteX3" fmla="*/ 424070 w 1938855"/>
                <a:gd name="connsiteY3" fmla="*/ 1062930 h 1062930"/>
                <a:gd name="connsiteX4" fmla="*/ 0 w 1938855"/>
                <a:gd name="connsiteY4" fmla="*/ 616927 h 1062930"/>
                <a:gd name="connsiteX0" fmla="*/ 0 w 1593202"/>
                <a:gd name="connsiteY0" fmla="*/ 528332 h 1062930"/>
                <a:gd name="connsiteX1" fmla="*/ 1573226 w 1593202"/>
                <a:gd name="connsiteY1" fmla="*/ 0 h 1062930"/>
                <a:gd name="connsiteX2" fmla="*/ 1593202 w 1593202"/>
                <a:gd name="connsiteY2" fmla="*/ 559347 h 1062930"/>
                <a:gd name="connsiteX3" fmla="*/ 78417 w 1593202"/>
                <a:gd name="connsiteY3" fmla="*/ 1062930 h 1062930"/>
                <a:gd name="connsiteX4" fmla="*/ 0 w 1593202"/>
                <a:gd name="connsiteY4" fmla="*/ 528332 h 1062930"/>
                <a:gd name="connsiteX0" fmla="*/ 0 w 1670155"/>
                <a:gd name="connsiteY0" fmla="*/ 528332 h 1062930"/>
                <a:gd name="connsiteX1" fmla="*/ 1573226 w 1670155"/>
                <a:gd name="connsiteY1" fmla="*/ 0 h 1062930"/>
                <a:gd name="connsiteX2" fmla="*/ 1670155 w 1670155"/>
                <a:gd name="connsiteY2" fmla="*/ 552325 h 1062930"/>
                <a:gd name="connsiteX3" fmla="*/ 78417 w 1670155"/>
                <a:gd name="connsiteY3" fmla="*/ 1062930 h 1062930"/>
                <a:gd name="connsiteX4" fmla="*/ 0 w 1670155"/>
                <a:gd name="connsiteY4" fmla="*/ 528332 h 1062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55" h="1062930">
                  <a:moveTo>
                    <a:pt x="0" y="528332"/>
                  </a:moveTo>
                  <a:lnTo>
                    <a:pt x="1573226" y="0"/>
                  </a:lnTo>
                  <a:lnTo>
                    <a:pt x="1670155" y="552325"/>
                  </a:lnTo>
                  <a:lnTo>
                    <a:pt x="78417" y="1062930"/>
                  </a:lnTo>
                  <a:lnTo>
                    <a:pt x="0" y="528332"/>
                  </a:lnTo>
                  <a:close/>
                </a:path>
              </a:pathLst>
            </a:custGeom>
            <a:solidFill>
              <a:srgbClr val="5BC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12">
              <a:extLst>
                <a:ext uri="{FF2B5EF4-FFF2-40B4-BE49-F238E27FC236}">
                  <a16:creationId xmlns:a16="http://schemas.microsoft.com/office/drawing/2014/main" id="{946BBE58-4E3C-41F3-AE37-3D0FEB49A4DE}"/>
                </a:ext>
              </a:extLst>
            </p:cNvPr>
            <p:cNvSpPr/>
            <p:nvPr/>
          </p:nvSpPr>
          <p:spPr>
            <a:xfrm rot="2454037">
              <a:off x="1028402" y="3109938"/>
              <a:ext cx="1782764" cy="1167000"/>
            </a:xfrm>
            <a:custGeom>
              <a:avLst/>
              <a:gdLst>
                <a:gd name="connsiteX0" fmla="*/ 0 w 1660559"/>
                <a:gd name="connsiteY0" fmla="*/ 0 h 512264"/>
                <a:gd name="connsiteX1" fmla="*/ 1660559 w 1660559"/>
                <a:gd name="connsiteY1" fmla="*/ 0 h 512264"/>
                <a:gd name="connsiteX2" fmla="*/ 1660559 w 1660559"/>
                <a:gd name="connsiteY2" fmla="*/ 512264 h 512264"/>
                <a:gd name="connsiteX3" fmla="*/ 0 w 1660559"/>
                <a:gd name="connsiteY3" fmla="*/ 512264 h 512264"/>
                <a:gd name="connsiteX4" fmla="*/ 0 w 1660559"/>
                <a:gd name="connsiteY4" fmla="*/ 0 h 512264"/>
                <a:gd name="connsiteX0" fmla="*/ 0 w 1660559"/>
                <a:gd name="connsiteY0" fmla="*/ 516835 h 1029099"/>
                <a:gd name="connsiteX1" fmla="*/ 1647307 w 1660559"/>
                <a:gd name="connsiteY1" fmla="*/ 0 h 1029099"/>
                <a:gd name="connsiteX2" fmla="*/ 1660559 w 1660559"/>
                <a:gd name="connsiteY2" fmla="*/ 1029099 h 1029099"/>
                <a:gd name="connsiteX3" fmla="*/ 0 w 1660559"/>
                <a:gd name="connsiteY3" fmla="*/ 1029099 h 1029099"/>
                <a:gd name="connsiteX4" fmla="*/ 0 w 1660559"/>
                <a:gd name="connsiteY4" fmla="*/ 516835 h 1029099"/>
                <a:gd name="connsiteX0" fmla="*/ 0 w 1846090"/>
                <a:gd name="connsiteY0" fmla="*/ 516835 h 1029099"/>
                <a:gd name="connsiteX1" fmla="*/ 1647307 w 1846090"/>
                <a:gd name="connsiteY1" fmla="*/ 0 h 1029099"/>
                <a:gd name="connsiteX2" fmla="*/ 1846090 w 1846090"/>
                <a:gd name="connsiteY2" fmla="*/ 538768 h 1029099"/>
                <a:gd name="connsiteX3" fmla="*/ 0 w 1846090"/>
                <a:gd name="connsiteY3" fmla="*/ 1029099 h 1029099"/>
                <a:gd name="connsiteX4" fmla="*/ 0 w 1846090"/>
                <a:gd name="connsiteY4" fmla="*/ 516835 h 1029099"/>
                <a:gd name="connsiteX0" fmla="*/ 0 w 1846090"/>
                <a:gd name="connsiteY0" fmla="*/ 516835 h 962838"/>
                <a:gd name="connsiteX1" fmla="*/ 1647307 w 1846090"/>
                <a:gd name="connsiteY1" fmla="*/ 0 h 962838"/>
                <a:gd name="connsiteX2" fmla="*/ 1846090 w 1846090"/>
                <a:gd name="connsiteY2" fmla="*/ 538768 h 962838"/>
                <a:gd name="connsiteX3" fmla="*/ 424070 w 1846090"/>
                <a:gd name="connsiteY3" fmla="*/ 962838 h 962838"/>
                <a:gd name="connsiteX4" fmla="*/ 0 w 1846090"/>
                <a:gd name="connsiteY4" fmla="*/ 516835 h 962838"/>
                <a:gd name="connsiteX0" fmla="*/ 0 w 1938855"/>
                <a:gd name="connsiteY0" fmla="*/ 516835 h 962838"/>
                <a:gd name="connsiteX1" fmla="*/ 1647307 w 1938855"/>
                <a:gd name="connsiteY1" fmla="*/ 0 h 962838"/>
                <a:gd name="connsiteX2" fmla="*/ 1938855 w 1938855"/>
                <a:gd name="connsiteY2" fmla="*/ 459255 h 962838"/>
                <a:gd name="connsiteX3" fmla="*/ 424070 w 1938855"/>
                <a:gd name="connsiteY3" fmla="*/ 962838 h 962838"/>
                <a:gd name="connsiteX4" fmla="*/ 0 w 1938855"/>
                <a:gd name="connsiteY4" fmla="*/ 516835 h 962838"/>
                <a:gd name="connsiteX0" fmla="*/ 0 w 1938855"/>
                <a:gd name="connsiteY0" fmla="*/ 703769 h 1149772"/>
                <a:gd name="connsiteX1" fmla="*/ 1660704 w 1938855"/>
                <a:gd name="connsiteY1" fmla="*/ 0 h 1149772"/>
                <a:gd name="connsiteX2" fmla="*/ 1938855 w 1938855"/>
                <a:gd name="connsiteY2" fmla="*/ 646189 h 1149772"/>
                <a:gd name="connsiteX3" fmla="*/ 424070 w 1938855"/>
                <a:gd name="connsiteY3" fmla="*/ 1149772 h 1149772"/>
                <a:gd name="connsiteX4" fmla="*/ 0 w 1938855"/>
                <a:gd name="connsiteY4" fmla="*/ 703769 h 1149772"/>
                <a:gd name="connsiteX0" fmla="*/ 122060 w 2060915"/>
                <a:gd name="connsiteY0" fmla="*/ 703769 h 1167000"/>
                <a:gd name="connsiteX1" fmla="*/ 1782764 w 2060915"/>
                <a:gd name="connsiteY1" fmla="*/ 0 h 1167000"/>
                <a:gd name="connsiteX2" fmla="*/ 2060915 w 2060915"/>
                <a:gd name="connsiteY2" fmla="*/ 646189 h 1167000"/>
                <a:gd name="connsiteX3" fmla="*/ 0 w 2060915"/>
                <a:gd name="connsiteY3" fmla="*/ 1167000 h 1167000"/>
                <a:gd name="connsiteX4" fmla="*/ 122060 w 2060915"/>
                <a:gd name="connsiteY4" fmla="*/ 703769 h 1167000"/>
                <a:gd name="connsiteX0" fmla="*/ 122060 w 1782764"/>
                <a:gd name="connsiteY0" fmla="*/ 703769 h 1167000"/>
                <a:gd name="connsiteX1" fmla="*/ 1782764 w 1782764"/>
                <a:gd name="connsiteY1" fmla="*/ 0 h 1167000"/>
                <a:gd name="connsiteX2" fmla="*/ 1727113 w 1782764"/>
                <a:gd name="connsiteY2" fmla="*/ 584687 h 1167000"/>
                <a:gd name="connsiteX3" fmla="*/ 0 w 1782764"/>
                <a:gd name="connsiteY3" fmla="*/ 1167000 h 1167000"/>
                <a:gd name="connsiteX4" fmla="*/ 122060 w 1782764"/>
                <a:gd name="connsiteY4" fmla="*/ 703769 h 11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764" h="1167000">
                  <a:moveTo>
                    <a:pt x="122060" y="703769"/>
                  </a:moveTo>
                  <a:lnTo>
                    <a:pt x="1782764" y="0"/>
                  </a:lnTo>
                  <a:lnTo>
                    <a:pt x="1727113" y="584687"/>
                  </a:lnTo>
                  <a:lnTo>
                    <a:pt x="0" y="1167000"/>
                  </a:lnTo>
                  <a:lnTo>
                    <a:pt x="122060" y="703769"/>
                  </a:lnTo>
                  <a:close/>
                </a:path>
              </a:pathLst>
            </a:custGeom>
            <a:solidFill>
              <a:srgbClr val="5BC8E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2" name="Graphic 128">
            <a:extLst>
              <a:ext uri="{FF2B5EF4-FFF2-40B4-BE49-F238E27FC236}">
                <a16:creationId xmlns:a16="http://schemas.microsoft.com/office/drawing/2014/main" id="{2859A2A4-A29E-4FC3-92F9-DF430E1DCF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00" b="94667" l="3704" r="94815">
                        <a14:foregroundMark x1="82963" y1="82667" x2="82963" y2="14667"/>
                        <a14:foregroundMark x1="87407" y1="26667" x2="47407" y2="93333"/>
                        <a14:foregroundMark x1="47407" y1="93333" x2="28148" y2="64000"/>
                        <a14:foregroundMark x1="19259" y1="72000" x2="14074" y2="90667"/>
                        <a14:foregroundMark x1="14074" y1="42667" x2="61481" y2="64000"/>
                        <a14:foregroundMark x1="6667" y1="16000" x2="5185" y2="85333"/>
                        <a14:foregroundMark x1="77037" y1="88000" x2="27407" y2="82667"/>
                        <a14:foregroundMark x1="38519" y1="88000" x2="61481" y2="89333"/>
                        <a14:foregroundMark x1="68148" y1="92000" x2="50370" y2="94667"/>
                        <a14:foregroundMark x1="89630" y1="33333" x2="83704" y2="93333"/>
                        <a14:foregroundMark x1="94074" y1="24000" x2="94815" y2="68000"/>
                        <a14:foregroundMark x1="33333" y1="8000" x2="54815" y2="20000"/>
                      </a14:backgroundRemoval>
                    </a14:imgEffect>
                  </a14:imgLayer>
                </a14:imgProps>
              </a:ext>
              <a:ext uri="{28A0092B-C50C-407E-A947-70E740481C1C}">
                <a14:useLocalDpi xmlns:a14="http://schemas.microsoft.com/office/drawing/2010/main" val="0"/>
              </a:ext>
            </a:extLst>
          </a:blip>
          <a:srcRect/>
          <a:stretch/>
        </p:blipFill>
        <p:spPr>
          <a:xfrm>
            <a:off x="3254444" y="1043462"/>
            <a:ext cx="880502" cy="489167"/>
          </a:xfrm>
          <a:prstGeom prst="rect">
            <a:avLst/>
          </a:prstGeom>
        </p:spPr>
      </p:pic>
      <p:pic>
        <p:nvPicPr>
          <p:cNvPr id="73" name="Graphic 132">
            <a:extLst>
              <a:ext uri="{FF2B5EF4-FFF2-40B4-BE49-F238E27FC236}">
                <a16:creationId xmlns:a16="http://schemas.microsoft.com/office/drawing/2014/main" id="{69985817-B2A7-4211-AED3-669AE6B6E0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59" b="91549" l="9639" r="89157">
                        <a14:foregroundMark x1="69880" y1="30986" x2="71084" y2="36620"/>
                        <a14:foregroundMark x1="49398" y1="23944" x2="45783" y2="28169"/>
                        <a14:foregroundMark x1="61446" y1="64789" x2="62651" y2="69014"/>
                        <a14:foregroundMark x1="73494" y1="87324" x2="65060" y2="88732"/>
                        <a14:foregroundMark x1="46988" y1="74648" x2="40964" y2="80282"/>
                        <a14:foregroundMark x1="45783" y1="74648" x2="48193" y2="83099"/>
                        <a14:foregroundMark x1="42169" y1="91549" x2="44578" y2="91549"/>
                        <a14:backgroundMark x1="58767" y1="40147" x2="57831" y2="45070"/>
                        <a14:backgroundMark x1="60241" y1="32394" x2="59997" y2="33676"/>
                        <a14:backgroundMark x1="51807" y1="57746" x2="49326" y2="69347"/>
                      </a14:backgroundRemoval>
                    </a14:imgEffect>
                  </a14:imgLayer>
                </a14:imgProps>
              </a:ext>
              <a:ext uri="{28A0092B-C50C-407E-A947-70E740481C1C}">
                <a14:useLocalDpi xmlns:a14="http://schemas.microsoft.com/office/drawing/2010/main" val="0"/>
              </a:ext>
            </a:extLst>
          </a:blip>
          <a:srcRect/>
          <a:stretch/>
        </p:blipFill>
        <p:spPr>
          <a:xfrm>
            <a:off x="3672365" y="186266"/>
            <a:ext cx="844890" cy="722738"/>
          </a:xfrm>
          <a:prstGeom prst="rect">
            <a:avLst/>
          </a:prstGeom>
        </p:spPr>
      </p:pic>
      <p:pic>
        <p:nvPicPr>
          <p:cNvPr id="74" name="Graphic 133">
            <a:extLst>
              <a:ext uri="{FF2B5EF4-FFF2-40B4-BE49-F238E27FC236}">
                <a16:creationId xmlns:a16="http://schemas.microsoft.com/office/drawing/2014/main" id="{48E532BD-A2E7-41B4-829B-F68A23447B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381" b="94048" l="8140" r="98837">
                        <a14:foregroundMark x1="83721" y1="40476" x2="98837" y2="33333"/>
                        <a14:foregroundMark x1="86047" y1="3571" x2="90698" y2="94048"/>
                        <a14:foregroundMark x1="8140" y1="53571" x2="87209" y2="77381"/>
                        <a14:foregroundMark x1="87209" y1="77381" x2="98837" y2="61905"/>
                        <a14:foregroundMark x1="74419" y1="67857" x2="30233" y2="91667"/>
                      </a14:backgroundRemoval>
                    </a14:imgEffect>
                  </a14:imgLayer>
                </a14:imgProps>
              </a:ext>
              <a:ext uri="{28A0092B-C50C-407E-A947-70E740481C1C}">
                <a14:useLocalDpi xmlns:a14="http://schemas.microsoft.com/office/drawing/2010/main" val="0"/>
              </a:ext>
            </a:extLst>
          </a:blip>
          <a:srcRect l="1556" r="1556"/>
          <a:stretch/>
        </p:blipFill>
        <p:spPr>
          <a:xfrm>
            <a:off x="2564273" y="928647"/>
            <a:ext cx="635334" cy="640491"/>
          </a:xfrm>
          <a:prstGeom prst="rect">
            <a:avLst/>
          </a:prstGeom>
        </p:spPr>
      </p:pic>
      <p:pic>
        <p:nvPicPr>
          <p:cNvPr id="75" name="Graphic 134">
            <a:extLst>
              <a:ext uri="{FF2B5EF4-FFF2-40B4-BE49-F238E27FC236}">
                <a16:creationId xmlns:a16="http://schemas.microsoft.com/office/drawing/2014/main" id="{0F26D116-C979-4CA1-8351-4785D3F7EBD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041" b="91837" l="1681" r="99160">
                        <a14:foregroundMark x1="51261" y1="91837" x2="63866" y2="14286"/>
                        <a14:foregroundMark x1="90756" y1="57143" x2="90756" y2="62245"/>
                        <a14:foregroundMark x1="15126" y1="39796" x2="15126" y2="39796"/>
                        <a14:foregroundMark x1="15126" y1="33673" x2="15126" y2="33673"/>
                        <a14:foregroundMark x1="10084" y1="23469" x2="12605" y2="42857"/>
                        <a14:foregroundMark x1="3361" y1="39796" x2="15966" y2="43878"/>
                        <a14:foregroundMark x1="84034" y1="83673" x2="93277" y2="59184"/>
                        <a14:foregroundMark x1="97479" y1="69388" x2="91597" y2="65306"/>
                        <a14:foregroundMark x1="99160" y1="54082" x2="99160" y2="54082"/>
                        <a14:foregroundMark x1="52101" y1="2041" x2="47899" y2="16327"/>
                      </a14:backgroundRemoval>
                    </a14:imgEffect>
                  </a14:imgLayer>
                </a14:imgProps>
              </a:ext>
              <a:ext uri="{28A0092B-C50C-407E-A947-70E740481C1C}">
                <a14:useLocalDpi xmlns:a14="http://schemas.microsoft.com/office/drawing/2010/main" val="0"/>
              </a:ext>
            </a:extLst>
          </a:blip>
          <a:srcRect/>
          <a:stretch/>
        </p:blipFill>
        <p:spPr>
          <a:xfrm>
            <a:off x="4065363" y="1023761"/>
            <a:ext cx="816705" cy="672581"/>
          </a:xfrm>
          <a:prstGeom prst="rect">
            <a:avLst/>
          </a:prstGeom>
        </p:spPr>
      </p:pic>
      <p:pic>
        <p:nvPicPr>
          <p:cNvPr id="76" name="Graphic 133">
            <a:extLst>
              <a:ext uri="{FF2B5EF4-FFF2-40B4-BE49-F238E27FC236}">
                <a16:creationId xmlns:a16="http://schemas.microsoft.com/office/drawing/2014/main" id="{FAE2AC39-11E3-4DDF-9E36-7094C9ACAB9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16080" y1="47333" x2="27638" y2="54000"/>
                        <a14:foregroundMark x1="22111" y1="68667" x2="25126" y2="54667"/>
                      </a14:backgroundRemoval>
                    </a14:imgEffect>
                  </a14:imgLayer>
                </a14:imgProps>
              </a:ext>
              <a:ext uri="{28A0092B-C50C-407E-A947-70E740481C1C}">
                <a14:useLocalDpi xmlns:a14="http://schemas.microsoft.com/office/drawing/2010/main" val="0"/>
              </a:ext>
            </a:extLst>
          </a:blip>
          <a:srcRect/>
          <a:stretch/>
        </p:blipFill>
        <p:spPr>
          <a:xfrm>
            <a:off x="2826816" y="212801"/>
            <a:ext cx="891373" cy="671889"/>
          </a:xfrm>
          <a:prstGeom prst="rect">
            <a:avLst/>
          </a:prstGeom>
        </p:spPr>
      </p:pic>
      <p:sp>
        <p:nvSpPr>
          <p:cNvPr id="77" name="Rectangle 76">
            <a:extLst>
              <a:ext uri="{FF2B5EF4-FFF2-40B4-BE49-F238E27FC236}">
                <a16:creationId xmlns:a16="http://schemas.microsoft.com/office/drawing/2014/main" id="{392A7037-9AD6-42C7-9BFC-BE377F3311E2}"/>
              </a:ext>
            </a:extLst>
          </p:cNvPr>
          <p:cNvSpPr/>
          <p:nvPr/>
        </p:nvSpPr>
        <p:spPr>
          <a:xfrm>
            <a:off x="-66950" y="887852"/>
            <a:ext cx="1800121" cy="396246"/>
          </a:xfrm>
          <a:prstGeom prst="rect">
            <a:avLst/>
          </a:prstGeom>
          <a:gradFill flip="none" rotWithShape="1">
            <a:gsLst>
              <a:gs pos="100000">
                <a:schemeClr val="bg1">
                  <a:lumMod val="85000"/>
                </a:schemeClr>
              </a:gs>
              <a:gs pos="0">
                <a:schemeClr val="accent1">
                  <a:lumMod val="60000"/>
                  <a:lumOff val="40000"/>
                </a:schemeClr>
              </a:gs>
            </a:gsLst>
            <a:lin ang="0" scaled="1"/>
            <a:tileRect/>
          </a:gra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1600" b="1" dirty="0">
                <a:solidFill>
                  <a:schemeClr val="tx1"/>
                </a:solidFill>
              </a:rPr>
              <a:t>صخور رملية </a:t>
            </a:r>
          </a:p>
        </p:txBody>
      </p:sp>
      <p:sp>
        <p:nvSpPr>
          <p:cNvPr id="78" name="Rectangle 77">
            <a:extLst>
              <a:ext uri="{FF2B5EF4-FFF2-40B4-BE49-F238E27FC236}">
                <a16:creationId xmlns:a16="http://schemas.microsoft.com/office/drawing/2014/main" id="{4FF9188C-E6BD-4AB5-A595-CBA713BB249E}"/>
              </a:ext>
            </a:extLst>
          </p:cNvPr>
          <p:cNvSpPr/>
          <p:nvPr/>
        </p:nvSpPr>
        <p:spPr>
          <a:xfrm>
            <a:off x="-45770" y="1494164"/>
            <a:ext cx="1778941" cy="396246"/>
          </a:xfrm>
          <a:prstGeom prst="rect">
            <a:avLst/>
          </a:prstGeom>
          <a:gradFill flip="none" rotWithShape="1">
            <a:gsLst>
              <a:gs pos="100000">
                <a:schemeClr val="bg1">
                  <a:lumMod val="85000"/>
                </a:schemeClr>
              </a:gs>
              <a:gs pos="0">
                <a:schemeClr val="accent1">
                  <a:lumMod val="60000"/>
                  <a:lumOff val="40000"/>
                </a:schemeClr>
              </a:gs>
            </a:gsLst>
            <a:lin ang="0" scaled="1"/>
            <a:tileRect/>
          </a:gra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solidFill>
                  <a:schemeClr val="tx1"/>
                </a:solidFill>
              </a:rPr>
              <a:t>أوعية بلاستيكية  </a:t>
            </a:r>
          </a:p>
        </p:txBody>
      </p:sp>
      <p:sp>
        <p:nvSpPr>
          <p:cNvPr id="79" name="Rectangle 78">
            <a:extLst>
              <a:ext uri="{FF2B5EF4-FFF2-40B4-BE49-F238E27FC236}">
                <a16:creationId xmlns:a16="http://schemas.microsoft.com/office/drawing/2014/main" id="{4BF793D6-691B-437D-9C07-E06AC457BDCC}"/>
              </a:ext>
            </a:extLst>
          </p:cNvPr>
          <p:cNvSpPr/>
          <p:nvPr/>
        </p:nvSpPr>
        <p:spPr>
          <a:xfrm>
            <a:off x="-14984" y="2100476"/>
            <a:ext cx="1748156" cy="396246"/>
          </a:xfrm>
          <a:prstGeom prst="rect">
            <a:avLst/>
          </a:prstGeom>
          <a:gradFill flip="none" rotWithShape="1">
            <a:gsLst>
              <a:gs pos="100000">
                <a:schemeClr val="bg1">
                  <a:lumMod val="85000"/>
                </a:schemeClr>
              </a:gs>
              <a:gs pos="0">
                <a:schemeClr val="accent1">
                  <a:lumMod val="60000"/>
                  <a:lumOff val="40000"/>
                </a:schemeClr>
              </a:gs>
            </a:gsLst>
            <a:lin ang="0" scaled="1"/>
            <a:tileRect/>
          </a:gra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1600" b="1" dirty="0">
                <a:solidFill>
                  <a:schemeClr val="tx1"/>
                </a:solidFill>
              </a:rPr>
              <a:t>ساعة وقف </a:t>
            </a:r>
          </a:p>
        </p:txBody>
      </p:sp>
      <p:sp>
        <p:nvSpPr>
          <p:cNvPr id="80" name="Rectangle 79">
            <a:extLst>
              <a:ext uri="{FF2B5EF4-FFF2-40B4-BE49-F238E27FC236}">
                <a16:creationId xmlns:a16="http://schemas.microsoft.com/office/drawing/2014/main" id="{B14170F9-2FB0-4D4C-9FAB-DC9CFC783562}"/>
              </a:ext>
            </a:extLst>
          </p:cNvPr>
          <p:cNvSpPr/>
          <p:nvPr/>
        </p:nvSpPr>
        <p:spPr>
          <a:xfrm>
            <a:off x="-58741" y="157457"/>
            <a:ext cx="1791912" cy="514239"/>
          </a:xfrm>
          <a:prstGeom prst="rect">
            <a:avLst/>
          </a:prstGeom>
          <a:gradFill flip="none" rotWithShape="1">
            <a:gsLst>
              <a:gs pos="100000">
                <a:schemeClr val="bg1">
                  <a:lumMod val="85000"/>
                </a:schemeClr>
              </a:gs>
              <a:gs pos="0">
                <a:schemeClr val="accent1">
                  <a:lumMod val="60000"/>
                  <a:lumOff val="40000"/>
                </a:schemeClr>
              </a:gs>
            </a:gsLst>
            <a:lin ang="0" scaled="1"/>
            <a:tileRect/>
          </a:gra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1600" b="1" dirty="0">
                <a:solidFill>
                  <a:schemeClr val="tx1"/>
                </a:solidFill>
              </a:rPr>
              <a:t>كأس مدرجة </a:t>
            </a:r>
          </a:p>
        </p:txBody>
      </p:sp>
      <p:sp>
        <p:nvSpPr>
          <p:cNvPr id="81" name="Rectangle 80">
            <a:extLst>
              <a:ext uri="{FF2B5EF4-FFF2-40B4-BE49-F238E27FC236}">
                <a16:creationId xmlns:a16="http://schemas.microsoft.com/office/drawing/2014/main" id="{11BCB531-D3F3-41C8-BB94-941077BD055E}"/>
              </a:ext>
            </a:extLst>
          </p:cNvPr>
          <p:cNvSpPr/>
          <p:nvPr/>
        </p:nvSpPr>
        <p:spPr>
          <a:xfrm>
            <a:off x="-30378" y="2706788"/>
            <a:ext cx="1748156" cy="400110"/>
          </a:xfrm>
          <a:prstGeom prst="rect">
            <a:avLst/>
          </a:prstGeom>
          <a:gradFill flip="none" rotWithShape="1">
            <a:gsLst>
              <a:gs pos="100000">
                <a:schemeClr val="bg1">
                  <a:lumMod val="85000"/>
                </a:schemeClr>
              </a:gs>
              <a:gs pos="0">
                <a:schemeClr val="accent1">
                  <a:lumMod val="60000"/>
                  <a:lumOff val="40000"/>
                </a:schemeClr>
              </a:gs>
            </a:gsLst>
            <a:lin ang="0" scaled="1"/>
            <a:tileRect/>
          </a:gradFill>
          <a:ln>
            <a:noFill/>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1600" b="1" dirty="0">
                <a:solidFill>
                  <a:schemeClr val="tx1"/>
                </a:solidFill>
              </a:rPr>
              <a:t>عدسة</a:t>
            </a:r>
            <a:endParaRPr lang="ar-SA" sz="1600" b="1" dirty="0">
              <a:solidFill>
                <a:schemeClr val="tx1"/>
              </a:solidFill>
            </a:endParaRPr>
          </a:p>
        </p:txBody>
      </p:sp>
      <p:sp>
        <p:nvSpPr>
          <p:cNvPr id="82" name="TextBox 81">
            <a:extLst>
              <a:ext uri="{FF2B5EF4-FFF2-40B4-BE49-F238E27FC236}">
                <a16:creationId xmlns:a16="http://schemas.microsoft.com/office/drawing/2014/main" id="{F4439E3F-BEC3-4C38-B49E-FF6DFA684D95}"/>
              </a:ext>
            </a:extLst>
          </p:cNvPr>
          <p:cNvSpPr txBox="1"/>
          <p:nvPr/>
        </p:nvSpPr>
        <p:spPr>
          <a:xfrm>
            <a:off x="2535590" y="2983179"/>
            <a:ext cx="2168176" cy="400110"/>
          </a:xfrm>
          <a:prstGeom prst="rect">
            <a:avLst/>
          </a:prstGeom>
          <a:noFill/>
        </p:spPr>
        <p:txBody>
          <a:bodyPr wrap="square" rtlCol="0">
            <a:spAutoFit/>
          </a:bodyPr>
          <a:lstStyle/>
          <a:p>
            <a:pPr algn="ctr"/>
            <a:r>
              <a:rPr lang="ar-SY" sz="2000" dirty="0">
                <a:latin typeface="Century Gothic" panose="020B0502020202020204" pitchFamily="34" charset="0"/>
              </a:rPr>
              <a:t>أحتاج إلى</a:t>
            </a:r>
          </a:p>
        </p:txBody>
      </p:sp>
      <p:grpSp>
        <p:nvGrpSpPr>
          <p:cNvPr id="84" name="Group 83">
            <a:extLst>
              <a:ext uri="{FF2B5EF4-FFF2-40B4-BE49-F238E27FC236}">
                <a16:creationId xmlns:a16="http://schemas.microsoft.com/office/drawing/2014/main" id="{7F123494-5F55-4E49-A239-ED1CA7FF054D}"/>
              </a:ext>
            </a:extLst>
          </p:cNvPr>
          <p:cNvGrpSpPr/>
          <p:nvPr/>
        </p:nvGrpSpPr>
        <p:grpSpPr>
          <a:xfrm>
            <a:off x="6614956" y="225738"/>
            <a:ext cx="5297715" cy="1872343"/>
            <a:chOff x="3447142" y="1248229"/>
            <a:chExt cx="5297715" cy="1872343"/>
          </a:xfrm>
        </p:grpSpPr>
        <p:sp>
          <p:nvSpPr>
            <p:cNvPr id="85" name="Freeform: Shape 84">
              <a:extLst>
                <a:ext uri="{FF2B5EF4-FFF2-40B4-BE49-F238E27FC236}">
                  <a16:creationId xmlns:a16="http://schemas.microsoft.com/office/drawing/2014/main" id="{539423E8-79C3-47B6-8250-C6DF52909D8F}"/>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662C414-A736-4D97-9AFA-0D2685751F96}"/>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8610F6EB-0184-4B8B-9B93-9FFDABF76C44}"/>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C0B3B6E3-E27D-446E-9E9A-3A776DF79A03}"/>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89" name="TextBox 88">
              <a:extLst>
                <a:ext uri="{FF2B5EF4-FFF2-40B4-BE49-F238E27FC236}">
                  <a16:creationId xmlns:a16="http://schemas.microsoft.com/office/drawing/2014/main" id="{F8A3E833-DF78-4907-A450-27B263F08C17}"/>
                </a:ext>
              </a:extLst>
            </p:cNvPr>
            <p:cNvSpPr txBox="1"/>
            <p:nvPr/>
          </p:nvSpPr>
          <p:spPr>
            <a:xfrm>
              <a:off x="3643536" y="1814170"/>
              <a:ext cx="4836433" cy="400110"/>
            </a:xfrm>
            <a:prstGeom prst="rect">
              <a:avLst/>
            </a:prstGeom>
            <a:noFill/>
          </p:spPr>
          <p:txBody>
            <a:bodyPr wrap="square" rtlCol="0">
              <a:spAutoFit/>
            </a:bodyPr>
            <a:lstStyle/>
            <a:p>
              <a:pPr algn="r"/>
              <a:r>
                <a:rPr lang="ar-SY" sz="2000" dirty="0"/>
                <a:t>كيف تتغير الصخور بفعل المياه الجارية؟</a:t>
              </a:r>
            </a:p>
          </p:txBody>
        </p:sp>
      </p:grpSp>
      <p:grpSp>
        <p:nvGrpSpPr>
          <p:cNvPr id="90" name="Group 89">
            <a:extLst>
              <a:ext uri="{FF2B5EF4-FFF2-40B4-BE49-F238E27FC236}">
                <a16:creationId xmlns:a16="http://schemas.microsoft.com/office/drawing/2014/main" id="{1218FE95-C649-462A-BD6F-F23997E8312F}"/>
              </a:ext>
            </a:extLst>
          </p:cNvPr>
          <p:cNvGrpSpPr/>
          <p:nvPr/>
        </p:nvGrpSpPr>
        <p:grpSpPr>
          <a:xfrm>
            <a:off x="6614955" y="1733609"/>
            <a:ext cx="5297715" cy="1872343"/>
            <a:chOff x="3447142" y="1248229"/>
            <a:chExt cx="5297715" cy="1872343"/>
          </a:xfrm>
        </p:grpSpPr>
        <p:sp>
          <p:nvSpPr>
            <p:cNvPr id="91" name="Freeform: Shape 90">
              <a:extLst>
                <a:ext uri="{FF2B5EF4-FFF2-40B4-BE49-F238E27FC236}">
                  <a16:creationId xmlns:a16="http://schemas.microsoft.com/office/drawing/2014/main" id="{57413C8F-101A-4570-89F8-D1A1AF0769C3}"/>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7763C8D3-9436-4051-A60A-D94D1E8F870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F874B3BF-FA69-48BF-8BA4-B53B38CD42BB}"/>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9CBEEE72-7E3F-4873-829F-473386182786}"/>
                </a:ext>
              </a:extLst>
            </p:cNvPr>
            <p:cNvSpPr txBox="1"/>
            <p:nvPr/>
          </p:nvSpPr>
          <p:spPr>
            <a:xfrm>
              <a:off x="3643536" y="1279434"/>
              <a:ext cx="4836433" cy="1015663"/>
            </a:xfrm>
            <a:prstGeom prst="rect">
              <a:avLst/>
            </a:prstGeom>
            <a:noFill/>
          </p:spPr>
          <p:txBody>
            <a:bodyPr wrap="square" rtlCol="0">
              <a:spAutoFit/>
            </a:bodyPr>
            <a:lstStyle/>
            <a:p>
              <a:pPr algn="r"/>
              <a:r>
                <a:rPr lang="ar-SY" sz="2000" dirty="0">
                  <a:latin typeface="Oswald" panose="02000503000000000000" pitchFamily="2" charset="0"/>
                </a:rPr>
                <a:t>أفكر</a:t>
              </a:r>
              <a:r>
                <a:rPr lang="ar-SY" sz="2000" dirty="0"/>
                <a:t> ماذا سيحدث للصخور عندما تتحرك في الماء؟ أكتب فرضية على النحو الأتي: </a:t>
              </a:r>
            </a:p>
            <a:p>
              <a:pPr algn="r"/>
              <a:r>
                <a:rPr lang="ar-SY" sz="2000" dirty="0"/>
                <a:t>(إذا حركت الصخور بقوة في الماء, فان.....)</a:t>
              </a:r>
            </a:p>
          </p:txBody>
        </p:sp>
      </p:grpSp>
      <p:grpSp>
        <p:nvGrpSpPr>
          <p:cNvPr id="96" name="Group 95">
            <a:extLst>
              <a:ext uri="{FF2B5EF4-FFF2-40B4-BE49-F238E27FC236}">
                <a16:creationId xmlns:a16="http://schemas.microsoft.com/office/drawing/2014/main" id="{CBBDB5F7-B4F0-4712-90CD-0286CB58F884}"/>
              </a:ext>
            </a:extLst>
          </p:cNvPr>
          <p:cNvGrpSpPr/>
          <p:nvPr/>
        </p:nvGrpSpPr>
        <p:grpSpPr>
          <a:xfrm>
            <a:off x="6614954" y="3200661"/>
            <a:ext cx="5297715" cy="1872343"/>
            <a:chOff x="3447142" y="1248229"/>
            <a:chExt cx="5297715" cy="1872343"/>
          </a:xfrm>
        </p:grpSpPr>
        <p:sp>
          <p:nvSpPr>
            <p:cNvPr id="97" name="Freeform: Shape 96">
              <a:extLst>
                <a:ext uri="{FF2B5EF4-FFF2-40B4-BE49-F238E27FC236}">
                  <a16:creationId xmlns:a16="http://schemas.microsoft.com/office/drawing/2014/main" id="{D98F9C98-3841-4A32-9F46-48928CEEA3A5}"/>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2C8B679-BB59-4278-9681-83B6EB9F857D}"/>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20DE49CC-9AC5-482B-B489-1D176FB1A0BB}"/>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F0D40D87-0007-4ADB-9B8E-90494BE9DCA2}"/>
                </a:ext>
              </a:extLst>
            </p:cNvPr>
            <p:cNvSpPr txBox="1"/>
            <p:nvPr/>
          </p:nvSpPr>
          <p:spPr>
            <a:xfrm>
              <a:off x="3643536" y="1279434"/>
              <a:ext cx="4836433" cy="1323439"/>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أقيس: </a:t>
              </a:r>
              <a:r>
                <a:rPr lang="ar-SY" sz="2000" dirty="0">
                  <a:latin typeface="Oswald" panose="02000503000000000000" pitchFamily="2" charset="0"/>
                </a:rPr>
                <a:t>أضع ملصقا على كل وعاء يحمل أحد الرموز (أ, ب , ج) ثم أضع في كل منها قطعا متساوية من الصخر. أملآ الأوعية بالكمية نفسها من الماء, وأضع عليها الأغطية.</a:t>
              </a:r>
            </a:p>
          </p:txBody>
        </p:sp>
      </p:grpSp>
      <p:grpSp>
        <p:nvGrpSpPr>
          <p:cNvPr id="101" name="Group 100">
            <a:extLst>
              <a:ext uri="{FF2B5EF4-FFF2-40B4-BE49-F238E27FC236}">
                <a16:creationId xmlns:a16="http://schemas.microsoft.com/office/drawing/2014/main" id="{7D17C851-F0EC-4697-8CE7-9977A2694AFA}"/>
              </a:ext>
            </a:extLst>
          </p:cNvPr>
          <p:cNvGrpSpPr/>
          <p:nvPr/>
        </p:nvGrpSpPr>
        <p:grpSpPr>
          <a:xfrm>
            <a:off x="6614953" y="4667713"/>
            <a:ext cx="5297715" cy="1872343"/>
            <a:chOff x="3447142" y="1248229"/>
            <a:chExt cx="5297715" cy="1872343"/>
          </a:xfrm>
        </p:grpSpPr>
        <p:sp>
          <p:nvSpPr>
            <p:cNvPr id="102" name="Freeform: Shape 101">
              <a:extLst>
                <a:ext uri="{FF2B5EF4-FFF2-40B4-BE49-F238E27FC236}">
                  <a16:creationId xmlns:a16="http://schemas.microsoft.com/office/drawing/2014/main" id="{4838B0D5-5753-44D7-8454-60457A7AD8E5}"/>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0D5F5F2-D219-4BFD-B76F-D69B123FB9D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D51F8D6-44F6-42E7-9546-17560461F2E2}"/>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09B8B152-3EDE-4C02-B8F0-D687C6F3D2CE}"/>
                </a:ext>
              </a:extLst>
            </p:cNvPr>
            <p:cNvSpPr txBox="1"/>
            <p:nvPr/>
          </p:nvSpPr>
          <p:spPr>
            <a:xfrm>
              <a:off x="3643536" y="1279434"/>
              <a:ext cx="4836433" cy="1015663"/>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أفكر</a:t>
              </a:r>
              <a:r>
                <a:rPr lang="ar-SY" sz="2400" dirty="0">
                  <a:solidFill>
                    <a:schemeClr val="bg1">
                      <a:lumMod val="50000"/>
                    </a:schemeClr>
                  </a:solidFill>
                </a:rPr>
                <a:t> </a:t>
              </a:r>
              <a:r>
                <a:rPr lang="ar-SY" sz="2000" dirty="0"/>
                <a:t>ماذا سيحدث للصخور عندما تتحرك في الماء؟ أكتب فرضية على النحو الأتي: </a:t>
              </a:r>
            </a:p>
            <a:p>
              <a:pPr algn="r"/>
              <a:r>
                <a:rPr lang="ar-SY" sz="2000" dirty="0"/>
                <a:t>(إذا حركت الصخور بقوة في الماء, فان.....)</a:t>
              </a:r>
            </a:p>
          </p:txBody>
        </p:sp>
      </p:grpSp>
      <p:pic>
        <p:nvPicPr>
          <p:cNvPr id="5" name="Picture 4">
            <a:extLst>
              <a:ext uri="{FF2B5EF4-FFF2-40B4-BE49-F238E27FC236}">
                <a16:creationId xmlns:a16="http://schemas.microsoft.com/office/drawing/2014/main" id="{94E7F533-89C8-48AC-9EC6-BB8192C88AB2}"/>
              </a:ext>
            </a:extLst>
          </p:cNvPr>
          <p:cNvPicPr>
            <a:picLocks noChangeAspect="1"/>
          </p:cNvPicPr>
          <p:nvPr/>
        </p:nvPicPr>
        <p:blipFill rotWithShape="1">
          <a:blip r:embed="rId12"/>
          <a:srcRect l="5698" t="3761" r="337" b="4268"/>
          <a:stretch/>
        </p:blipFill>
        <p:spPr>
          <a:xfrm>
            <a:off x="1869736" y="3762469"/>
            <a:ext cx="3015308" cy="2777587"/>
          </a:xfrm>
          <a:prstGeom prst="rect">
            <a:avLst/>
          </a:prstGeom>
        </p:spPr>
      </p:pic>
    </p:spTree>
    <p:extLst>
      <p:ext uri="{BB962C8B-B14F-4D97-AF65-F5344CB8AC3E}">
        <p14:creationId xmlns:p14="http://schemas.microsoft.com/office/powerpoint/2010/main" val="10268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righ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ppt_x"/>
                                          </p:val>
                                        </p:tav>
                                        <p:tav tm="100000">
                                          <p:val>
                                            <p:strVal val="#ppt_x"/>
                                          </p:val>
                                        </p:tav>
                                      </p:tavLst>
                                    </p:anim>
                                    <p:anim calcmode="lin" valueType="num">
                                      <p:cBhvr additive="base">
                                        <p:cTn id="13" dur="5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ppt_x"/>
                                          </p:val>
                                        </p:tav>
                                        <p:tav tm="100000">
                                          <p:val>
                                            <p:strVal val="#ppt_x"/>
                                          </p:val>
                                        </p:tav>
                                      </p:tavLst>
                                    </p:anim>
                                    <p:anim calcmode="lin" valueType="num">
                                      <p:cBhvr additive="base">
                                        <p:cTn id="19"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down)">
                                      <p:cBhvr>
                                        <p:cTn id="24" dur="500"/>
                                        <p:tgtEl>
                                          <p:spTgt spid="83"/>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p:tgtEl>
                                          <p:spTgt spid="74"/>
                                        </p:tgtEl>
                                        <p:attrNameLst>
                                          <p:attrName>ppt_y</p:attrName>
                                        </p:attrNameLst>
                                      </p:cBhvr>
                                      <p:tavLst>
                                        <p:tav tm="0">
                                          <p:val>
                                            <p:strVal val="#ppt_y+#ppt_h*1.125000"/>
                                          </p:val>
                                        </p:tav>
                                        <p:tav tm="100000">
                                          <p:val>
                                            <p:strVal val="#ppt_y"/>
                                          </p:val>
                                        </p:tav>
                                      </p:tavLst>
                                    </p:anim>
                                    <p:animEffect transition="in" filter="wipe(up)">
                                      <p:cBhvr>
                                        <p:cTn id="29" dur="500"/>
                                        <p:tgtEl>
                                          <p:spTgt spid="74"/>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500" fill="hold"/>
                                        <p:tgtEl>
                                          <p:spTgt spid="80"/>
                                        </p:tgtEl>
                                        <p:attrNameLst>
                                          <p:attrName>ppt_x</p:attrName>
                                        </p:attrNameLst>
                                      </p:cBhvr>
                                      <p:tavLst>
                                        <p:tav tm="0">
                                          <p:val>
                                            <p:strVal val="0-#ppt_w/2"/>
                                          </p:val>
                                        </p:tav>
                                        <p:tav tm="100000">
                                          <p:val>
                                            <p:strVal val="#ppt_x"/>
                                          </p:val>
                                        </p:tav>
                                      </p:tavLst>
                                    </p:anim>
                                    <p:anim calcmode="lin" valueType="num">
                                      <p:cBhvr additive="base">
                                        <p:cTn id="33" dur="500" fill="hold"/>
                                        <p:tgtEl>
                                          <p:spTgt spid="8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2" presetClass="entr" presetSubtype="4"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p:tgtEl>
                                          <p:spTgt spid="73"/>
                                        </p:tgtEl>
                                        <p:attrNameLst>
                                          <p:attrName>ppt_y</p:attrName>
                                        </p:attrNameLst>
                                      </p:cBhvr>
                                      <p:tavLst>
                                        <p:tav tm="0">
                                          <p:val>
                                            <p:strVal val="#ppt_y+#ppt_h*1.125000"/>
                                          </p:val>
                                        </p:tav>
                                        <p:tav tm="100000">
                                          <p:val>
                                            <p:strVal val="#ppt_y"/>
                                          </p:val>
                                        </p:tav>
                                      </p:tavLst>
                                    </p:anim>
                                    <p:animEffect transition="in" filter="wipe(up)">
                                      <p:cBhvr>
                                        <p:cTn id="38" dur="500"/>
                                        <p:tgtEl>
                                          <p:spTgt spid="73"/>
                                        </p:tgtEl>
                                      </p:cBhvr>
                                    </p:animEffect>
                                  </p:childTnLst>
                                </p:cTn>
                              </p:par>
                              <p:par>
                                <p:cTn id="39" presetID="2" presetClass="entr" presetSubtype="8"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0-#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12" presetClass="entr" presetSubtype="4"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additive="base">
                                        <p:cTn id="46" dur="500"/>
                                        <p:tgtEl>
                                          <p:spTgt spid="72"/>
                                        </p:tgtEl>
                                        <p:attrNameLst>
                                          <p:attrName>ppt_y</p:attrName>
                                        </p:attrNameLst>
                                      </p:cBhvr>
                                      <p:tavLst>
                                        <p:tav tm="0">
                                          <p:val>
                                            <p:strVal val="#ppt_y+#ppt_h*1.125000"/>
                                          </p:val>
                                        </p:tav>
                                        <p:tav tm="100000">
                                          <p:val>
                                            <p:strVal val="#ppt_y"/>
                                          </p:val>
                                        </p:tav>
                                      </p:tavLst>
                                    </p:anim>
                                    <p:animEffect transition="in" filter="wipe(up)">
                                      <p:cBhvr>
                                        <p:cTn id="47" dur="500"/>
                                        <p:tgtEl>
                                          <p:spTgt spid="72"/>
                                        </p:tgtEl>
                                      </p:cBhvr>
                                    </p:animEffect>
                                  </p:childTnLst>
                                </p:cTn>
                              </p:par>
                              <p:par>
                                <p:cTn id="48" presetID="2" presetClass="entr" presetSubtype="8"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500" fill="hold"/>
                                        <p:tgtEl>
                                          <p:spTgt spid="78"/>
                                        </p:tgtEl>
                                        <p:attrNameLst>
                                          <p:attrName>ppt_x</p:attrName>
                                        </p:attrNameLst>
                                      </p:cBhvr>
                                      <p:tavLst>
                                        <p:tav tm="0">
                                          <p:val>
                                            <p:strVal val="0-#ppt_w/2"/>
                                          </p:val>
                                        </p:tav>
                                        <p:tav tm="100000">
                                          <p:val>
                                            <p:strVal val="#ppt_x"/>
                                          </p:val>
                                        </p:tav>
                                      </p:tavLst>
                                    </p:anim>
                                    <p:anim calcmode="lin" valueType="num">
                                      <p:cBhvr additive="base">
                                        <p:cTn id="51" dur="500" fill="hold"/>
                                        <p:tgtEl>
                                          <p:spTgt spid="78"/>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12" presetClass="entr" presetSubtype="4"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p:tgtEl>
                                          <p:spTgt spid="75"/>
                                        </p:tgtEl>
                                        <p:attrNameLst>
                                          <p:attrName>ppt_y</p:attrName>
                                        </p:attrNameLst>
                                      </p:cBhvr>
                                      <p:tavLst>
                                        <p:tav tm="0">
                                          <p:val>
                                            <p:strVal val="#ppt_y+#ppt_h*1.125000"/>
                                          </p:val>
                                        </p:tav>
                                        <p:tav tm="100000">
                                          <p:val>
                                            <p:strVal val="#ppt_y"/>
                                          </p:val>
                                        </p:tav>
                                      </p:tavLst>
                                    </p:anim>
                                    <p:animEffect transition="in" filter="wipe(up)">
                                      <p:cBhvr>
                                        <p:cTn id="56" dur="500"/>
                                        <p:tgtEl>
                                          <p:spTgt spid="75"/>
                                        </p:tgtEl>
                                      </p:cBhvr>
                                    </p:animEffect>
                                  </p:childTnLst>
                                </p:cTn>
                              </p:par>
                              <p:par>
                                <p:cTn id="57" presetID="2" presetClass="entr" presetSubtype="8"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0-#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12" presetClass="entr" presetSubtype="4"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additive="base">
                                        <p:cTn id="64" dur="500"/>
                                        <p:tgtEl>
                                          <p:spTgt spid="76"/>
                                        </p:tgtEl>
                                        <p:attrNameLst>
                                          <p:attrName>ppt_y</p:attrName>
                                        </p:attrNameLst>
                                      </p:cBhvr>
                                      <p:tavLst>
                                        <p:tav tm="0">
                                          <p:val>
                                            <p:strVal val="#ppt_y+#ppt_h*1.125000"/>
                                          </p:val>
                                        </p:tav>
                                        <p:tav tm="100000">
                                          <p:val>
                                            <p:strVal val="#ppt_y"/>
                                          </p:val>
                                        </p:tav>
                                      </p:tavLst>
                                    </p:anim>
                                    <p:animEffect transition="in" filter="wipe(up)">
                                      <p:cBhvr>
                                        <p:cTn id="65" dur="500"/>
                                        <p:tgtEl>
                                          <p:spTgt spid="76"/>
                                        </p:tgtEl>
                                      </p:cBhvr>
                                    </p:animEffect>
                                  </p:childTnLst>
                                </p:cTn>
                              </p:par>
                              <p:par>
                                <p:cTn id="66" presetID="2" presetClass="entr" presetSubtype="8"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 calcmode="lin" valueType="num">
                                      <p:cBhvr additive="base">
                                        <p:cTn id="68" dur="500" fill="hold"/>
                                        <p:tgtEl>
                                          <p:spTgt spid="81"/>
                                        </p:tgtEl>
                                        <p:attrNameLst>
                                          <p:attrName>ppt_x</p:attrName>
                                        </p:attrNameLst>
                                      </p:cBhvr>
                                      <p:tavLst>
                                        <p:tav tm="0">
                                          <p:val>
                                            <p:strVal val="0-#ppt_w/2"/>
                                          </p:val>
                                        </p:tav>
                                        <p:tav tm="100000">
                                          <p:val>
                                            <p:strVal val="#ppt_x"/>
                                          </p:val>
                                        </p:tav>
                                      </p:tavLst>
                                    </p:anim>
                                    <p:anim calcmode="lin" valueType="num">
                                      <p:cBhvr additive="base">
                                        <p:cTn id="69"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wipe(right)">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right)">
                                      <p:cBhvr>
                                        <p:cTn id="79" dur="500"/>
                                        <p:tgtEl>
                                          <p:spTgt spid="9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ppt_x"/>
                                          </p:val>
                                        </p:tav>
                                        <p:tav tm="100000">
                                          <p:val>
                                            <p:strVal val="#ppt_x"/>
                                          </p:val>
                                        </p:tav>
                                      </p:tavLst>
                                    </p:anim>
                                    <p:anim calcmode="lin" valueType="num">
                                      <p:cBhvr additive="base">
                                        <p:cTn id="8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right)">
                                      <p:cBhvr>
                                        <p:cTn id="90"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7" grpId="0" animBg="1"/>
      <p:bldP spid="78" grpId="0" animBg="1"/>
      <p:bldP spid="79" grpId="0" animBg="1"/>
      <p:bldP spid="80" grpId="0" animBg="1"/>
      <p:bldP spid="81" grpId="0" animBg="1"/>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AA4A48-A2DA-42B1-B121-EE49D67CB878}"/>
              </a:ext>
            </a:extLst>
          </p:cNvPr>
          <p:cNvGrpSpPr/>
          <p:nvPr/>
        </p:nvGrpSpPr>
        <p:grpSpPr>
          <a:xfrm>
            <a:off x="5369624" y="60819"/>
            <a:ext cx="6655384" cy="2934593"/>
            <a:chOff x="2089474" y="1248229"/>
            <a:chExt cx="6655384" cy="2934593"/>
          </a:xfrm>
        </p:grpSpPr>
        <p:sp>
          <p:nvSpPr>
            <p:cNvPr id="9" name="Freeform: Shape 8">
              <a:extLst>
                <a:ext uri="{FF2B5EF4-FFF2-40B4-BE49-F238E27FC236}">
                  <a16:creationId xmlns:a16="http://schemas.microsoft.com/office/drawing/2014/main" id="{66068DED-21D9-4F78-B599-1EB7380821A2}"/>
                </a:ext>
              </a:extLst>
            </p:cNvPr>
            <p:cNvSpPr/>
            <p:nvPr/>
          </p:nvSpPr>
          <p:spPr>
            <a:xfrm>
              <a:off x="2815850" y="3399050"/>
              <a:ext cx="5929008"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8E82935-BF88-4219-BF81-657BC357CDC1}"/>
                </a:ext>
              </a:extLst>
            </p:cNvPr>
            <p:cNvSpPr/>
            <p:nvPr/>
          </p:nvSpPr>
          <p:spPr>
            <a:xfrm>
              <a:off x="2815850" y="1248229"/>
              <a:ext cx="5929008" cy="2279328"/>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4983447" y="1501303"/>
              <a:ext cx="2678709"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أتعامل مع المتغيرات</a:t>
              </a:r>
            </a:p>
          </p:txBody>
        </p:sp>
        <p:sp>
          <p:nvSpPr>
            <p:cNvPr id="13" name="TextBox 12">
              <a:extLst>
                <a:ext uri="{FF2B5EF4-FFF2-40B4-BE49-F238E27FC236}">
                  <a16:creationId xmlns:a16="http://schemas.microsoft.com/office/drawing/2014/main" id="{1BE0F872-BDD2-48E7-895A-E30899491C87}"/>
                </a:ext>
              </a:extLst>
            </p:cNvPr>
            <p:cNvSpPr txBox="1"/>
            <p:nvPr/>
          </p:nvSpPr>
          <p:spPr>
            <a:xfrm>
              <a:off x="2089474" y="2215475"/>
              <a:ext cx="6655383" cy="1200329"/>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أترك الوعاء (أ) ولا أحركه.</a:t>
              </a:r>
            </a:p>
            <a:p>
              <a:pPr marL="342900" indent="-342900" algn="r" rtl="1">
                <a:buFont typeface="Arial" panose="020B0604020202020204" pitchFamily="34" charset="0"/>
                <a:buChar char="•"/>
              </a:pPr>
              <a:r>
                <a:rPr lang="ar-SY" sz="2400" dirty="0"/>
                <a:t>أرج الوعاء (ب) بقوة مدة دقيقتين.</a:t>
              </a:r>
            </a:p>
            <a:p>
              <a:pPr marL="342900" indent="-342900" algn="r" rtl="1">
                <a:buFont typeface="Arial" panose="020B0604020202020204" pitchFamily="34" charset="0"/>
                <a:buChar char="•"/>
              </a:pPr>
              <a:r>
                <a:rPr lang="ar-SY" sz="2400" dirty="0"/>
                <a:t>أرج الوعاء (ج) بقوة مدة خمس دقائق, أتركه حتى يصفو. </a:t>
              </a:r>
            </a:p>
          </p:txBody>
        </p:sp>
      </p:grpSp>
      <p:sp>
        <p:nvSpPr>
          <p:cNvPr id="37" name="Flowchart: Manual Operation 36">
            <a:extLst>
              <a:ext uri="{FF2B5EF4-FFF2-40B4-BE49-F238E27FC236}">
                <a16:creationId xmlns:a16="http://schemas.microsoft.com/office/drawing/2014/main" id="{9463F349-C527-4606-8712-E498B7B34904}"/>
              </a:ext>
            </a:extLst>
          </p:cNvPr>
          <p:cNvSpPr/>
          <p:nvPr/>
        </p:nvSpPr>
        <p:spPr>
          <a:xfrm flipV="1">
            <a:off x="1895762" y="5106222"/>
            <a:ext cx="2366430" cy="182880"/>
          </a:xfrm>
          <a:prstGeom prst="flowChartManualOperation">
            <a:avLst/>
          </a:prstGeom>
          <a:solidFill>
            <a:schemeClr val="accent2">
              <a:lumMod val="40000"/>
              <a:lumOff val="60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531084" y="5057889"/>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2882024" y="-1417398"/>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lowchart: Manual Operation 24">
            <a:extLst>
              <a:ext uri="{FF2B5EF4-FFF2-40B4-BE49-F238E27FC236}">
                <a16:creationId xmlns:a16="http://schemas.microsoft.com/office/drawing/2014/main" id="{D49B30A6-F562-4DD7-A531-894ACEA7283D}"/>
              </a:ext>
            </a:extLst>
          </p:cNvPr>
          <p:cNvSpPr/>
          <p:nvPr/>
        </p:nvSpPr>
        <p:spPr>
          <a:xfrm flipV="1">
            <a:off x="1636992" y="1959997"/>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rotWithShape="1">
          <a:blip r:embed="rId2">
            <a:extLst>
              <a:ext uri="{28A0092B-C50C-407E-A947-70E740481C1C}">
                <a14:useLocalDpi xmlns:a14="http://schemas.microsoft.com/office/drawing/2010/main" val="0"/>
              </a:ext>
            </a:extLst>
          </a:blip>
          <a:srcRect t="11891"/>
          <a:stretch/>
        </p:blipFill>
        <p:spPr>
          <a:xfrm>
            <a:off x="2009382" y="3322242"/>
            <a:ext cx="2244114" cy="1824242"/>
          </a:xfrm>
          <a:prstGeom prst="rect">
            <a:avLst/>
          </a:prstGeom>
          <a:effectLst/>
        </p:spPr>
      </p:pic>
      <p:grpSp>
        <p:nvGrpSpPr>
          <p:cNvPr id="49" name="Group 48">
            <a:extLst>
              <a:ext uri="{FF2B5EF4-FFF2-40B4-BE49-F238E27FC236}">
                <a16:creationId xmlns:a16="http://schemas.microsoft.com/office/drawing/2014/main" id="{180F7CE8-CBB4-437E-9013-DFADBF2D0347}"/>
              </a:ext>
            </a:extLst>
          </p:cNvPr>
          <p:cNvGrpSpPr/>
          <p:nvPr/>
        </p:nvGrpSpPr>
        <p:grpSpPr>
          <a:xfrm>
            <a:off x="6727294" y="2456749"/>
            <a:ext cx="5297715" cy="1872343"/>
            <a:chOff x="3447142" y="1248229"/>
            <a:chExt cx="5297715" cy="1872343"/>
          </a:xfrm>
        </p:grpSpPr>
        <p:sp>
          <p:nvSpPr>
            <p:cNvPr id="50" name="Freeform: Shape 49">
              <a:extLst>
                <a:ext uri="{FF2B5EF4-FFF2-40B4-BE49-F238E27FC236}">
                  <a16:creationId xmlns:a16="http://schemas.microsoft.com/office/drawing/2014/main" id="{200EB475-5159-409E-A82C-ABFBAF34FE0C}"/>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71F83D0-B38C-45C2-8E04-EF083311D3AC}"/>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4B6A83EF-9E4B-4447-86D6-916C8D76345C}"/>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9F586AD5-3857-4DD0-AC70-4BBBC3E21EA0}"/>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54" name="TextBox 53">
              <a:extLst>
                <a:ext uri="{FF2B5EF4-FFF2-40B4-BE49-F238E27FC236}">
                  <a16:creationId xmlns:a16="http://schemas.microsoft.com/office/drawing/2014/main" id="{76ADC850-5820-4D09-BAEC-4C7E4A0C106B}"/>
                </a:ext>
              </a:extLst>
            </p:cNvPr>
            <p:cNvSpPr txBox="1"/>
            <p:nvPr/>
          </p:nvSpPr>
          <p:spPr>
            <a:xfrm>
              <a:off x="3658157" y="1698814"/>
              <a:ext cx="4836433" cy="830997"/>
            </a:xfrm>
            <a:prstGeom prst="rect">
              <a:avLst/>
            </a:prstGeom>
            <a:noFill/>
          </p:spPr>
          <p:txBody>
            <a:bodyPr wrap="square" rtlCol="0">
              <a:spAutoFit/>
            </a:bodyPr>
            <a:lstStyle/>
            <a:p>
              <a:pPr algn="r"/>
              <a:r>
                <a:rPr lang="ar-SY" sz="2400" dirty="0"/>
                <a:t>ألاحظ: أستخدم عدسة مكبرة, وألاحظ الصخور في الأوعية كلها</a:t>
              </a:r>
            </a:p>
          </p:txBody>
        </p:sp>
      </p:grpSp>
      <p:grpSp>
        <p:nvGrpSpPr>
          <p:cNvPr id="55" name="Group 54">
            <a:extLst>
              <a:ext uri="{FF2B5EF4-FFF2-40B4-BE49-F238E27FC236}">
                <a16:creationId xmlns:a16="http://schemas.microsoft.com/office/drawing/2014/main" id="{9813AD39-A1D9-4A59-8A6B-9673D5226718}"/>
              </a:ext>
            </a:extLst>
          </p:cNvPr>
          <p:cNvGrpSpPr/>
          <p:nvPr/>
        </p:nvGrpSpPr>
        <p:grpSpPr>
          <a:xfrm>
            <a:off x="6727293" y="3821789"/>
            <a:ext cx="5297715" cy="1872343"/>
            <a:chOff x="3447142" y="1248229"/>
            <a:chExt cx="5297715" cy="1872343"/>
          </a:xfrm>
        </p:grpSpPr>
        <p:sp>
          <p:nvSpPr>
            <p:cNvPr id="56" name="Freeform: Shape 55">
              <a:extLst>
                <a:ext uri="{FF2B5EF4-FFF2-40B4-BE49-F238E27FC236}">
                  <a16:creationId xmlns:a16="http://schemas.microsoft.com/office/drawing/2014/main" id="{AB26EB1E-8495-41EC-A70D-2365B700174E}"/>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5B06F92-7580-4F81-AEA9-C4F606F4790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A592B1E-BADE-45EC-AFA2-E20675F4F03D}"/>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74D0AFFB-058A-4C23-B542-28CAC0D54676}"/>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60" name="TextBox 59">
              <a:extLst>
                <a:ext uri="{FF2B5EF4-FFF2-40B4-BE49-F238E27FC236}">
                  <a16:creationId xmlns:a16="http://schemas.microsoft.com/office/drawing/2014/main" id="{47E8B7DB-09F3-4D0A-8879-334649C0FAC4}"/>
                </a:ext>
              </a:extLst>
            </p:cNvPr>
            <p:cNvSpPr txBox="1"/>
            <p:nvPr/>
          </p:nvSpPr>
          <p:spPr>
            <a:xfrm>
              <a:off x="3658157" y="1698814"/>
              <a:ext cx="4836433" cy="830997"/>
            </a:xfrm>
            <a:prstGeom prst="rect">
              <a:avLst/>
            </a:prstGeom>
            <a:noFill/>
          </p:spPr>
          <p:txBody>
            <a:bodyPr wrap="square" rtlCol="0">
              <a:spAutoFit/>
            </a:bodyPr>
            <a:lstStyle/>
            <a:p>
              <a:pPr algn="r"/>
              <a:r>
                <a:rPr lang="ar-SY" sz="2400" dirty="0"/>
                <a:t>أستنتج: كيف تتغير الصخور بفعل المياه الجارية؟ </a:t>
              </a:r>
            </a:p>
          </p:txBody>
        </p:sp>
      </p:grpSp>
      <p:grpSp>
        <p:nvGrpSpPr>
          <p:cNvPr id="61" name="Group 60">
            <a:extLst>
              <a:ext uri="{FF2B5EF4-FFF2-40B4-BE49-F238E27FC236}">
                <a16:creationId xmlns:a16="http://schemas.microsoft.com/office/drawing/2014/main" id="{4F52CE60-9F1F-4C0E-9150-03F072752A26}"/>
              </a:ext>
            </a:extLst>
          </p:cNvPr>
          <p:cNvGrpSpPr/>
          <p:nvPr/>
        </p:nvGrpSpPr>
        <p:grpSpPr>
          <a:xfrm>
            <a:off x="6727293" y="5189188"/>
            <a:ext cx="5297715" cy="1872344"/>
            <a:chOff x="3447142" y="1248228"/>
            <a:chExt cx="5297715" cy="1872344"/>
          </a:xfrm>
        </p:grpSpPr>
        <p:sp>
          <p:nvSpPr>
            <p:cNvPr id="62" name="Freeform: Shape 61">
              <a:extLst>
                <a:ext uri="{FF2B5EF4-FFF2-40B4-BE49-F238E27FC236}">
                  <a16:creationId xmlns:a16="http://schemas.microsoft.com/office/drawing/2014/main" id="{2FED4AC9-4CAD-446A-AF55-E0500F63C745}"/>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076B374-8294-419A-9EC8-9DDE181E0F07}"/>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EBB07240-5940-4297-BA68-D3A950BF025D}"/>
                </a:ext>
              </a:extLst>
            </p:cNvPr>
            <p:cNvSpPr/>
            <p:nvPr/>
          </p:nvSpPr>
          <p:spPr>
            <a:xfrm>
              <a:off x="3447142" y="1248228"/>
              <a:ext cx="5297715" cy="1517311"/>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D161354-E697-43AC-B656-882F624851DF}"/>
                </a:ext>
              </a:extLst>
            </p:cNvPr>
            <p:cNvSpPr txBox="1"/>
            <p:nvPr/>
          </p:nvSpPr>
          <p:spPr>
            <a:xfrm>
              <a:off x="6919683" y="1436553"/>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أنظر وأتساءل</a:t>
              </a:r>
            </a:p>
          </p:txBody>
        </p:sp>
        <p:sp>
          <p:nvSpPr>
            <p:cNvPr id="66" name="TextBox 65">
              <a:extLst>
                <a:ext uri="{FF2B5EF4-FFF2-40B4-BE49-F238E27FC236}">
                  <a16:creationId xmlns:a16="http://schemas.microsoft.com/office/drawing/2014/main" id="{00913332-5ECC-43E7-9ADC-AE30A4035ACB}"/>
                </a:ext>
              </a:extLst>
            </p:cNvPr>
            <p:cNvSpPr txBox="1"/>
            <p:nvPr/>
          </p:nvSpPr>
          <p:spPr>
            <a:xfrm>
              <a:off x="3658157" y="1698814"/>
              <a:ext cx="4836433" cy="1200329"/>
            </a:xfrm>
            <a:prstGeom prst="rect">
              <a:avLst/>
            </a:prstGeom>
            <a:noFill/>
          </p:spPr>
          <p:txBody>
            <a:bodyPr wrap="square" rtlCol="0">
              <a:spAutoFit/>
            </a:bodyPr>
            <a:lstStyle/>
            <a:p>
              <a:pPr algn="r"/>
              <a:r>
                <a:rPr lang="ar-SY" sz="2400" dirty="0"/>
                <a:t>أجرب: هل أحصل على النتائج نفسها لو أنني استخدمت أنواعاً أخرى من الصخور؟ أضع خطة للإجابة عن ذلك, ثم أجربها عمليا</a:t>
              </a:r>
            </a:p>
          </p:txBody>
        </p:sp>
      </p:grpSp>
    </p:spTree>
    <p:extLst>
      <p:ext uri="{BB962C8B-B14F-4D97-AF65-F5344CB8AC3E}">
        <p14:creationId xmlns:p14="http://schemas.microsoft.com/office/powerpoint/2010/main" val="28537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0-#ppt_h/2"/>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righ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right)">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4275" y="380303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707" r="707"/>
          <a:stretch/>
        </p:blipFill>
        <p:spPr>
          <a:xfrm>
            <a:off x="272561" y="2038956"/>
            <a:ext cx="2764139" cy="1845927"/>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571795" y="652362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3207117" y="647528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558057" y="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lowchart: Manual Operation 24">
            <a:extLst>
              <a:ext uri="{FF2B5EF4-FFF2-40B4-BE49-F238E27FC236}">
                <a16:creationId xmlns:a16="http://schemas.microsoft.com/office/drawing/2014/main" id="{D49B30A6-F562-4DD7-A531-894ACEA7283D}"/>
              </a:ext>
            </a:extLst>
          </p:cNvPr>
          <p:cNvSpPr/>
          <p:nvPr/>
        </p:nvSpPr>
        <p:spPr>
          <a:xfrm flipV="1">
            <a:off x="2313025" y="337739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5403" y="4717346"/>
            <a:ext cx="2764139" cy="1828938"/>
          </a:xfrm>
          <a:prstGeom prst="rect">
            <a:avLst/>
          </a:prstGeom>
          <a:effectLst/>
        </p:spPr>
      </p:pic>
      <p:grpSp>
        <p:nvGrpSpPr>
          <p:cNvPr id="29" name="Group 28">
            <a:extLst>
              <a:ext uri="{FF2B5EF4-FFF2-40B4-BE49-F238E27FC236}">
                <a16:creationId xmlns:a16="http://schemas.microsoft.com/office/drawing/2014/main" id="{DD3A860B-9A76-4BD1-B814-138E537DDFD7}"/>
              </a:ext>
            </a:extLst>
          </p:cNvPr>
          <p:cNvGrpSpPr/>
          <p:nvPr/>
        </p:nvGrpSpPr>
        <p:grpSpPr>
          <a:xfrm>
            <a:off x="6649205" y="865227"/>
            <a:ext cx="5297715" cy="1872343"/>
            <a:chOff x="3447142" y="1248229"/>
            <a:chExt cx="5297715" cy="1872343"/>
          </a:xfrm>
        </p:grpSpPr>
        <p:sp>
          <p:nvSpPr>
            <p:cNvPr id="30" name="Freeform: Shape 29">
              <a:extLst>
                <a:ext uri="{FF2B5EF4-FFF2-40B4-BE49-F238E27FC236}">
                  <a16:creationId xmlns:a16="http://schemas.microsoft.com/office/drawing/2014/main" id="{250A6C9F-72E3-4658-810B-77D321EEAA17}"/>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229D450-C65E-4344-B9BB-151156C0B8AA}"/>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A687D3F-AF46-4DB1-A553-02DCF222F9DF}"/>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4D25B09-296F-45EC-9A01-50E795D61BFC}"/>
                </a:ext>
              </a:extLst>
            </p:cNvPr>
            <p:cNvSpPr txBox="1"/>
            <p:nvPr/>
          </p:nvSpPr>
          <p:spPr>
            <a:xfrm>
              <a:off x="6924406" y="1345929"/>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استنتج</a:t>
              </a:r>
            </a:p>
          </p:txBody>
        </p:sp>
        <p:sp>
          <p:nvSpPr>
            <p:cNvPr id="34" name="TextBox 33">
              <a:extLst>
                <a:ext uri="{FF2B5EF4-FFF2-40B4-BE49-F238E27FC236}">
                  <a16:creationId xmlns:a16="http://schemas.microsoft.com/office/drawing/2014/main" id="{5201C88E-BE9E-4D44-A3D4-0781E4E76EF8}"/>
                </a:ext>
              </a:extLst>
            </p:cNvPr>
            <p:cNvSpPr txBox="1"/>
            <p:nvPr/>
          </p:nvSpPr>
          <p:spPr>
            <a:xfrm>
              <a:off x="3658157" y="1698814"/>
              <a:ext cx="4836433" cy="830997"/>
            </a:xfrm>
            <a:prstGeom prst="rect">
              <a:avLst/>
            </a:prstGeom>
            <a:noFill/>
          </p:spPr>
          <p:txBody>
            <a:bodyPr wrap="square" rtlCol="0">
              <a:spAutoFit/>
            </a:bodyPr>
            <a:lstStyle/>
            <a:p>
              <a:pPr algn="r"/>
              <a:r>
                <a:rPr lang="ar-SY" sz="2400" dirty="0">
                  <a:solidFill>
                    <a:schemeClr val="bg1">
                      <a:lumMod val="50000"/>
                    </a:schemeClr>
                  </a:solidFill>
                </a:rPr>
                <a:t>تحدث التجوية والتعرية تغييرات بطيئة جداً على سطح الأرض.</a:t>
              </a:r>
            </a:p>
          </p:txBody>
        </p:sp>
      </p:grpSp>
    </p:spTree>
    <p:extLst>
      <p:ext uri="{BB962C8B-B14F-4D97-AF65-F5344CB8AC3E}">
        <p14:creationId xmlns:p14="http://schemas.microsoft.com/office/powerpoint/2010/main" val="15274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randombar(horizont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8"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Manual Operation 24">
            <a:extLst>
              <a:ext uri="{FF2B5EF4-FFF2-40B4-BE49-F238E27FC236}">
                <a16:creationId xmlns:a16="http://schemas.microsoft.com/office/drawing/2014/main" id="{D49B30A6-F562-4DD7-A531-894ACEA7283D}"/>
              </a:ext>
            </a:extLst>
          </p:cNvPr>
          <p:cNvSpPr/>
          <p:nvPr/>
        </p:nvSpPr>
        <p:spPr>
          <a:xfrm flipV="1">
            <a:off x="1767009" y="335780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1AA4A48-A2DA-42B1-B121-EE49D67CB878}"/>
              </a:ext>
            </a:extLst>
          </p:cNvPr>
          <p:cNvGrpSpPr/>
          <p:nvPr/>
        </p:nvGrpSpPr>
        <p:grpSpPr>
          <a:xfrm>
            <a:off x="4611126" y="767463"/>
            <a:ext cx="7030628" cy="3022323"/>
            <a:chOff x="1714230" y="1248228"/>
            <a:chExt cx="7030628" cy="3022323"/>
          </a:xfrm>
        </p:grpSpPr>
        <p:sp>
          <p:nvSpPr>
            <p:cNvPr id="9" name="Freeform: Shape 8">
              <a:extLst>
                <a:ext uri="{FF2B5EF4-FFF2-40B4-BE49-F238E27FC236}">
                  <a16:creationId xmlns:a16="http://schemas.microsoft.com/office/drawing/2014/main" id="{66068DED-21D9-4F78-B599-1EB7380821A2}"/>
                </a:ext>
              </a:extLst>
            </p:cNvPr>
            <p:cNvSpPr/>
            <p:nvPr/>
          </p:nvSpPr>
          <p:spPr>
            <a:xfrm>
              <a:off x="1714230" y="3486779"/>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E82935-BF88-4219-BF81-657BC357CDC1}"/>
                </a:ext>
              </a:extLst>
            </p:cNvPr>
            <p:cNvSpPr/>
            <p:nvPr/>
          </p:nvSpPr>
          <p:spPr>
            <a:xfrm>
              <a:off x="1714230" y="1248228"/>
              <a:ext cx="7030628" cy="232638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80EDA25-CE8D-4C8A-861F-4F6F9A0A466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1</a:t>
              </a:r>
              <a:endParaRPr lang="en-US" sz="3600" dirty="0"/>
            </a:p>
          </p:txBody>
        </p:sp>
        <p:sp>
          <p:nvSpPr>
            <p:cNvPr id="12" name="TextBox 11">
              <a:extLst>
                <a:ext uri="{FF2B5EF4-FFF2-40B4-BE49-F238E27FC236}">
                  <a16:creationId xmlns:a16="http://schemas.microsoft.com/office/drawing/2014/main" id="{822BFE7E-57E8-43B9-ABF2-13778F465B17}"/>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التجوية</a:t>
              </a:r>
            </a:p>
          </p:txBody>
        </p:sp>
        <p:sp>
          <p:nvSpPr>
            <p:cNvPr id="13" name="TextBox 12">
              <a:extLst>
                <a:ext uri="{FF2B5EF4-FFF2-40B4-BE49-F238E27FC236}">
                  <a16:creationId xmlns:a16="http://schemas.microsoft.com/office/drawing/2014/main" id="{1BE0F872-BDD2-48E7-895A-E30899491C87}"/>
                </a:ext>
              </a:extLst>
            </p:cNvPr>
            <p:cNvSpPr txBox="1"/>
            <p:nvPr/>
          </p:nvSpPr>
          <p:spPr>
            <a:xfrm>
              <a:off x="1901852" y="2004950"/>
              <a:ext cx="6655383" cy="1569660"/>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قد يظن البعض أن الصخور لا تتحطم ولا تتفتت. ولكن الواقع أن الصخور الكبيرة تتفتت إلى أجزاء أصغر, كما أن الأجزاء الصغيرة تتفتت إلى حبيبات أصغر وتصير جزءاً من التربة. ويسمى تفتت الصخور إلى أجزاء أصغر عملية التجوية</a:t>
              </a:r>
            </a:p>
          </p:txBody>
        </p:sp>
      </p:grpSp>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3740" y="3799755"/>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1868" r="1868"/>
          <a:stretch/>
        </p:blipFill>
        <p:spPr>
          <a:xfrm>
            <a:off x="384579" y="2304202"/>
            <a:ext cx="2366430" cy="1580332"/>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025779" y="650403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2661101" y="645569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012041" y="-1959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85808" y="4978277"/>
            <a:ext cx="2323587" cy="1554479"/>
          </a:xfrm>
          <a:prstGeom prst="rect">
            <a:avLst/>
          </a:prstGeom>
          <a:effectLst/>
        </p:spPr>
      </p:pic>
      <p:grpSp>
        <p:nvGrpSpPr>
          <p:cNvPr id="29" name="Group 28">
            <a:extLst>
              <a:ext uri="{FF2B5EF4-FFF2-40B4-BE49-F238E27FC236}">
                <a16:creationId xmlns:a16="http://schemas.microsoft.com/office/drawing/2014/main" id="{BACA6848-9FEA-4C09-948E-3F0638993EBB}"/>
              </a:ext>
            </a:extLst>
          </p:cNvPr>
          <p:cNvGrpSpPr/>
          <p:nvPr/>
        </p:nvGrpSpPr>
        <p:grpSpPr>
          <a:xfrm>
            <a:off x="4611126" y="3551473"/>
            <a:ext cx="7030628" cy="2241287"/>
            <a:chOff x="1714230" y="1248228"/>
            <a:chExt cx="7030628" cy="2241287"/>
          </a:xfrm>
        </p:grpSpPr>
        <p:sp>
          <p:nvSpPr>
            <p:cNvPr id="30" name="Freeform: Shape 29">
              <a:extLst>
                <a:ext uri="{FF2B5EF4-FFF2-40B4-BE49-F238E27FC236}">
                  <a16:creationId xmlns:a16="http://schemas.microsoft.com/office/drawing/2014/main" id="{6764A886-B54E-4C9B-B7C0-EF61EF8466C2}"/>
                </a:ext>
              </a:extLst>
            </p:cNvPr>
            <p:cNvSpPr/>
            <p:nvPr/>
          </p:nvSpPr>
          <p:spPr>
            <a:xfrm>
              <a:off x="1731416" y="2705743"/>
              <a:ext cx="6996254"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B06C7C-94BA-46C3-AD8B-7149AAB42261}"/>
                </a:ext>
              </a:extLst>
            </p:cNvPr>
            <p:cNvSpPr/>
            <p:nvPr/>
          </p:nvSpPr>
          <p:spPr>
            <a:xfrm>
              <a:off x="1714230" y="1248228"/>
              <a:ext cx="7030628" cy="1587719"/>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61D2BC9-63D8-401F-A3C5-6D40AE4E6AD0}"/>
                </a:ext>
              </a:extLst>
            </p:cNvPr>
            <p:cNvSpPr/>
            <p:nvPr/>
          </p:nvSpPr>
          <p:spPr>
            <a:xfrm>
              <a:off x="7829764" y="1353703"/>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a:t>1</a:t>
              </a:r>
              <a:endParaRPr lang="en-US" sz="3600" dirty="0"/>
            </a:p>
          </p:txBody>
        </p:sp>
        <p:sp>
          <p:nvSpPr>
            <p:cNvPr id="33" name="TextBox 32">
              <a:extLst>
                <a:ext uri="{FF2B5EF4-FFF2-40B4-BE49-F238E27FC236}">
                  <a16:creationId xmlns:a16="http://schemas.microsoft.com/office/drawing/2014/main" id="{091B8E13-7273-4F82-8BA0-76CD764F2713}"/>
                </a:ext>
              </a:extLst>
            </p:cNvPr>
            <p:cNvSpPr txBox="1"/>
            <p:nvPr/>
          </p:nvSpPr>
          <p:spPr>
            <a:xfrm>
              <a:off x="2694396" y="1501303"/>
              <a:ext cx="4967760" cy="523220"/>
            </a:xfrm>
            <a:prstGeom prst="rect">
              <a:avLst/>
            </a:prstGeom>
            <a:noFill/>
          </p:spPr>
          <p:txBody>
            <a:bodyPr wrap="square" rtlCol="0">
              <a:spAutoFit/>
            </a:bodyPr>
            <a:lstStyle/>
            <a:p>
              <a:pPr algn="r"/>
              <a:r>
                <a:rPr lang="ar-SY" sz="2800" dirty="0">
                  <a:solidFill>
                    <a:srgbClr val="00AEEE"/>
                  </a:solidFill>
                  <a:latin typeface="Oswald" panose="02000503000000000000" pitchFamily="2" charset="0"/>
                </a:rPr>
                <a:t>التجوية</a:t>
              </a:r>
            </a:p>
          </p:txBody>
        </p:sp>
        <p:sp>
          <p:nvSpPr>
            <p:cNvPr id="34" name="TextBox 33">
              <a:extLst>
                <a:ext uri="{FF2B5EF4-FFF2-40B4-BE49-F238E27FC236}">
                  <a16:creationId xmlns:a16="http://schemas.microsoft.com/office/drawing/2014/main" id="{BFA1C18A-EE6D-4E36-AF81-81C6F3B38ECB}"/>
                </a:ext>
              </a:extLst>
            </p:cNvPr>
            <p:cNvSpPr txBox="1"/>
            <p:nvPr/>
          </p:nvSpPr>
          <p:spPr>
            <a:xfrm>
              <a:off x="1901852" y="2004950"/>
              <a:ext cx="6655383" cy="830997"/>
            </a:xfrm>
            <a:prstGeom prst="rect">
              <a:avLst/>
            </a:prstGeom>
            <a:noFill/>
          </p:spPr>
          <p:txBody>
            <a:bodyPr wrap="square" rtlCol="0">
              <a:spAutoFit/>
            </a:bodyPr>
            <a:lstStyle/>
            <a:p>
              <a:pPr marL="342900" indent="-342900" algn="r" rtl="1">
                <a:buFont typeface="Arial" panose="020B0604020202020204" pitchFamily="34" charset="0"/>
                <a:buChar char="•"/>
              </a:pPr>
              <a:r>
                <a:rPr lang="ar-SY" sz="2400" dirty="0"/>
                <a:t>تحدث التجوية عادة ببطء شديد, وتصعب ملاحظاتها, فتجوية الصخور يمكن أن تحتاج إلى ملايين السنين.</a:t>
              </a:r>
            </a:p>
          </p:txBody>
        </p:sp>
      </p:grpSp>
    </p:spTree>
    <p:extLst>
      <p:ext uri="{BB962C8B-B14F-4D97-AF65-F5344CB8AC3E}">
        <p14:creationId xmlns:p14="http://schemas.microsoft.com/office/powerpoint/2010/main" val="155653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0-#ppt_h/2"/>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2" grpId="0" animBg="1"/>
      <p:bldP spid="2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nual Operation 20">
            <a:extLst>
              <a:ext uri="{FF2B5EF4-FFF2-40B4-BE49-F238E27FC236}">
                <a16:creationId xmlns:a16="http://schemas.microsoft.com/office/drawing/2014/main" id="{D387C125-08B7-4205-93A4-E4C872DED443}"/>
              </a:ext>
            </a:extLst>
          </p:cNvPr>
          <p:cNvSpPr/>
          <p:nvPr/>
        </p:nvSpPr>
        <p:spPr>
          <a:xfrm flipV="1">
            <a:off x="418953" y="385137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4B62D3-CF92-448C-89FB-849EDEF42062}"/>
              </a:ext>
            </a:extLst>
          </p:cNvPr>
          <p:cNvSpPr/>
          <p:nvPr/>
        </p:nvSpPr>
        <p:spPr>
          <a:xfrm>
            <a:off x="1054275" y="380303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D1E948BA-FEF6-4994-8A1A-65B5080F094A}"/>
              </a:ext>
            </a:extLst>
          </p:cNvPr>
          <p:cNvGrpSpPr/>
          <p:nvPr/>
        </p:nvGrpSpPr>
        <p:grpSpPr>
          <a:xfrm>
            <a:off x="1405215" y="-2294962"/>
            <a:ext cx="422033" cy="3118184"/>
            <a:chOff x="3202331" y="-468308"/>
            <a:chExt cx="422033" cy="3118184"/>
          </a:xfrm>
        </p:grpSpPr>
        <p:cxnSp>
          <p:nvCxnSpPr>
            <p:cNvPr id="24" name="Straight Connector 23">
              <a:extLst>
                <a:ext uri="{FF2B5EF4-FFF2-40B4-BE49-F238E27FC236}">
                  <a16:creationId xmlns:a16="http://schemas.microsoft.com/office/drawing/2014/main" id="{0237C0C0-0E47-4997-8830-DCD241A6E397}"/>
                </a:ext>
              </a:extLst>
            </p:cNvPr>
            <p:cNvCxnSpPr>
              <a:cxnSpLocks/>
            </p:cNvCxnSpPr>
            <p:nvPr/>
          </p:nvCxnSpPr>
          <p:spPr>
            <a:xfrm flipV="1">
              <a:off x="3413348" y="-468308"/>
              <a:ext cx="0" cy="2611747"/>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0D9FDF81-D8CF-444D-93C5-ED72B483F2D8}"/>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99CD551D-B1C0-40AE-9CB5-5F9D2C964CE3}"/>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Manual Operation 24">
            <a:extLst>
              <a:ext uri="{FF2B5EF4-FFF2-40B4-BE49-F238E27FC236}">
                <a16:creationId xmlns:a16="http://schemas.microsoft.com/office/drawing/2014/main" id="{5988B715-34CC-4FE3-BACE-3AA205499FDB}"/>
              </a:ext>
            </a:extLst>
          </p:cNvPr>
          <p:cNvSpPr/>
          <p:nvPr/>
        </p:nvSpPr>
        <p:spPr>
          <a:xfrm flipV="1">
            <a:off x="160183" y="70514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1A4882E-ED58-41C3-A288-6A6DD484F2CD}"/>
              </a:ext>
            </a:extLst>
          </p:cNvPr>
          <p:cNvPicPr>
            <a:picLocks noChangeAspect="1"/>
          </p:cNvPicPr>
          <p:nvPr/>
        </p:nvPicPr>
        <p:blipFill>
          <a:blip r:embed="rId2">
            <a:extLst>
              <a:ext uri="{28A0092B-C50C-407E-A947-70E740481C1C}">
                <a14:useLocalDpi xmlns:a14="http://schemas.microsoft.com/office/drawing/2010/main" val="0"/>
              </a:ext>
            </a:extLst>
          </a:blip>
          <a:srcRect l="707" r="707"/>
          <a:stretch/>
        </p:blipFill>
        <p:spPr>
          <a:xfrm>
            <a:off x="272561" y="2038956"/>
            <a:ext cx="2764139" cy="1845927"/>
          </a:xfrm>
          <a:prstGeom prst="rect">
            <a:avLst/>
          </a:prstGeom>
          <a:effectLst/>
        </p:spPr>
      </p:pic>
      <p:sp>
        <p:nvSpPr>
          <p:cNvPr id="37" name="Flowchart: Manual Operation 36">
            <a:extLst>
              <a:ext uri="{FF2B5EF4-FFF2-40B4-BE49-F238E27FC236}">
                <a16:creationId xmlns:a16="http://schemas.microsoft.com/office/drawing/2014/main" id="{9463F349-C527-4606-8712-E498B7B34904}"/>
              </a:ext>
            </a:extLst>
          </p:cNvPr>
          <p:cNvSpPr/>
          <p:nvPr/>
        </p:nvSpPr>
        <p:spPr>
          <a:xfrm flipV="1">
            <a:off x="2571795" y="6523620"/>
            <a:ext cx="2366430" cy="182880"/>
          </a:xfrm>
          <a:prstGeom prst="flowChartManualOperation">
            <a:avLst/>
          </a:prstGeom>
          <a:solidFill>
            <a:schemeClr val="bg1">
              <a:lumMod val="75000"/>
            </a:schemeClr>
          </a:solidFill>
          <a:ln>
            <a:noFill/>
          </a:ln>
          <a:effectLst/>
          <a:scene3d>
            <a:camera prst="perspectiveRelaxedModerately"/>
            <a:lightRig rig="morning" dir="t"/>
          </a:scene3d>
          <a:sp3d extrusionH="76200" contourW="12700" prstMaterial="matte">
            <a:bevelT w="0" h="37465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174B9D-E612-420E-ACC7-269E15E1456F}"/>
              </a:ext>
            </a:extLst>
          </p:cNvPr>
          <p:cNvSpPr/>
          <p:nvPr/>
        </p:nvSpPr>
        <p:spPr>
          <a:xfrm>
            <a:off x="3207117" y="6475287"/>
            <a:ext cx="1130160" cy="319624"/>
          </a:xfrm>
          <a:prstGeom prst="ellipse">
            <a:avLst/>
          </a:prstGeom>
          <a:gradFill>
            <a:gsLst>
              <a:gs pos="100000">
                <a:schemeClr val="tx1">
                  <a:alpha val="0"/>
                </a:schemeClr>
              </a:gs>
              <a:gs pos="0">
                <a:schemeClr val="tx1">
                  <a:alpha val="58000"/>
                </a:schemeClr>
              </a:gs>
            </a:gsLst>
            <a:path path="circle">
              <a:fillToRect l="50000" t="50000" r="50000" b="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Group 38">
            <a:extLst>
              <a:ext uri="{FF2B5EF4-FFF2-40B4-BE49-F238E27FC236}">
                <a16:creationId xmlns:a16="http://schemas.microsoft.com/office/drawing/2014/main" id="{B22320E4-512A-414E-AF02-F65FE351F5B0}"/>
              </a:ext>
            </a:extLst>
          </p:cNvPr>
          <p:cNvGrpSpPr/>
          <p:nvPr/>
        </p:nvGrpSpPr>
        <p:grpSpPr>
          <a:xfrm>
            <a:off x="3558057" y="0"/>
            <a:ext cx="422033" cy="3495472"/>
            <a:chOff x="3202331" y="-845596"/>
            <a:chExt cx="422033" cy="3495472"/>
          </a:xfrm>
        </p:grpSpPr>
        <p:cxnSp>
          <p:nvCxnSpPr>
            <p:cNvPr id="40" name="Straight Connector 39">
              <a:extLst>
                <a:ext uri="{FF2B5EF4-FFF2-40B4-BE49-F238E27FC236}">
                  <a16:creationId xmlns:a16="http://schemas.microsoft.com/office/drawing/2014/main" id="{6D561931-C214-4235-8460-8C7F4F348A96}"/>
                </a:ext>
              </a:extLst>
            </p:cNvPr>
            <p:cNvCxnSpPr>
              <a:cxnSpLocks/>
            </p:cNvCxnSpPr>
            <p:nvPr/>
          </p:nvCxnSpPr>
          <p:spPr>
            <a:xfrm flipV="1">
              <a:off x="3413348" y="-845596"/>
              <a:ext cx="0" cy="2989036"/>
            </a:xfrm>
            <a:prstGeom prst="line">
              <a:avLst/>
            </a:prstGeom>
            <a:ln>
              <a:solidFill>
                <a:schemeClr val="bg1">
                  <a:lumMod val="50000"/>
                </a:schemeClr>
              </a:solidFill>
            </a:ln>
            <a:effectLst>
              <a:outerShdw blurRad="50800" dist="635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BE58B9B0-C9A2-4538-BC0A-7005D15A3D6A}"/>
                </a:ext>
              </a:extLst>
            </p:cNvPr>
            <p:cNvSpPr/>
            <p:nvPr/>
          </p:nvSpPr>
          <p:spPr>
            <a:xfrm rot="16200000">
              <a:off x="3160129" y="2185641"/>
              <a:ext cx="506437"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9547EA74-10C9-405A-9DFF-CC56FCA51F5C}"/>
                </a:ext>
              </a:extLst>
            </p:cNvPr>
            <p:cNvSpPr/>
            <p:nvPr/>
          </p:nvSpPr>
          <p:spPr>
            <a:xfrm>
              <a:off x="3202332" y="2131673"/>
              <a:ext cx="422032" cy="4833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lowchart: Manual Operation 24">
            <a:extLst>
              <a:ext uri="{FF2B5EF4-FFF2-40B4-BE49-F238E27FC236}">
                <a16:creationId xmlns:a16="http://schemas.microsoft.com/office/drawing/2014/main" id="{D49B30A6-F562-4DD7-A531-894ACEA7283D}"/>
              </a:ext>
            </a:extLst>
          </p:cNvPr>
          <p:cNvSpPr/>
          <p:nvPr/>
        </p:nvSpPr>
        <p:spPr>
          <a:xfrm flipV="1">
            <a:off x="2313025" y="3377395"/>
            <a:ext cx="2988896" cy="207310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51000">
                <a:schemeClr val="accent4">
                  <a:lumMod val="40000"/>
                  <a:lumOff val="60000"/>
                </a:schemeClr>
              </a:gs>
              <a:gs pos="0">
                <a:schemeClr val="accent4">
                  <a:lumMod val="60000"/>
                  <a:lumOff val="40000"/>
                </a:schemeClr>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2F25C3B-DF00-4224-B675-D406332437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5403" y="4743342"/>
            <a:ext cx="2764139" cy="1776946"/>
          </a:xfrm>
          <a:prstGeom prst="rect">
            <a:avLst/>
          </a:prstGeom>
          <a:effectLst/>
        </p:spPr>
      </p:pic>
      <p:grpSp>
        <p:nvGrpSpPr>
          <p:cNvPr id="29" name="Group 28">
            <a:extLst>
              <a:ext uri="{FF2B5EF4-FFF2-40B4-BE49-F238E27FC236}">
                <a16:creationId xmlns:a16="http://schemas.microsoft.com/office/drawing/2014/main" id="{DD3A860B-9A76-4BD1-B814-138E537DDFD7}"/>
              </a:ext>
            </a:extLst>
          </p:cNvPr>
          <p:cNvGrpSpPr/>
          <p:nvPr/>
        </p:nvGrpSpPr>
        <p:grpSpPr>
          <a:xfrm>
            <a:off x="6621724" y="112958"/>
            <a:ext cx="5297715" cy="1872343"/>
            <a:chOff x="3447142" y="1248229"/>
            <a:chExt cx="5297715" cy="1872343"/>
          </a:xfrm>
        </p:grpSpPr>
        <p:sp>
          <p:nvSpPr>
            <p:cNvPr id="30" name="Freeform: Shape 29">
              <a:extLst>
                <a:ext uri="{FF2B5EF4-FFF2-40B4-BE49-F238E27FC236}">
                  <a16:creationId xmlns:a16="http://schemas.microsoft.com/office/drawing/2014/main" id="{250A6C9F-72E3-4658-810B-77D321EEAA17}"/>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229D450-C65E-4344-B9BB-151156C0B8AA}"/>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6A687D3F-AF46-4DB1-A553-02DCF222F9DF}"/>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24D25B09-296F-45EC-9A01-50E795D61BFC}"/>
                </a:ext>
              </a:extLst>
            </p:cNvPr>
            <p:cNvSpPr txBox="1"/>
            <p:nvPr/>
          </p:nvSpPr>
          <p:spPr>
            <a:xfrm>
              <a:off x="6924406" y="1345929"/>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استنتج</a:t>
              </a:r>
            </a:p>
          </p:txBody>
        </p:sp>
        <p:sp>
          <p:nvSpPr>
            <p:cNvPr id="34" name="TextBox 33">
              <a:extLst>
                <a:ext uri="{FF2B5EF4-FFF2-40B4-BE49-F238E27FC236}">
                  <a16:creationId xmlns:a16="http://schemas.microsoft.com/office/drawing/2014/main" id="{5201C88E-BE9E-4D44-A3D4-0781E4E76EF8}"/>
                </a:ext>
              </a:extLst>
            </p:cNvPr>
            <p:cNvSpPr txBox="1"/>
            <p:nvPr/>
          </p:nvSpPr>
          <p:spPr>
            <a:xfrm>
              <a:off x="3658157" y="1698814"/>
              <a:ext cx="4836433" cy="830997"/>
            </a:xfrm>
            <a:prstGeom prst="rect">
              <a:avLst/>
            </a:prstGeom>
            <a:noFill/>
          </p:spPr>
          <p:txBody>
            <a:bodyPr wrap="square" rtlCol="0">
              <a:spAutoFit/>
            </a:bodyPr>
            <a:lstStyle/>
            <a:p>
              <a:pPr algn="r"/>
              <a:r>
                <a:rPr lang="ar-SY" sz="2400" dirty="0">
                  <a:solidFill>
                    <a:schemeClr val="bg1">
                      <a:lumMod val="50000"/>
                    </a:schemeClr>
                  </a:solidFill>
                </a:rPr>
                <a:t>لماذا تتسع الشقوق أحياناً في الصخور في الأجواء الباردة؟</a:t>
              </a:r>
            </a:p>
          </p:txBody>
        </p:sp>
      </p:grpSp>
      <p:grpSp>
        <p:nvGrpSpPr>
          <p:cNvPr id="35" name="Group 34">
            <a:extLst>
              <a:ext uri="{FF2B5EF4-FFF2-40B4-BE49-F238E27FC236}">
                <a16:creationId xmlns:a16="http://schemas.microsoft.com/office/drawing/2014/main" id="{EC75603E-AB1F-4AE2-B78A-3663CFE7F515}"/>
              </a:ext>
            </a:extLst>
          </p:cNvPr>
          <p:cNvGrpSpPr/>
          <p:nvPr/>
        </p:nvGrpSpPr>
        <p:grpSpPr>
          <a:xfrm>
            <a:off x="6621724" y="1826285"/>
            <a:ext cx="5297715" cy="1872343"/>
            <a:chOff x="3447142" y="1248229"/>
            <a:chExt cx="5297715" cy="1872343"/>
          </a:xfrm>
        </p:grpSpPr>
        <p:sp>
          <p:nvSpPr>
            <p:cNvPr id="36" name="Freeform: Shape 35">
              <a:extLst>
                <a:ext uri="{FF2B5EF4-FFF2-40B4-BE49-F238E27FC236}">
                  <a16:creationId xmlns:a16="http://schemas.microsoft.com/office/drawing/2014/main" id="{3BD905F4-F3D7-4FC8-9012-9612DD6B203D}"/>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E5E6603-9ADE-47CF-894F-C00B7503BDC9}"/>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AD14412-D906-4814-BA0D-A02E2158EA17}"/>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7576E89-442D-4EF6-AECE-BF050443C7A2}"/>
                </a:ext>
              </a:extLst>
            </p:cNvPr>
            <p:cNvSpPr txBox="1"/>
            <p:nvPr/>
          </p:nvSpPr>
          <p:spPr>
            <a:xfrm>
              <a:off x="3658157" y="1536284"/>
              <a:ext cx="4836433" cy="830997"/>
            </a:xfrm>
            <a:prstGeom prst="rect">
              <a:avLst/>
            </a:prstGeom>
            <a:noFill/>
          </p:spPr>
          <p:txBody>
            <a:bodyPr wrap="square" rtlCol="0">
              <a:spAutoFit/>
            </a:bodyPr>
            <a:lstStyle/>
            <a:p>
              <a:pPr algn="r"/>
              <a:r>
                <a:rPr lang="ar-SY" sz="2400" dirty="0">
                  <a:solidFill>
                    <a:schemeClr val="bg1">
                      <a:lumMod val="50000"/>
                    </a:schemeClr>
                  </a:solidFill>
                </a:rPr>
                <a:t>يؤدي دخول مياه الأمطار إلى الشقوق وتجمدها إلى زيادة اتساعها</a:t>
              </a:r>
            </a:p>
          </p:txBody>
        </p:sp>
      </p:grpSp>
      <p:grpSp>
        <p:nvGrpSpPr>
          <p:cNvPr id="54" name="Group 53">
            <a:extLst>
              <a:ext uri="{FF2B5EF4-FFF2-40B4-BE49-F238E27FC236}">
                <a16:creationId xmlns:a16="http://schemas.microsoft.com/office/drawing/2014/main" id="{AF3DEF67-EAA3-4C1F-94F7-A4122BDA7F90}"/>
              </a:ext>
            </a:extLst>
          </p:cNvPr>
          <p:cNvGrpSpPr/>
          <p:nvPr/>
        </p:nvGrpSpPr>
        <p:grpSpPr>
          <a:xfrm>
            <a:off x="6621724" y="5526179"/>
            <a:ext cx="5297715" cy="1872343"/>
            <a:chOff x="3447142" y="1248229"/>
            <a:chExt cx="5297715" cy="1872343"/>
          </a:xfrm>
        </p:grpSpPr>
        <p:sp>
          <p:nvSpPr>
            <p:cNvPr id="55" name="Freeform: Shape 54">
              <a:extLst>
                <a:ext uri="{FF2B5EF4-FFF2-40B4-BE49-F238E27FC236}">
                  <a16:creationId xmlns:a16="http://schemas.microsoft.com/office/drawing/2014/main" id="{6A72F1FA-212C-42C7-9B62-8B0B5EBD33A0}"/>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77CBD33-4FB6-4AA6-A2D6-37FF044CFD21}"/>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A0874707-A35B-407E-8381-A17DCB9F9CAD}"/>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0D560CFF-43EF-4DDA-A750-4E986E9F43BA}"/>
                </a:ext>
              </a:extLst>
            </p:cNvPr>
            <p:cNvSpPr txBox="1"/>
            <p:nvPr/>
          </p:nvSpPr>
          <p:spPr>
            <a:xfrm>
              <a:off x="3658157" y="1536284"/>
              <a:ext cx="4836433" cy="830997"/>
            </a:xfrm>
            <a:prstGeom prst="rect">
              <a:avLst/>
            </a:prstGeom>
            <a:noFill/>
          </p:spPr>
          <p:txBody>
            <a:bodyPr wrap="square" rtlCol="0">
              <a:spAutoFit/>
            </a:bodyPr>
            <a:lstStyle/>
            <a:p>
              <a:pPr algn="r"/>
              <a:r>
                <a:rPr lang="ar-SY" sz="2400" dirty="0">
                  <a:solidFill>
                    <a:schemeClr val="bg1">
                      <a:lumMod val="50000"/>
                    </a:schemeClr>
                  </a:solidFill>
                </a:rPr>
                <a:t>يستخدم الإنسان الآلات للحفر في الأرض وتكسير الصخور مما يعرضها للتجوية.</a:t>
              </a:r>
            </a:p>
          </p:txBody>
        </p:sp>
      </p:grpSp>
      <p:grpSp>
        <p:nvGrpSpPr>
          <p:cNvPr id="59" name="Group 58">
            <a:extLst>
              <a:ext uri="{FF2B5EF4-FFF2-40B4-BE49-F238E27FC236}">
                <a16:creationId xmlns:a16="http://schemas.microsoft.com/office/drawing/2014/main" id="{2C57C944-5B2D-4734-A180-1F9B3FEC9604}"/>
              </a:ext>
            </a:extLst>
          </p:cNvPr>
          <p:cNvGrpSpPr/>
          <p:nvPr/>
        </p:nvGrpSpPr>
        <p:grpSpPr>
          <a:xfrm>
            <a:off x="6621724" y="3809343"/>
            <a:ext cx="5297715" cy="1872343"/>
            <a:chOff x="3447142" y="1248229"/>
            <a:chExt cx="5297715" cy="1872343"/>
          </a:xfrm>
        </p:grpSpPr>
        <p:sp>
          <p:nvSpPr>
            <p:cNvPr id="60" name="Freeform: Shape 59">
              <a:extLst>
                <a:ext uri="{FF2B5EF4-FFF2-40B4-BE49-F238E27FC236}">
                  <a16:creationId xmlns:a16="http://schemas.microsoft.com/office/drawing/2014/main" id="{975E3D4A-6636-47AC-9F4C-8B1AAA4D3FA2}"/>
                </a:ext>
              </a:extLst>
            </p:cNvPr>
            <p:cNvSpPr/>
            <p:nvPr/>
          </p:nvSpPr>
          <p:spPr>
            <a:xfrm>
              <a:off x="3904342" y="2336800"/>
              <a:ext cx="4122057" cy="783772"/>
            </a:xfrm>
            <a:custGeom>
              <a:avLst/>
              <a:gdLst>
                <a:gd name="connsiteX0" fmla="*/ 0 w 4746172"/>
                <a:gd name="connsiteY0" fmla="*/ 0 h 2373087"/>
                <a:gd name="connsiteX1" fmla="*/ 4746172 w 4746172"/>
                <a:gd name="connsiteY1" fmla="*/ 0 h 2373087"/>
                <a:gd name="connsiteX2" fmla="*/ 4746172 w 4746172"/>
                <a:gd name="connsiteY2" fmla="*/ 1 h 2373087"/>
                <a:gd name="connsiteX3" fmla="*/ 2373086 w 4746172"/>
                <a:gd name="connsiteY3" fmla="*/ 2373087 h 2373087"/>
                <a:gd name="connsiteX4" fmla="*/ 0 w 4746172"/>
                <a:gd name="connsiteY4" fmla="*/ 1 h 237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2" h="2373087">
                  <a:moveTo>
                    <a:pt x="0" y="0"/>
                  </a:moveTo>
                  <a:lnTo>
                    <a:pt x="4746172" y="0"/>
                  </a:lnTo>
                  <a:lnTo>
                    <a:pt x="4746172" y="1"/>
                  </a:lnTo>
                  <a:cubicBezTo>
                    <a:pt x="4746172" y="1310620"/>
                    <a:pt x="3683705" y="2373087"/>
                    <a:pt x="2373086" y="2373087"/>
                  </a:cubicBezTo>
                  <a:cubicBezTo>
                    <a:pt x="1062467" y="2373087"/>
                    <a:pt x="0" y="1310620"/>
                    <a:pt x="0" y="1"/>
                  </a:cubicBezTo>
                  <a:close/>
                </a:path>
              </a:pathLst>
            </a:custGeom>
            <a:gradFill flip="none" rotWithShape="1">
              <a:gsLst>
                <a:gs pos="13000">
                  <a:schemeClr val="tx1">
                    <a:alpha val="60000"/>
                  </a:schemeClr>
                </a:gs>
                <a:gs pos="100000">
                  <a:srgbClr val="D7D8DC">
                    <a:alpha val="0"/>
                  </a:srgbClr>
                </a:gs>
              </a:gsLst>
              <a:lin ang="5400000" scaled="1"/>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15A3468-8630-4582-A8A4-2AF1CAC2D9D2}"/>
                </a:ext>
              </a:extLst>
            </p:cNvPr>
            <p:cNvSpPr/>
            <p:nvPr/>
          </p:nvSpPr>
          <p:spPr>
            <a:xfrm>
              <a:off x="7797914" y="1505857"/>
              <a:ext cx="747485" cy="747485"/>
            </a:xfrm>
            <a:prstGeom prst="ellipse">
              <a:avLst/>
            </a:prstGeom>
            <a:solidFill>
              <a:srgbClr val="00B0F0"/>
            </a:solidFill>
            <a:ln>
              <a:noFill/>
            </a:ln>
            <a:effectLst>
              <a:innerShdw blurRad="266700" dist="762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56D68EB2-2ACE-43F0-9E92-C8D26C3A38E4}"/>
                </a:ext>
              </a:extLst>
            </p:cNvPr>
            <p:cNvSpPr/>
            <p:nvPr/>
          </p:nvSpPr>
          <p:spPr>
            <a:xfrm>
              <a:off x="3447142" y="1248229"/>
              <a:ext cx="5297715" cy="1262742"/>
            </a:xfrm>
            <a:prstGeom prst="rect">
              <a:avLst/>
            </a:prstGeom>
            <a:gradFill flip="none" rotWithShape="1">
              <a:gsLst>
                <a:gs pos="10000">
                  <a:srgbClr val="D7D8DC"/>
                </a:gs>
                <a:gs pos="35000">
                  <a:srgbClr val="F3F3F3"/>
                </a:gs>
                <a:gs pos="64000">
                  <a:srgbClr val="F3F3F3"/>
                </a:gs>
                <a:gs pos="96000">
                  <a:srgbClr val="D7D8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B85927C-D6DA-455D-87AA-6CCE8598FF0C}"/>
                </a:ext>
              </a:extLst>
            </p:cNvPr>
            <p:cNvSpPr txBox="1"/>
            <p:nvPr/>
          </p:nvSpPr>
          <p:spPr>
            <a:xfrm>
              <a:off x="6924406" y="1345929"/>
              <a:ext cx="1560286" cy="400110"/>
            </a:xfrm>
            <a:prstGeom prst="rect">
              <a:avLst/>
            </a:prstGeom>
            <a:noFill/>
          </p:spPr>
          <p:txBody>
            <a:bodyPr wrap="square" rtlCol="0">
              <a:spAutoFit/>
            </a:bodyPr>
            <a:lstStyle/>
            <a:p>
              <a:pPr algn="r"/>
              <a:r>
                <a:rPr lang="ar-SY" sz="2000" dirty="0">
                  <a:solidFill>
                    <a:srgbClr val="00AEEE"/>
                  </a:solidFill>
                  <a:latin typeface="Oswald" panose="02000503000000000000" pitchFamily="2" charset="0"/>
                </a:rPr>
                <a:t>استنتج</a:t>
              </a:r>
            </a:p>
          </p:txBody>
        </p:sp>
        <p:sp>
          <p:nvSpPr>
            <p:cNvPr id="64" name="TextBox 63">
              <a:extLst>
                <a:ext uri="{FF2B5EF4-FFF2-40B4-BE49-F238E27FC236}">
                  <a16:creationId xmlns:a16="http://schemas.microsoft.com/office/drawing/2014/main" id="{A1E12D2C-6A69-4C5B-BFB4-CBB414716C89}"/>
                </a:ext>
              </a:extLst>
            </p:cNvPr>
            <p:cNvSpPr txBox="1"/>
            <p:nvPr/>
          </p:nvSpPr>
          <p:spPr>
            <a:xfrm>
              <a:off x="3658157" y="1698814"/>
              <a:ext cx="4836433" cy="830997"/>
            </a:xfrm>
            <a:prstGeom prst="rect">
              <a:avLst/>
            </a:prstGeom>
            <a:noFill/>
          </p:spPr>
          <p:txBody>
            <a:bodyPr wrap="square" rtlCol="0">
              <a:spAutoFit/>
            </a:bodyPr>
            <a:lstStyle/>
            <a:p>
              <a:pPr algn="r"/>
              <a:r>
                <a:rPr lang="ar-SY" sz="2400" dirty="0">
                  <a:solidFill>
                    <a:schemeClr val="bg1">
                      <a:lumMod val="50000"/>
                    </a:schemeClr>
                  </a:solidFill>
                </a:rPr>
                <a:t>أوضح كيف يسهم الإنسان في حدوث عملية التجوية؟</a:t>
              </a:r>
            </a:p>
          </p:txBody>
        </p:sp>
      </p:grpSp>
    </p:spTree>
    <p:extLst>
      <p:ext uri="{BB962C8B-B14F-4D97-AF65-F5344CB8AC3E}">
        <p14:creationId xmlns:p14="http://schemas.microsoft.com/office/powerpoint/2010/main" val="39487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righ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500"/>
                            </p:stCondLst>
                            <p:childTnLst>
                              <p:par>
                                <p:cTn id="52" presetID="14" presetClass="entr" presetSubtype="1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8"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672</Words>
  <Application>Microsoft Office PowerPoint</Application>
  <PresentationFormat>شاشة عريضة</PresentationFormat>
  <Paragraphs>100</Paragraphs>
  <Slides>19</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Arial</vt:lpstr>
      <vt:lpstr>Calibri</vt:lpstr>
      <vt:lpstr>Calibri Light</vt:lpstr>
      <vt:lpstr>Century Gothic</vt:lpstr>
      <vt:lpstr>Cooper Black</vt:lpstr>
      <vt:lpstr>Impact</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hammoud nasser</cp:lastModifiedBy>
  <cp:revision>66</cp:revision>
  <dcterms:created xsi:type="dcterms:W3CDTF">2020-09-22T10:26:44Z</dcterms:created>
  <dcterms:modified xsi:type="dcterms:W3CDTF">2020-09-30T11:59:30Z</dcterms:modified>
</cp:coreProperties>
</file>