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91" r:id="rId5"/>
    <p:sldId id="310" r:id="rId6"/>
    <p:sldId id="312" r:id="rId7"/>
    <p:sldId id="313" r:id="rId8"/>
    <p:sldId id="314" r:id="rId9"/>
    <p:sldId id="315" r:id="rId10"/>
    <p:sldId id="316" r:id="rId11"/>
    <p:sldId id="317" r:id="rId12"/>
    <p:sldId id="285" r:id="rId13"/>
    <p:sldId id="272" r:id="rId1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00CC"/>
    <a:srgbClr val="000099"/>
    <a:srgbClr val="663300"/>
    <a:srgbClr val="0066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نمط ذو سمات 1 - تميي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71" d="100"/>
          <a:sy n="71" d="100"/>
        </p:scale>
        <p:origin x="-7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EDDE71F-1134-41A4-B6D4-EAAB55AC6C48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6AA486-7339-4404-8971-38D3F9504E7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6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8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A486-7339-4404-8971-38D3F9504E76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38AE5-F3A4-405D-822E-3BECE3381516}" type="datetimeFigureOut">
              <a:rPr lang="ar-SA" smtClean="0"/>
              <a:pPr/>
              <a:t>29/03/35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7E80F-3AC6-47E5-9993-1A9BF406E7E0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42968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857224" y="1857364"/>
            <a:ext cx="7358114" cy="132343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أسباب خلاف العلماء </a:t>
            </a:r>
            <a:endParaRPr lang="ar-SA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مستدير الزوايا 3"/>
          <p:cNvSpPr/>
          <p:nvPr/>
        </p:nvSpPr>
        <p:spPr>
          <a:xfrm>
            <a:off x="1285852" y="928670"/>
            <a:ext cx="6929486" cy="20717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 smtClean="0">
                <a:solidFill>
                  <a:srgbClr val="000099"/>
                </a:solidFill>
              </a:rPr>
              <a:t>لم يكن العلماء المجتهدون – رحمهم الله – يتكلمون بالهوى ، بل كانوا يجتهدون في بيان أحكام الشريعة بحسب ما بلغهم من الأدلة ، وبحسب ما فهموه منها ، وقد يتفقون فيما بينهم ، وقد يختلفون في بعض الأحيان . </a:t>
            </a:r>
            <a:endParaRPr lang="ar-SA" sz="2800" b="1" dirty="0">
              <a:solidFill>
                <a:srgbClr val="CC00CC"/>
              </a:solidFill>
              <a:cs typeface="Akhbar MT" pitchFamily="2" charset="-78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1071538" y="3143248"/>
            <a:ext cx="7143800" cy="28575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rgbClr val="CC00CC"/>
                </a:solidFill>
                <a:cs typeface="Akhbar MT" pitchFamily="2" charset="-78"/>
              </a:rPr>
              <a:t>و الخلاف بين العلماء يعود إلى أسباب كثيرة كلها دائرة حول بحثهم عن الحق  وتطلبهم بيان الشريعة ، فكل واحد منهم إما أن يكون مصيباً محمود فله أجران ، أو مخطئاً معذوراً فله أجر واحد  ، كما قال النبي </a:t>
            </a:r>
            <a:r>
              <a:rPr lang="ar-SA" sz="2800" b="1" dirty="0" smtClean="0">
                <a:solidFill>
                  <a:srgbClr val="CC00CC"/>
                </a:solidFill>
                <a:cs typeface="Akhbar MT" pitchFamily="2" charset="-78"/>
                <a:sym typeface="AGA Arabesque"/>
              </a:rPr>
              <a:t> : ( </a:t>
            </a:r>
            <a:r>
              <a:rPr lang="ar-SA" sz="3200" b="1" dirty="0" smtClean="0">
                <a:solidFill>
                  <a:srgbClr val="000099"/>
                </a:solidFill>
                <a:latin typeface="Arabic Typesetting" pitchFamily="66" charset="-78"/>
                <a:cs typeface="Arabic Typesetting" pitchFamily="66" charset="-78"/>
                <a:sym typeface="AGA Arabesque"/>
              </a:rPr>
              <a:t>إذا اجتهد الحاكم فأصاب فله أجران ، وإذا اجتهد فأخطأ فله أجر </a:t>
            </a:r>
            <a:r>
              <a:rPr lang="ar-SA" sz="2800" b="1" dirty="0" smtClean="0">
                <a:solidFill>
                  <a:srgbClr val="CC00CC"/>
                </a:solidFill>
                <a:cs typeface="Akhbar MT" pitchFamily="2" charset="-78"/>
                <a:sym typeface="AGA Arabesque"/>
              </a:rPr>
              <a:t>) . </a:t>
            </a:r>
            <a:r>
              <a:rPr lang="ar-SA" sz="2800" b="1" dirty="0" smtClean="0">
                <a:solidFill>
                  <a:srgbClr val="CC00CC"/>
                </a:solidFill>
                <a:cs typeface="Akhbar MT" pitchFamily="2" charset="-78"/>
              </a:rPr>
              <a:t> </a:t>
            </a:r>
            <a:endParaRPr lang="ar-SA" sz="2800" b="1" dirty="0">
              <a:solidFill>
                <a:srgbClr val="CC00CC"/>
              </a:solidFill>
              <a:cs typeface="Akhbar MT" pitchFamily="2" charset="-78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الأول : </a:t>
            </a:r>
          </a:p>
          <a:p>
            <a:r>
              <a:rPr lang="ar-SA" sz="2400" dirty="0" smtClean="0"/>
              <a:t>كون العالم لم يسمع بهذا الدليل ، مثال ذلك : بلغ عائشة رضي الله عنها أن عبد الله بن عمرو رضي الله عنهما يأمر النساء إذا اغتسلن أن ينقضن رؤوسهن فقالت يا عجباً لابن عمرو وهذا يأمر </a:t>
            </a:r>
            <a:r>
              <a:rPr lang="ar-SA" sz="2400" dirty="0" smtClean="0"/>
              <a:t>النساء إذا اغتسلن أن ينقضن رؤوسهن ، أفلا يأمرهن أن يحلقن رؤوسهن ؟ لقد كنت أغتسل أنا ورسول الله </a:t>
            </a:r>
            <a:r>
              <a:rPr lang="ar-SA" sz="2400" dirty="0" smtClean="0">
                <a:sym typeface="AGA Arabesque"/>
              </a:rPr>
              <a:t> من غناء واحد ولا أزيد على أن أفرغ على راسي ثلاث </a:t>
            </a:r>
            <a:r>
              <a:rPr lang="ar-SA" sz="2400" dirty="0" err="1" smtClean="0">
                <a:sym typeface="AGA Arabesque"/>
              </a:rPr>
              <a:t>إفراغات</a:t>
            </a:r>
            <a:r>
              <a:rPr lang="ar-SA" sz="2400" dirty="0" smtClean="0">
                <a:sym typeface="AGA Arabesque"/>
              </a:rPr>
              <a:t> . </a:t>
            </a:r>
            <a:endParaRPr lang="ar-SA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الثاني : </a:t>
            </a:r>
          </a:p>
          <a:p>
            <a:r>
              <a:rPr lang="ar-SA" sz="2400" dirty="0" smtClean="0"/>
              <a:t>يبلغ الحديث عالمين لكنه يكون صحيحا عند عالم وضعيفا عن العالم الآخر حيث لم يبلغه بسند صحيح ، مثال ذلك : حديث العينة الذي رواه ابن عمر – رضي الله عنهما – قال : سمعت رسول الله </a:t>
            </a:r>
            <a:r>
              <a:rPr lang="ar-SA" sz="2400" dirty="0" smtClean="0">
                <a:sym typeface="AGA Arabesque"/>
              </a:rPr>
              <a:t></a:t>
            </a:r>
            <a:r>
              <a:rPr lang="ar-SA" sz="2400" dirty="0" smtClean="0">
                <a:solidFill>
                  <a:srgbClr val="002060"/>
                </a:solidFill>
                <a:sym typeface="AGA Arabesque"/>
              </a:rPr>
              <a:t> يقول : (( إذا </a:t>
            </a:r>
            <a:r>
              <a:rPr lang="ar-SA" sz="2400" dirty="0" err="1" smtClean="0">
                <a:solidFill>
                  <a:srgbClr val="002060"/>
                </a:solidFill>
                <a:sym typeface="AGA Arabesque"/>
              </a:rPr>
              <a:t>تبايعتم</a:t>
            </a:r>
            <a:r>
              <a:rPr lang="ar-SA" sz="2400" dirty="0" smtClean="0">
                <a:solidFill>
                  <a:srgbClr val="002060"/>
                </a:solidFill>
                <a:sym typeface="AGA Arabesque"/>
              </a:rPr>
              <a:t> بالعينة ، وأخذتم أذناب البقر ، ورضيتم بالزرع ، وتركتم الجهاد سلط الله عليكم ذلا لا ينزعه حتى ترجعوا إلى دينكم )) . </a:t>
            </a:r>
            <a:endParaRPr lang="ar-SA" sz="2400" dirty="0" smtClean="0">
              <a:sym typeface="AGA Arabesque"/>
            </a:endParaRPr>
          </a:p>
          <a:p>
            <a:r>
              <a:rPr lang="ar-SA" sz="2400" dirty="0" smtClean="0">
                <a:sym typeface="AGA Arabesque"/>
              </a:rPr>
              <a:t>هذا الحديث لم يعمل </a:t>
            </a:r>
            <a:r>
              <a:rPr lang="ar-SA" sz="2400" dirty="0" err="1" smtClean="0">
                <a:sym typeface="AGA Arabesque"/>
              </a:rPr>
              <a:t>به</a:t>
            </a:r>
            <a:r>
              <a:rPr lang="ar-SA" sz="2400" dirty="0" smtClean="0">
                <a:sym typeface="AGA Arabesque"/>
              </a:rPr>
              <a:t> الشافعي لضعفه عنده ، وعمل </a:t>
            </a:r>
            <a:r>
              <a:rPr lang="ar-SA" sz="2400" dirty="0" err="1" smtClean="0">
                <a:sym typeface="AGA Arabesque"/>
              </a:rPr>
              <a:t>به</a:t>
            </a:r>
            <a:r>
              <a:rPr lang="ar-SA" sz="2400" dirty="0" smtClean="0">
                <a:sym typeface="AGA Arabesque"/>
              </a:rPr>
              <a:t> الجمهور ؛ لأن له طرقاً تقويه ، وقد عضدته بعض الآثار عن الصحابة  في تحريم العينة 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285728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الثالث : </a:t>
            </a:r>
          </a:p>
          <a:p>
            <a:r>
              <a:rPr lang="ar-SA" sz="2400" dirty="0" smtClean="0"/>
              <a:t>يبلغ الحديث العالم ويعلم أنه صحيح لكن يظنه منسوخاً والآخر بخلاف ذلك ، مثال ذلك : اختلف العلماء في حكم الحجامة للصائم هل تفطر أو لا ؟ فمن قال إنها لا تفطر استدل بحديث ابن عباس رضي الله عنهما في الصحيح أن النبي </a:t>
            </a:r>
            <a:r>
              <a:rPr lang="ar-SA" sz="2400" dirty="0" smtClean="0">
                <a:sym typeface="AGA Arabesque"/>
              </a:rPr>
              <a:t> </a:t>
            </a:r>
            <a:r>
              <a:rPr lang="ar-SA" sz="2400" dirty="0" err="1" smtClean="0">
                <a:sym typeface="AGA Arabesque"/>
              </a:rPr>
              <a:t>احتجم</a:t>
            </a:r>
            <a:r>
              <a:rPr lang="ar-SA" sz="2400" dirty="0" smtClean="0">
                <a:sym typeface="AGA Arabesque"/>
              </a:rPr>
              <a:t> وهو محرم </a:t>
            </a:r>
            <a:r>
              <a:rPr lang="ar-SA" sz="2400" dirty="0" err="1" smtClean="0">
                <a:sym typeface="AGA Arabesque"/>
              </a:rPr>
              <a:t>واحتجم</a:t>
            </a:r>
            <a:r>
              <a:rPr lang="ar-SA" sz="2400" dirty="0" smtClean="0">
                <a:sym typeface="AGA Arabesque"/>
              </a:rPr>
              <a:t> وهو صائم ، ومن قال أنها تفطر استدل بحديث : أفطر </a:t>
            </a:r>
            <a:r>
              <a:rPr lang="ar-SA" sz="2400" dirty="0" err="1" smtClean="0">
                <a:sym typeface="AGA Arabesque"/>
              </a:rPr>
              <a:t>الحاجم</a:t>
            </a:r>
            <a:r>
              <a:rPr lang="ar-SA" sz="2400" dirty="0" smtClean="0">
                <a:sym typeface="AGA Arabesque"/>
              </a:rPr>
              <a:t> و </a:t>
            </a:r>
            <a:r>
              <a:rPr lang="ar-SA" sz="2400" dirty="0" err="1" smtClean="0">
                <a:sym typeface="AGA Arabesque"/>
              </a:rPr>
              <a:t>المحجوم</a:t>
            </a:r>
            <a:r>
              <a:rPr lang="ar-SA" sz="2400" dirty="0" smtClean="0">
                <a:sym typeface="AGA Arabesque"/>
              </a:rPr>
              <a:t> ، ومن الأجوبة التي </a:t>
            </a:r>
            <a:r>
              <a:rPr lang="ar-SA" sz="2400" dirty="0" err="1" smtClean="0">
                <a:sym typeface="AGA Arabesque"/>
              </a:rPr>
              <a:t>اجابوا</a:t>
            </a:r>
            <a:r>
              <a:rPr lang="ar-SA" sz="2400" dirty="0" smtClean="0">
                <a:sym typeface="AGA Arabesque"/>
              </a:rPr>
              <a:t> </a:t>
            </a:r>
            <a:r>
              <a:rPr lang="ar-SA" sz="2400" dirty="0" err="1" smtClean="0">
                <a:sym typeface="AGA Arabesque"/>
              </a:rPr>
              <a:t>بها</a:t>
            </a:r>
            <a:r>
              <a:rPr lang="ar-SA" sz="2400" dirty="0" smtClean="0">
                <a:sym typeface="AGA Arabesque"/>
              </a:rPr>
              <a:t> عن حديث ابن عباس – رضي الله عنهما – قالوا إن الحديث منسوخ ، ولم يسلم لهم </a:t>
            </a:r>
            <a:r>
              <a:rPr lang="ar-SA" sz="2400" dirty="0" err="1" smtClean="0">
                <a:sym typeface="AGA Arabesque"/>
              </a:rPr>
              <a:t>الاخرون</a:t>
            </a:r>
            <a:r>
              <a:rPr lang="ar-SA" sz="2400" dirty="0" smtClean="0">
                <a:sym typeface="AGA Arabesque"/>
              </a:rPr>
              <a:t> بأن الحديث منسوخ 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الرابع : </a:t>
            </a:r>
          </a:p>
          <a:p>
            <a:r>
              <a:rPr lang="ar-SA" sz="2400" dirty="0" smtClean="0"/>
              <a:t>يبلغ العالم الحديث ويعلم أنه غير منسوخ لكن يعتبره معارضا بحديث آخر ، مثال ذلك : خلاف </a:t>
            </a:r>
            <a:r>
              <a:rPr lang="ar-SA" sz="2400" dirty="0" err="1" smtClean="0"/>
              <a:t>العماء</a:t>
            </a:r>
            <a:r>
              <a:rPr lang="ar-SA" sz="2400" dirty="0" smtClean="0"/>
              <a:t> في مسالة استقبال القبلة واستدبارها أثناء قضاء الحاجة ، فمنهم من قال : إن الاستدبار والاستقبال منهي عنه مطلقاً ، ومنهم من قال منهي عن الاستقبال دون </a:t>
            </a:r>
            <a:r>
              <a:rPr lang="ar-SA" sz="2400" dirty="0" err="1" smtClean="0"/>
              <a:t>الاستبار</a:t>
            </a:r>
            <a:r>
              <a:rPr lang="ar-SA" sz="2400" dirty="0" smtClean="0"/>
              <a:t> ، ومنهم من قال: منهي عن </a:t>
            </a:r>
            <a:r>
              <a:rPr lang="ar-SA" sz="2400" dirty="0" err="1" smtClean="0"/>
              <a:t>الاستبار</a:t>
            </a:r>
            <a:r>
              <a:rPr lang="ar-SA" sz="2400" dirty="0" smtClean="0"/>
              <a:t> في الفضاء دون البنيان ، وسبب ذلك أن النبي </a:t>
            </a:r>
            <a:r>
              <a:rPr lang="ar-SA" sz="2400" dirty="0" smtClean="0">
                <a:sym typeface="AGA Arabesque"/>
              </a:rPr>
              <a:t> قال : (( </a:t>
            </a:r>
            <a:r>
              <a:rPr lang="ar-SA" sz="2400" b="1" dirty="0" smtClean="0">
                <a:solidFill>
                  <a:srgbClr val="000099"/>
                </a:solidFill>
                <a:cs typeface="Akhbar MT" pitchFamily="2" charset="-78"/>
                <a:sym typeface="AGA Arabesque"/>
              </a:rPr>
              <a:t>إذا أتيتم الغائط فلا تستقبلوا القبلة ولا </a:t>
            </a:r>
            <a:r>
              <a:rPr lang="ar-SA" sz="2400" b="1" dirty="0" err="1" smtClean="0">
                <a:solidFill>
                  <a:srgbClr val="000099"/>
                </a:solidFill>
                <a:cs typeface="Akhbar MT" pitchFamily="2" charset="-78"/>
                <a:sym typeface="AGA Arabesque"/>
              </a:rPr>
              <a:t>تستدبروها</a:t>
            </a:r>
            <a:r>
              <a:rPr lang="ar-SA" sz="2400" b="1" dirty="0" smtClean="0">
                <a:solidFill>
                  <a:srgbClr val="000099"/>
                </a:solidFill>
                <a:cs typeface="Akhbar MT" pitchFamily="2" charset="-78"/>
                <a:sym typeface="AGA Arabesque"/>
              </a:rPr>
              <a:t> ولكن شرقوا أو غربوا </a:t>
            </a:r>
            <a:r>
              <a:rPr lang="ar-SA" sz="2400" dirty="0" smtClean="0">
                <a:sym typeface="AGA Arabesque"/>
              </a:rPr>
              <a:t>)) ، وروى ابن عمر – رضي الله عنهما – أنه رقى على بيت أخته  حفصة فوجد النبي  جالساً لحاجته مستقبل الشام مستدبر القبلة ، فهذان الحديثان ظاهرهما التعارض ولهذا اختلف أهل العلم في حكم هذه المسألة 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0066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الخامس : </a:t>
            </a:r>
          </a:p>
          <a:p>
            <a:r>
              <a:rPr lang="ar-SA" sz="2400" dirty="0" smtClean="0"/>
              <a:t>اختلافهم في تفسير لفظ الدليل ، وذلك لكون اللفظ </a:t>
            </a:r>
            <a:r>
              <a:rPr lang="ar-SA" sz="2400" dirty="0" smtClean="0"/>
              <a:t>مشتركاً أو مجملاً أو لأي سبب آخر ، كاختلاف الفقهاء في مس المرأة هل ينقض الوضوء أو لا ينقض الوضوء ، بسبب اختلافهم في تفسير قوله تعالى في آية الوضوء : {</a:t>
            </a:r>
            <a:r>
              <a:rPr lang="ar-SA" sz="2400" b="1" dirty="0" smtClean="0">
                <a:solidFill>
                  <a:srgbClr val="006600"/>
                </a:solidFill>
              </a:rPr>
              <a:t>أَوْ لامَسْتُمْ النِّسَاءَ </a:t>
            </a:r>
            <a:r>
              <a:rPr lang="ar-SA" sz="2400" dirty="0" smtClean="0"/>
              <a:t>} ، فمن فسرها بمجرد اللمس قال : هو ينقض الوضوء ، ومن فسرها بالجماع قال : اللمس لا ينقض الوضوء . </a:t>
            </a:r>
            <a:endParaRPr lang="ar-SA" sz="2400" dirty="0" smtClean="0">
              <a:sym typeface="AGA Arabesque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السادس : </a:t>
            </a:r>
          </a:p>
          <a:p>
            <a:r>
              <a:rPr lang="ar-SA" sz="2400" dirty="0" smtClean="0"/>
              <a:t>اختلافهم في قاعدة أو مسألة أصولية مما يؤدي إلى الخلاف في بعض الأحكام ، وذلك كاختلاف أهل العلم في الاحتجاج بقول الصحابي بقول الصحابي أو فعله إذا كان في مسألة لا يدخلها الاجتهاد ولم يخالفه صحابي آخر هل هو حجة أم لا . </a:t>
            </a:r>
          </a:p>
          <a:p>
            <a:r>
              <a:rPr lang="ar-SA" sz="2400" b="1" dirty="0" smtClean="0">
                <a:solidFill>
                  <a:schemeClr val="accent2">
                    <a:lumMod val="75000"/>
                  </a:schemeClr>
                </a:solidFill>
                <a:cs typeface="Akhbar MT" pitchFamily="2" charset="-78"/>
                <a:sym typeface="AGA Arabesque"/>
              </a:rPr>
              <a:t>مثال ذلك : فعل ابن عمر في رفع يديه في التكبيرات على الجنازة، ولكن بعض العلماء لم يختر هذا الحكم لأنه لا يعمل بهذا النوع من الأدلة . </a:t>
            </a:r>
            <a:endParaRPr lang="ar-SA" sz="2400" b="1" dirty="0" smtClean="0">
              <a:solidFill>
                <a:schemeClr val="accent2">
                  <a:lumMod val="75000"/>
                </a:schemeClr>
              </a:solidFill>
              <a:cs typeface="Akhbar MT" pitchFamily="2" charset="-78"/>
              <a:sym typeface="AGA Arabesque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السابع  : </a:t>
            </a:r>
          </a:p>
          <a:p>
            <a:r>
              <a:rPr lang="ar-SA" sz="2400" dirty="0" smtClean="0"/>
              <a:t>أن بعض </a:t>
            </a:r>
            <a:r>
              <a:rPr lang="ar-SA" sz="2400" dirty="0" err="1" smtClean="0"/>
              <a:t>العماء</a:t>
            </a:r>
            <a:r>
              <a:rPr lang="ar-SA" sz="2400" dirty="0" smtClean="0"/>
              <a:t> يفهم من الحديث شيئاً ، ويفهم غيره منه شيئاً آخر ، ومثاله حديث ذي اليدين أن النبي </a:t>
            </a:r>
            <a:r>
              <a:rPr lang="ar-SA" sz="2400" dirty="0" smtClean="0">
                <a:sym typeface="AGA Arabesque"/>
              </a:rPr>
              <a:t> صلى بهم إحدى صلاتي </a:t>
            </a:r>
            <a:r>
              <a:rPr lang="ar-SA" sz="2400" dirty="0" err="1" smtClean="0">
                <a:sym typeface="AGA Arabesque"/>
              </a:rPr>
              <a:t>العشى</a:t>
            </a:r>
            <a:r>
              <a:rPr lang="ar-SA" sz="2400" dirty="0" smtClean="0">
                <a:sym typeface="AGA Arabesque"/>
              </a:rPr>
              <a:t> فسلم من ركعتين ، فلما أخبروه صلى الركعتين الباقيتين ، ثم سلم ثم سجد سجدتين بعد السلام . </a:t>
            </a:r>
          </a:p>
          <a:p>
            <a:r>
              <a:rPr lang="ar-SA" sz="2400" dirty="0" smtClean="0">
                <a:sym typeface="AGA Arabesque"/>
              </a:rPr>
              <a:t>فأخذ منه بعض العلماء أن سجود السهو يكون بعد السلام إذا سلم من نقض في صلاته ، فإنه يتمها ثم يسجد للسهو بعد السلام ، وفهم منه آخرون أن سجود السهو يكون بعد السلام إذا زاد في صلاته سهوا وذلك لأنه في الحديث زاد الصلاة على النبي  </a:t>
            </a:r>
            <a:r>
              <a:rPr lang="ar-SA" sz="2400" dirty="0" err="1" smtClean="0">
                <a:sym typeface="AGA Arabesque"/>
              </a:rPr>
              <a:t>و</a:t>
            </a:r>
            <a:r>
              <a:rPr lang="ar-SA" sz="2400" dirty="0" smtClean="0">
                <a:sym typeface="AGA Arabesque"/>
              </a:rPr>
              <a:t> السلام من الصلاة ، فقالوا : كل زيادة سهوا فالسجود لها بعد السلام . </a:t>
            </a:r>
            <a:endParaRPr lang="ar-SA" sz="2400" dirty="0" smtClean="0">
              <a:sym typeface="AGA Arabesque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نجمة مكونة من 7 نقاط 1"/>
          <p:cNvSpPr/>
          <p:nvPr/>
        </p:nvSpPr>
        <p:spPr>
          <a:xfrm>
            <a:off x="785786" y="357166"/>
            <a:ext cx="8358214" cy="1143008"/>
          </a:xfrm>
          <a:prstGeom prst="star7">
            <a:avLst/>
          </a:prstGeom>
          <a:blipFill>
            <a:blip r:embed="rId4"/>
            <a:stretch>
              <a:fillRect/>
            </a:stretch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2800" b="1" dirty="0" smtClean="0"/>
              <a:t>من أهم أسباب خلاف العلماء ما يلي: </a:t>
            </a:r>
            <a:endParaRPr lang="ar-SA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357158" y="1785926"/>
            <a:ext cx="8501122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CC00CC"/>
                </a:solidFill>
              </a:rPr>
              <a:t>السبب الثامن : </a:t>
            </a:r>
          </a:p>
          <a:p>
            <a:r>
              <a:rPr lang="ar-SA" sz="2400" dirty="0" smtClean="0"/>
              <a:t>أن يكون في المسألة نص ، فيجتهد العلماء في استنباط حكمها من بعض النصوص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القواعد الشرعية ؛ فيختلف اجتهادهم ، ومن ذلك اختلاف العلماء المعاصرين في حكم الإجارة المنتهية بالتمليك ؛ بناء على خلافهم في تنزيلها على النصوص </a:t>
            </a:r>
            <a:r>
              <a:rPr lang="ar-SA" sz="2400" dirty="0" err="1" smtClean="0"/>
              <a:t>و</a:t>
            </a:r>
            <a:r>
              <a:rPr lang="ar-SA" sz="2400" dirty="0" smtClean="0"/>
              <a:t> القواعد الشرعية . </a:t>
            </a:r>
            <a:endParaRPr lang="ar-SA" sz="2400" dirty="0" smtClean="0">
              <a:sym typeface="AGA Arabesque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وسيلة شرح على شكل سحابة 1"/>
          <p:cNvSpPr>
            <a:spLocks noChangeArrowheads="1"/>
          </p:cNvSpPr>
          <p:nvPr/>
        </p:nvSpPr>
        <p:spPr bwMode="auto">
          <a:xfrm>
            <a:off x="6000760" y="357166"/>
            <a:ext cx="2238368" cy="928694"/>
          </a:xfrm>
          <a:prstGeom prst="cloudCallout">
            <a:avLst>
              <a:gd name="adj1" fmla="val 68029"/>
              <a:gd name="adj2" fmla="val -57963"/>
            </a:avLst>
          </a:prstGeom>
          <a:solidFill>
            <a:schemeClr val="accent6">
              <a:lumMod val="20000"/>
              <a:lumOff val="80000"/>
            </a:schemeClr>
          </a:solidFill>
          <a:ln w="42500" algn="ctr">
            <a:solidFill>
              <a:srgbClr val="B05C05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ar-SA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نشــاط</a:t>
            </a:r>
            <a:endParaRPr lang="ar-SA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428596" y="1500174"/>
            <a:ext cx="842968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ar-S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أسباب الخلاف السابقة يمكن تصنيفها إلى نوعين أو ثلاثة ، اجتهد في وضع كل سبب منها ضمن الصنف الذي يناسبه في الجدول التالي :</a:t>
            </a:r>
            <a:endParaRPr lang="ar-SA" sz="2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Akhbar MT" pitchFamily="2" charset="-78"/>
            </a:endParaRPr>
          </a:p>
        </p:txBody>
      </p:sp>
      <p:graphicFrame>
        <p:nvGraphicFramePr>
          <p:cNvPr id="4" name="جدول 3"/>
          <p:cNvGraphicFramePr>
            <a:graphicFrameLocks noGrp="1"/>
          </p:cNvGraphicFramePr>
          <p:nvPr/>
        </p:nvGraphicFramePr>
        <p:xfrm>
          <a:off x="1428728" y="2643182"/>
          <a:ext cx="6096000" cy="350046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032000"/>
                <a:gridCol w="2032000"/>
                <a:gridCol w="2032000"/>
              </a:tblGrid>
              <a:tr h="875116"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cs typeface="Akhbar MT" pitchFamily="2" charset="-78"/>
                        </a:rPr>
                        <a:t>الصنف الثالث</a:t>
                      </a:r>
                      <a:r>
                        <a:rPr lang="ar-SA" sz="2400" baseline="0" dirty="0" smtClean="0">
                          <a:cs typeface="Akhbar MT" pitchFamily="2" charset="-78"/>
                        </a:rPr>
                        <a:t> </a:t>
                      </a:r>
                      <a:endParaRPr lang="en-US" sz="2400" dirty="0"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cs typeface="Akhbar MT" pitchFamily="2" charset="-78"/>
                        </a:rPr>
                        <a:t>الصنف الثاني </a:t>
                      </a:r>
                      <a:endParaRPr lang="en-US" sz="2400" dirty="0"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 smtClean="0">
                          <a:cs typeface="Akhbar MT" pitchFamily="2" charset="-78"/>
                        </a:rPr>
                        <a:t>الصنف الأول </a:t>
                      </a:r>
                      <a:endParaRPr lang="en-US" sz="2400" dirty="0">
                        <a:cs typeface="Akhbar MT" pitchFamily="2" charset="-78"/>
                      </a:endParaRPr>
                    </a:p>
                  </a:txBody>
                  <a:tcPr/>
                </a:tc>
              </a:tr>
              <a:tr h="8751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751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751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1547813" y="4292600"/>
            <a:ext cx="5688012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ar-SA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إلى اللقاء في الحصة القادمة </a:t>
            </a:r>
          </a:p>
        </p:txBody>
      </p:sp>
      <p:pic>
        <p:nvPicPr>
          <p:cNvPr id="12291" name="Picture 3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4365625"/>
            <a:ext cx="1081087" cy="719138"/>
          </a:xfrm>
          <a:prstGeom prst="rect">
            <a:avLst/>
          </a:prstGeom>
          <a:noFill/>
        </p:spPr>
      </p:pic>
      <p:pic>
        <p:nvPicPr>
          <p:cNvPr id="12292" name="Picture 4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4437063"/>
            <a:ext cx="1081087" cy="719137"/>
          </a:xfrm>
          <a:prstGeom prst="rect">
            <a:avLst/>
          </a:prstGeom>
          <a:noFill/>
        </p:spPr>
      </p:pic>
      <p:pic>
        <p:nvPicPr>
          <p:cNvPr id="12293" name="Picture 5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4437063"/>
            <a:ext cx="1081088" cy="862012"/>
          </a:xfrm>
          <a:prstGeom prst="rect">
            <a:avLst/>
          </a:prstGeom>
          <a:noFill/>
        </p:spPr>
      </p:pic>
      <p:pic>
        <p:nvPicPr>
          <p:cNvPr id="12294" name="Picture 6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5013325"/>
            <a:ext cx="1081088" cy="719138"/>
          </a:xfrm>
          <a:prstGeom prst="rect">
            <a:avLst/>
          </a:prstGeom>
          <a:noFill/>
        </p:spPr>
      </p:pic>
      <p:pic>
        <p:nvPicPr>
          <p:cNvPr id="12295" name="Picture 7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5229225"/>
            <a:ext cx="1081087" cy="719138"/>
          </a:xfrm>
          <a:prstGeom prst="rect">
            <a:avLst/>
          </a:prstGeom>
          <a:noFill/>
        </p:spPr>
      </p:pic>
      <p:pic>
        <p:nvPicPr>
          <p:cNvPr id="12296" name="Picture 8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6238" y="5373688"/>
            <a:ext cx="1081087" cy="719137"/>
          </a:xfrm>
          <a:prstGeom prst="rect">
            <a:avLst/>
          </a:prstGeom>
          <a:noFill/>
        </p:spPr>
      </p:pic>
      <p:pic>
        <p:nvPicPr>
          <p:cNvPr id="12297" name="Picture 9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5084763"/>
            <a:ext cx="1081088" cy="719137"/>
          </a:xfrm>
          <a:prstGeom prst="rect">
            <a:avLst/>
          </a:prstGeom>
          <a:noFill/>
        </p:spPr>
      </p:pic>
      <p:pic>
        <p:nvPicPr>
          <p:cNvPr id="12298" name="Picture 10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4868863"/>
            <a:ext cx="1081087" cy="719137"/>
          </a:xfrm>
          <a:prstGeom prst="rect">
            <a:avLst/>
          </a:prstGeom>
          <a:noFill/>
        </p:spPr>
      </p:pic>
      <p:pic>
        <p:nvPicPr>
          <p:cNvPr id="12299" name="Picture 11" descr="790228319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9250" y="5445125"/>
            <a:ext cx="1081088" cy="719138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48148E-6 L 0.20469 -0.75579 " pathEditMode="relative" ptsTypes="AA">
                                      <p:cBhvr>
                                        <p:cTn id="6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3.33333E-6 L -0.03143 -0.81898 " pathEditMode="relative" ptsTypes="AA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03142 -0.89259 " pathEditMode="relative" ptsTypes="AA">
                                      <p:cBhvr>
                                        <p:cTn id="10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93889E-18 L -0.03143 -0.90301 " pathEditMode="relative" ptsTypes="AA">
                                      <p:cBhvr>
                                        <p:cTn id="12" dur="2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7 L -0.26389 0.304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" y="15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6 L -0.06284 0.3717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18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48148E-6 L 0.16545 0.33611 " pathEditMode="relative" ptsTypes="AA">
                                      <p:cBhvr>
                                        <p:cTn id="18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03171 L 0.30729 0.1893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" y="7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37413 -0.1363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893</Words>
  <Application>Microsoft Office PowerPoint</Application>
  <PresentationFormat>عرض على الشاشة (3:4)‏</PresentationFormat>
  <Paragraphs>45</Paragraphs>
  <Slides>13</Slides>
  <Notes>9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Microsoft</dc:creator>
  <cp:lastModifiedBy>user1</cp:lastModifiedBy>
  <cp:revision>323</cp:revision>
  <dcterms:created xsi:type="dcterms:W3CDTF">2011-08-15T03:33:40Z</dcterms:created>
  <dcterms:modified xsi:type="dcterms:W3CDTF">2014-01-30T14:18:43Z</dcterms:modified>
</cp:coreProperties>
</file>