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5" r:id="rId10"/>
    <p:sldId id="317" r:id="rId11"/>
    <p:sldId id="309" r:id="rId12"/>
    <p:sldId id="310" r:id="rId13"/>
    <p:sldId id="294" r:id="rId14"/>
    <p:sldId id="304" r:id="rId15"/>
  </p:sldIdLst>
  <p:sldSz cx="9144000" cy="6858000" type="screen4x3"/>
  <p:notesSz cx="6858000" cy="9144000"/>
  <p:embeddedFontLst>
    <p:embeddedFont>
      <p:font typeface="Aharoni" panose="02010803020104030203" pitchFamily="2" charset="-79"/>
      <p:bold r:id="rId16"/>
    </p:embeddedFont>
    <p:embeddedFont>
      <p:font typeface="Calibri" panose="020F0502020204030204" pitchFamily="34" charset="0"/>
      <p:regular r:id="rId17"/>
      <p:bold r:id="rId18"/>
    </p:embeddedFont>
    <p:embeddedFont>
      <p:font typeface="Calibri Light" panose="020F0302020204030204" pitchFamily="34" charset="0"/>
      <p:regular r:id="rId19"/>
    </p:embeddedFont>
    <p:embeddedFont>
      <p:font typeface="Comic Sans MS" panose="030F0702030302020204" pitchFamily="66"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21/01/42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21/01/42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21/01/42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21/01/42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21/01/42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21/01/42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21/01/42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21/01/42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21/01/42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21/01/42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21/01/42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2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21/01/42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3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54F9226-EA2C-4883-BD35-98D0D40631C9}"/>
              </a:ext>
            </a:extLst>
          </p:cNvPr>
          <p:cNvSpPr>
            <a:spLocks noGrp="1"/>
          </p:cNvSpPr>
          <p:nvPr>
            <p:ph idx="1"/>
          </p:nvPr>
        </p:nvSpPr>
        <p:spPr>
          <a:xfrm>
            <a:off x="723758" y="1648204"/>
            <a:ext cx="7696484" cy="3619832"/>
          </a:xfrm>
        </p:spPr>
        <p:txBody>
          <a:bodyPr/>
          <a:lstStyle/>
          <a:p>
            <a:pPr marL="0" indent="0">
              <a:buNone/>
            </a:pPr>
            <a:r>
              <a:rPr lang="ar-SA" dirty="0">
                <a:solidFill>
                  <a:srgbClr val="002060"/>
                </a:solidFill>
              </a:rPr>
              <a:t>يلعب = </a:t>
            </a:r>
            <a:r>
              <a:rPr lang="en-US" dirty="0">
                <a:solidFill>
                  <a:srgbClr val="002060"/>
                </a:solidFill>
              </a:rPr>
              <a:t>play </a:t>
            </a:r>
            <a:r>
              <a:rPr lang="ar-SA" dirty="0">
                <a:solidFill>
                  <a:srgbClr val="002060"/>
                </a:solidFill>
              </a:rPr>
              <a:t> " الرياضة التي تمارسها بالكرة " </a:t>
            </a:r>
          </a:p>
          <a:p>
            <a:pPr marL="0" indent="0">
              <a:buNone/>
            </a:pPr>
            <a:r>
              <a:rPr lang="ar-SA" dirty="0">
                <a:solidFill>
                  <a:schemeClr val="accent6">
                    <a:lumMod val="50000"/>
                  </a:schemeClr>
                </a:solidFill>
              </a:rPr>
              <a:t>يمارس = </a:t>
            </a:r>
            <a:r>
              <a:rPr lang="en-US" dirty="0">
                <a:solidFill>
                  <a:schemeClr val="accent6">
                    <a:lumMod val="50000"/>
                  </a:schemeClr>
                </a:solidFill>
              </a:rPr>
              <a:t>do</a:t>
            </a:r>
            <a:r>
              <a:rPr lang="ar-SA" dirty="0">
                <a:solidFill>
                  <a:schemeClr val="accent6">
                    <a:lumMod val="50000"/>
                  </a:schemeClr>
                </a:solidFill>
              </a:rPr>
              <a:t> " الرياضة التي تمارسها بدون الكرة "</a:t>
            </a:r>
          </a:p>
          <a:p>
            <a:pPr marL="0" indent="0">
              <a:buNone/>
            </a:pPr>
            <a:endParaRPr lang="ar-SA" dirty="0"/>
          </a:p>
          <a:p>
            <a:pPr marL="0" indent="0" algn="ctr">
              <a:buNone/>
            </a:pPr>
            <a:r>
              <a:rPr lang="ar-SA" sz="2000" b="1" dirty="0">
                <a:solidFill>
                  <a:srgbClr val="FF0000"/>
                </a:solidFill>
                <a:highlight>
                  <a:srgbClr val="C0C0C0"/>
                </a:highlight>
                <a:latin typeface="Aharoni" panose="02010803020104030203" pitchFamily="2" charset="-79"/>
              </a:rPr>
              <a:t> نستعمل الفعل المناسب في الجملة مع إضافة </a:t>
            </a:r>
            <a:r>
              <a:rPr lang="en-US" sz="2000" b="1" dirty="0" err="1">
                <a:solidFill>
                  <a:srgbClr val="FF0000"/>
                </a:solidFill>
                <a:highlight>
                  <a:srgbClr val="C0C0C0"/>
                </a:highlight>
                <a:latin typeface="Aharoni" panose="02010803020104030203" pitchFamily="2" charset="-79"/>
                <a:cs typeface="Aharoni" panose="02010803020104030203" pitchFamily="2" charset="-79"/>
              </a:rPr>
              <a:t>ing</a:t>
            </a:r>
            <a:r>
              <a:rPr lang="ar-SA" sz="2000" b="1" dirty="0">
                <a:solidFill>
                  <a:srgbClr val="FF0000"/>
                </a:solidFill>
                <a:highlight>
                  <a:srgbClr val="C0C0C0"/>
                </a:highlight>
                <a:latin typeface="Aharoni" panose="02010803020104030203" pitchFamily="2" charset="-79"/>
              </a:rPr>
              <a:t> للتعبير عن الزمن الحالي ( المضارع ) .</a:t>
            </a:r>
          </a:p>
          <a:p>
            <a:pPr marL="0" indent="0" algn="ctr">
              <a:buNone/>
            </a:pPr>
            <a:endParaRPr lang="ar-SA" sz="2000" b="1" dirty="0">
              <a:solidFill>
                <a:srgbClr val="FF0000"/>
              </a:solidFill>
              <a:highlight>
                <a:srgbClr val="C0C0C0"/>
              </a:highlight>
              <a:latin typeface="Aharoni" panose="02010803020104030203" pitchFamily="2" charset="-79"/>
            </a:endParaRPr>
          </a:p>
          <a:p>
            <a:pPr marL="0" indent="0" algn="ctr">
              <a:buNone/>
            </a:pPr>
            <a:r>
              <a:rPr lang="ar-SA" dirty="0">
                <a:latin typeface="Comic Sans MS" panose="030F0702030302020204" pitchFamily="66" charset="0"/>
              </a:rPr>
              <a:t>أنا ألعب كرة القدم = </a:t>
            </a:r>
            <a:r>
              <a:rPr lang="en-US" dirty="0">
                <a:latin typeface="Comic Sans MS" panose="030F0702030302020204" pitchFamily="66" charset="0"/>
              </a:rPr>
              <a:t>I’m play</a:t>
            </a:r>
            <a:r>
              <a:rPr lang="en-US" dirty="0">
                <a:solidFill>
                  <a:srgbClr val="0070C0"/>
                </a:solidFill>
                <a:latin typeface="Comic Sans MS" panose="030F0702030302020204" pitchFamily="66" charset="0"/>
              </a:rPr>
              <a:t>ing</a:t>
            </a:r>
            <a:r>
              <a:rPr lang="en-US" dirty="0">
                <a:latin typeface="Comic Sans MS" panose="030F0702030302020204" pitchFamily="66" charset="0"/>
              </a:rPr>
              <a:t> football </a:t>
            </a:r>
            <a:endParaRPr lang="ar-SA" dirty="0">
              <a:latin typeface="Comic Sans MS" panose="030F0702030302020204" pitchFamily="66" charset="0"/>
            </a:endParaRPr>
          </a:p>
          <a:p>
            <a:pPr marL="0" indent="0" algn="ctr">
              <a:buNone/>
            </a:pPr>
            <a:r>
              <a:rPr lang="ar-SA" dirty="0">
                <a:latin typeface="Comic Sans MS" panose="030F0702030302020204" pitchFamily="66" charset="0"/>
              </a:rPr>
              <a:t>أنا أمارس الكاراتيه = </a:t>
            </a:r>
            <a:r>
              <a:rPr lang="en-US" dirty="0">
                <a:latin typeface="Comic Sans MS" panose="030F0702030302020204" pitchFamily="66" charset="0"/>
              </a:rPr>
              <a:t>I’m do</a:t>
            </a:r>
            <a:r>
              <a:rPr lang="en-US" dirty="0">
                <a:solidFill>
                  <a:srgbClr val="0070C0"/>
                </a:solidFill>
                <a:latin typeface="Comic Sans MS" panose="030F0702030302020204" pitchFamily="66" charset="0"/>
              </a:rPr>
              <a:t>ing</a:t>
            </a:r>
            <a:r>
              <a:rPr lang="en-US" dirty="0">
                <a:latin typeface="Comic Sans MS" panose="030F0702030302020204" pitchFamily="66" charset="0"/>
              </a:rPr>
              <a:t> karate </a:t>
            </a:r>
            <a:endParaRPr lang="ar-SA" dirty="0">
              <a:latin typeface="Comic Sans MS" panose="030F0702030302020204" pitchFamily="66" charset="0"/>
            </a:endParaRPr>
          </a:p>
        </p:txBody>
      </p:sp>
      <p:pic>
        <p:nvPicPr>
          <p:cNvPr id="4" name="صورة 3">
            <a:extLst>
              <a:ext uri="{FF2B5EF4-FFF2-40B4-BE49-F238E27FC236}">
                <a16:creationId xmlns:a16="http://schemas.microsoft.com/office/drawing/2014/main" id="{F592151E-B894-4711-A982-8494A335F238}"/>
              </a:ext>
            </a:extLst>
          </p:cNvPr>
          <p:cNvPicPr>
            <a:picLocks noChangeAspect="1"/>
          </p:cNvPicPr>
          <p:nvPr/>
        </p:nvPicPr>
        <p:blipFill>
          <a:blip r:embed="rId2"/>
          <a:stretch>
            <a:fillRect/>
          </a:stretch>
        </p:blipFill>
        <p:spPr>
          <a:xfrm>
            <a:off x="4099801" y="147993"/>
            <a:ext cx="4811693" cy="1285022"/>
          </a:xfrm>
          <a:prstGeom prst="rect">
            <a:avLst/>
          </a:prstGeom>
        </p:spPr>
      </p:pic>
      <p:sp>
        <p:nvSpPr>
          <p:cNvPr id="5" name="مربع نص 4">
            <a:extLst>
              <a:ext uri="{FF2B5EF4-FFF2-40B4-BE49-F238E27FC236}">
                <a16:creationId xmlns:a16="http://schemas.microsoft.com/office/drawing/2014/main" id="{EDF20F9C-DCB2-48BB-AA14-5BF42D4C2F42}"/>
              </a:ext>
            </a:extLst>
          </p:cNvPr>
          <p:cNvSpPr txBox="1"/>
          <p:nvPr/>
        </p:nvSpPr>
        <p:spPr>
          <a:xfrm>
            <a:off x="1902512" y="498116"/>
            <a:ext cx="2197289" cy="584775"/>
          </a:xfrm>
          <a:prstGeom prst="rect">
            <a:avLst/>
          </a:prstGeom>
          <a:solidFill>
            <a:schemeClr val="bg1">
              <a:lumMod val="85000"/>
            </a:schemeClr>
          </a:solidFill>
        </p:spPr>
        <p:txBody>
          <a:bodyPr wrap="square" rtlCol="1">
            <a:spAutoFit/>
          </a:bodyPr>
          <a:lstStyle/>
          <a:p>
            <a:pPr algn="ctr" rtl="1"/>
            <a:r>
              <a:rPr lang="ar-SA" sz="3200" b="1" dirty="0">
                <a:solidFill>
                  <a:srgbClr val="0070C0"/>
                </a:solidFill>
              </a:rPr>
              <a:t>مربع القاعدة </a:t>
            </a:r>
          </a:p>
        </p:txBody>
      </p:sp>
    </p:spTree>
    <p:extLst>
      <p:ext uri="{BB962C8B-B14F-4D97-AF65-F5344CB8AC3E}">
        <p14:creationId xmlns:p14="http://schemas.microsoft.com/office/powerpoint/2010/main" val="20901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2874772" cy="769441"/>
          </a:xfrm>
          <a:prstGeom prst="rect">
            <a:avLst/>
          </a:prstGeom>
          <a:noFill/>
        </p:spPr>
        <p:txBody>
          <a:bodyPr wrap="square" rtlCol="1">
            <a:spAutoFit/>
          </a:bodyPr>
          <a:lstStyle/>
          <a:p>
            <a:pPr algn="ctr"/>
            <a:r>
              <a:rPr lang="ar-SA" sz="44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105469" y="1192504"/>
            <a:ext cx="7697339" cy="1015663"/>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Card snap game </a:t>
            </a:r>
            <a:r>
              <a:rPr lang="ar-SA" sz="2000" dirty="0">
                <a:solidFill>
                  <a:srgbClr val="C00000"/>
                </a:solidFill>
                <a:latin typeface="Comic Sans MS" panose="030F0702030302020204" pitchFamily="66" charset="0"/>
                <a:cs typeface="+mj-cs"/>
              </a:rPr>
              <a:t>لعبة التقاط البطاقة </a:t>
            </a:r>
            <a:endParaRPr lang="en-US" sz="2000" dirty="0">
              <a:solidFill>
                <a:srgbClr val="C00000"/>
              </a:solidFill>
              <a:latin typeface="Comic Sans MS" panose="030F0702030302020204" pitchFamily="66" charset="0"/>
              <a:cs typeface="+mj-cs"/>
            </a:endParaRPr>
          </a:p>
          <a:p>
            <a:r>
              <a:rPr lang="en-US" sz="2000" dirty="0">
                <a:solidFill>
                  <a:srgbClr val="7030A0"/>
                </a:solidFill>
                <a:latin typeface="Comic Sans MS" panose="030F0702030302020204" pitchFamily="66" charset="0"/>
                <a:cs typeface="AGA Dimnah Regular" pitchFamily="2" charset="-78"/>
              </a:rPr>
              <a:t>When your teacher says the sentence , hit the card . </a:t>
            </a:r>
          </a:p>
          <a:p>
            <a:r>
              <a:rPr lang="ar-SA" sz="2000" dirty="0">
                <a:solidFill>
                  <a:srgbClr val="C00000"/>
                </a:solidFill>
                <a:latin typeface="Comic Sans MS" panose="030F0702030302020204" pitchFamily="66" charset="0"/>
                <a:cs typeface="+mj-cs"/>
              </a:rPr>
              <a:t>عندما ينطق معلمك الجملة ، اضرب البطاقة </a:t>
            </a:r>
            <a:endParaRPr lang="ar-SA" sz="20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388353" y="126211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3" name="صورة 2">
            <a:extLst>
              <a:ext uri="{FF2B5EF4-FFF2-40B4-BE49-F238E27FC236}">
                <a16:creationId xmlns:a16="http://schemas.microsoft.com/office/drawing/2014/main" id="{1526CDE6-2903-43A0-82F6-734C05EA49D5}"/>
              </a:ext>
            </a:extLst>
          </p:cNvPr>
          <p:cNvPicPr>
            <a:picLocks noChangeAspect="1"/>
          </p:cNvPicPr>
          <p:nvPr/>
        </p:nvPicPr>
        <p:blipFill>
          <a:blip r:embed="rId4"/>
          <a:stretch>
            <a:fillRect/>
          </a:stretch>
        </p:blipFill>
        <p:spPr>
          <a:xfrm>
            <a:off x="3275463" y="71490"/>
            <a:ext cx="3303970" cy="981821"/>
          </a:xfrm>
          <a:prstGeom prst="rect">
            <a:avLst/>
          </a:prstGeom>
        </p:spPr>
      </p:pic>
      <p:pic>
        <p:nvPicPr>
          <p:cNvPr id="4" name="صورة 3">
            <a:extLst>
              <a:ext uri="{FF2B5EF4-FFF2-40B4-BE49-F238E27FC236}">
                <a16:creationId xmlns:a16="http://schemas.microsoft.com/office/drawing/2014/main" id="{A081874A-B008-4394-A5B8-CB3E797F0C23}"/>
              </a:ext>
            </a:extLst>
          </p:cNvPr>
          <p:cNvPicPr>
            <a:picLocks noChangeAspect="1"/>
          </p:cNvPicPr>
          <p:nvPr/>
        </p:nvPicPr>
        <p:blipFill>
          <a:blip r:embed="rId5"/>
          <a:stretch>
            <a:fillRect/>
          </a:stretch>
        </p:blipFill>
        <p:spPr>
          <a:xfrm>
            <a:off x="103993" y="2139726"/>
            <a:ext cx="6475440" cy="4213307"/>
          </a:xfrm>
          <a:prstGeom prst="rect">
            <a:avLst/>
          </a:prstGeom>
        </p:spPr>
      </p:pic>
      <p:pic>
        <p:nvPicPr>
          <p:cNvPr id="8" name="We Can 3 (2020) SB_CD 1_33">
            <a:hlinkClick r:id="" action="ppaction://media"/>
            <a:extLst>
              <a:ext uri="{FF2B5EF4-FFF2-40B4-BE49-F238E27FC236}">
                <a16:creationId xmlns:a16="http://schemas.microsoft.com/office/drawing/2014/main" id="{B5E35730-9E6C-4AC4-A26F-34EADE484F9F}"/>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PastelsSmooth/>
                    </a14:imgEffect>
                  </a14:imgLayer>
                </a14:imgProps>
              </a:ext>
            </a:extLst>
          </a:blip>
          <a:stretch>
            <a:fillRect/>
          </a:stretch>
        </p:blipFill>
        <p:spPr>
          <a:xfrm flipH="1">
            <a:off x="7075216" y="2472272"/>
            <a:ext cx="1015663" cy="1015663"/>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05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8"/>
                </p:tgtEl>
              </p:cMediaNode>
            </p:audio>
          </p:childTnLst>
        </p:cTn>
      </p:par>
    </p:tnLst>
    <p:bldLst>
      <p:bldP spid="5" grpId="0"/>
      <p:bldP spid="6"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1501254" y="259307"/>
            <a:ext cx="7397087"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يطبق الطالب لعبة تحديد البطاقة مع زميله </a:t>
            </a:r>
          </a:p>
          <a:p>
            <a:pPr algn="ctr"/>
            <a:r>
              <a:rPr lang="ar-SA" sz="2800" dirty="0">
                <a:cs typeface="+mj-cs"/>
              </a:rPr>
              <a:t>أن يتحدث الطالب عن شيئين يقوم بهما عند سؤاله " ماذا تفعل ؟" </a:t>
            </a:r>
          </a:p>
        </p:txBody>
      </p:sp>
      <p:pic>
        <p:nvPicPr>
          <p:cNvPr id="2" name="صورة 1">
            <a:extLst>
              <a:ext uri="{FF2B5EF4-FFF2-40B4-BE49-F238E27FC236}">
                <a16:creationId xmlns:a16="http://schemas.microsoft.com/office/drawing/2014/main" id="{BEE24241-2C13-4C3A-B62E-34DC517ABD8C}"/>
              </a:ext>
            </a:extLst>
          </p:cNvPr>
          <p:cNvPicPr>
            <a:picLocks noChangeAspect="1"/>
          </p:cNvPicPr>
          <p:nvPr/>
        </p:nvPicPr>
        <p:blipFill>
          <a:blip r:embed="rId2"/>
          <a:stretch>
            <a:fillRect/>
          </a:stretch>
        </p:blipFill>
        <p:spPr>
          <a:xfrm>
            <a:off x="246797" y="2552131"/>
            <a:ext cx="7491098" cy="2074458"/>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327546" y="1982450"/>
            <a:ext cx="8475260" cy="2308324"/>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Things We Do </a:t>
            </a:r>
          </a:p>
          <a:p>
            <a:pPr algn="ctr"/>
            <a:r>
              <a:rPr lang="ar-SA" sz="7200" b="1" dirty="0">
                <a:solidFill>
                  <a:srgbClr val="552579"/>
                </a:solidFill>
                <a:latin typeface="Comic Sans MS" panose="030F0702030302020204" pitchFamily="66" charset="0"/>
                <a:cs typeface="+mj-cs"/>
              </a:rPr>
              <a:t>الأشياء التي نمارسها </a:t>
            </a:r>
            <a:endParaRPr lang="ar-SA" sz="72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64024" y="1914212"/>
            <a:ext cx="8270543" cy="255454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Words in Action </a:t>
            </a:r>
          </a:p>
          <a:p>
            <a:pPr algn="ctr"/>
            <a:r>
              <a:rPr lang="ar-SA" sz="8800" b="1" dirty="0">
                <a:solidFill>
                  <a:srgbClr val="552579"/>
                </a:solidFill>
                <a:latin typeface="Comic Sans MS" panose="030F0702030302020204" pitchFamily="66" charset="0"/>
                <a:cs typeface="+mj-cs"/>
              </a:rPr>
              <a:t>كلمات فعلية</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473958" y="1296538"/>
            <a:ext cx="6823881" cy="3051982"/>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Action words flashcards </a:t>
            </a:r>
          </a:p>
          <a:p>
            <a:r>
              <a:rPr lang="en-US" sz="3200" dirty="0">
                <a:latin typeface="Comic Sans MS" panose="030F0702030302020204" pitchFamily="66" charset="0"/>
              </a:rPr>
              <a:t>Action words poster </a:t>
            </a:r>
          </a:p>
          <a:p>
            <a:r>
              <a:rPr lang="en-US" sz="3200" dirty="0">
                <a:latin typeface="Comic Sans MS" panose="030F0702030302020204" pitchFamily="66" charset="0"/>
              </a:rPr>
              <a:t>Sports and activities flashcards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412543" y="204716"/>
            <a:ext cx="6789762" cy="4571997"/>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r>
              <a:rPr lang="en-US" sz="2000" dirty="0">
                <a:latin typeface="Comic Sans MS" panose="030F0702030302020204" pitchFamily="66" charset="0"/>
              </a:rPr>
              <a:t>Robot Game : </a:t>
            </a:r>
          </a:p>
          <a:p>
            <a:r>
              <a:rPr lang="en-US" sz="2000" dirty="0">
                <a:latin typeface="Comic Sans MS" panose="030F0702030302020204" pitchFamily="66" charset="0"/>
              </a:rPr>
              <a:t>Put up the More Action Words and the Sports and Activities posters on the board. Review the actions, sports, and activities shown on the posters. Ask the students to stand up. Say, “We are robots!” Start walking around the room like a stiff-legged, old-fashioned robot and encourage the students to follow you and do the same. Then, call out an action, a sport, or an activity and start doing the action like an old-fashioned robot. Encourage the students to follow you and do the same. Continue with the other actions .</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26" end="547"/>
                                            </p:txEl>
                                          </p:spTgt>
                                        </p:tgtEl>
                                        <p:attrNameLst>
                                          <p:attrName>style.visibility</p:attrName>
                                        </p:attrNameLst>
                                      </p:cBhvr>
                                      <p:to>
                                        <p:strVal val="visible"/>
                                      </p:to>
                                    </p:set>
                                    <p:animEffect transition="in" filter="fade">
                                      <p:cBhvr>
                                        <p:cTn id="22" dur="500"/>
                                        <p:tgtEl>
                                          <p:spTgt spid="4">
                                            <p:txEl>
                                              <p:charRg st="26" end="5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mj-cs"/>
              </a:rPr>
              <a:t>مراجعة سريعة للدرس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72E2BE5B-677E-40C1-970F-51A1E2EE8083}"/>
              </a:ext>
            </a:extLst>
          </p:cNvPr>
          <p:cNvPicPr>
            <a:picLocks noChangeAspect="1"/>
          </p:cNvPicPr>
          <p:nvPr/>
        </p:nvPicPr>
        <p:blipFill>
          <a:blip r:embed="rId2"/>
          <a:stretch>
            <a:fillRect/>
          </a:stretch>
        </p:blipFill>
        <p:spPr>
          <a:xfrm>
            <a:off x="2169994" y="154275"/>
            <a:ext cx="4394579" cy="6221874"/>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3002513"/>
            <a:ext cx="1624083" cy="2408352"/>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 point , and say  </a:t>
            </a:r>
          </a:p>
          <a:p>
            <a:pPr algn="ctr"/>
            <a:endParaRPr lang="en-US" sz="1050" dirty="0">
              <a:solidFill>
                <a:srgbClr val="7030A0"/>
              </a:solidFill>
            </a:endParaRPr>
          </a:p>
          <a:p>
            <a:pPr algn="ctr"/>
            <a:r>
              <a:rPr lang="ar-SA" sz="2800" dirty="0">
                <a:solidFill>
                  <a:srgbClr val="7030A0"/>
                </a:solidFill>
                <a:cs typeface="+mj-cs"/>
              </a:rPr>
              <a:t>استمع ، تبع ، ثم اقراء</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234742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56DF7D5E-A834-4EA0-8DA3-AAAC4AD51214}"/>
              </a:ext>
            </a:extLst>
          </p:cNvPr>
          <p:cNvPicPr>
            <a:picLocks noChangeAspect="1"/>
          </p:cNvPicPr>
          <p:nvPr/>
        </p:nvPicPr>
        <p:blipFill>
          <a:blip r:embed="rId4"/>
          <a:stretch>
            <a:fillRect/>
          </a:stretch>
        </p:blipFill>
        <p:spPr>
          <a:xfrm>
            <a:off x="2505007" y="154536"/>
            <a:ext cx="6256859" cy="4781550"/>
          </a:xfrm>
          <a:prstGeom prst="rect">
            <a:avLst/>
          </a:prstGeom>
        </p:spPr>
      </p:pic>
      <p:pic>
        <p:nvPicPr>
          <p:cNvPr id="3" name="We Can 3 (2020) SB_CD 1_31">
            <a:hlinkClick r:id="" action="ppaction://media"/>
            <a:extLst>
              <a:ext uri="{FF2B5EF4-FFF2-40B4-BE49-F238E27FC236}">
                <a16:creationId xmlns:a16="http://schemas.microsoft.com/office/drawing/2014/main" id="{5056E5C7-CBF0-4E87-BFFB-C8FDC28A705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Texturizer/>
                    </a14:imgEffect>
                  </a14:imgLayer>
                </a14:imgProps>
              </a:ext>
            </a:extLst>
          </a:blip>
          <a:stretch>
            <a:fillRect/>
          </a:stretch>
        </p:blipFill>
        <p:spPr>
          <a:xfrm>
            <a:off x="1981843" y="4869504"/>
            <a:ext cx="1082722" cy="1082722"/>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7357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51630" y="1353190"/>
            <a:ext cx="6769289"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Listen, point, and say. Then read and circle </a:t>
            </a:r>
          </a:p>
          <a:p>
            <a:r>
              <a:rPr lang="en-US" sz="2400" dirty="0">
                <a:solidFill>
                  <a:srgbClr val="7030A0"/>
                </a:solidFill>
                <a:latin typeface="Comic Sans MS" panose="030F0702030302020204" pitchFamily="66" charset="0"/>
              </a:rPr>
              <a:t> </a:t>
            </a:r>
            <a:r>
              <a:rPr lang="ar-SA" sz="2400" dirty="0">
                <a:solidFill>
                  <a:srgbClr val="C00000"/>
                </a:solidFill>
                <a:latin typeface="Comic Sans MS" panose="030F0702030302020204" pitchFamily="66" charset="0"/>
              </a:rPr>
              <a:t>استمع ، تبع ، واقراء الكلمة . ثم ضع دائرة على الاختيار الصحيح</a:t>
            </a:r>
            <a:endParaRPr lang="en-US" sz="2400" dirty="0">
              <a:solidFill>
                <a:srgbClr val="C00000"/>
              </a:solidFill>
              <a:latin typeface="Comic Sans MS" panose="030F0702030302020204" pitchFamily="66" charset="0"/>
            </a:endParaRPr>
          </a:p>
        </p:txBody>
      </p:sp>
      <p:sp>
        <p:nvSpPr>
          <p:cNvPr id="6" name="شكل بيضاوي 5">
            <a:extLst>
              <a:ext uri="{FF2B5EF4-FFF2-40B4-BE49-F238E27FC236}">
                <a16:creationId xmlns:a16="http://schemas.microsoft.com/office/drawing/2014/main" id="{C013A68B-D646-414A-BAD6-BA671E4ED307}"/>
              </a:ext>
            </a:extLst>
          </p:cNvPr>
          <p:cNvSpPr/>
          <p:nvPr/>
        </p:nvSpPr>
        <p:spPr>
          <a:xfrm>
            <a:off x="1187356" y="135319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sp>
        <p:nvSpPr>
          <p:cNvPr id="2" name="مربع نص 1">
            <a:extLst>
              <a:ext uri="{FF2B5EF4-FFF2-40B4-BE49-F238E27FC236}">
                <a16:creationId xmlns:a16="http://schemas.microsoft.com/office/drawing/2014/main" id="{D005C2D3-6849-4DDA-A5A5-97C98F1627CE}"/>
              </a:ext>
            </a:extLst>
          </p:cNvPr>
          <p:cNvSpPr txBox="1"/>
          <p:nvPr/>
        </p:nvSpPr>
        <p:spPr>
          <a:xfrm>
            <a:off x="2361062" y="368490"/>
            <a:ext cx="4421875" cy="707886"/>
          </a:xfrm>
          <a:prstGeom prst="rect">
            <a:avLst/>
          </a:prstGeom>
          <a:noFill/>
        </p:spPr>
        <p:txBody>
          <a:bodyPr wrap="square" rtlCol="1">
            <a:spAutoFit/>
          </a:bodyPr>
          <a:lstStyle/>
          <a:p>
            <a:pPr algn="ctr"/>
            <a:r>
              <a:rPr lang="en-US" sz="4000" u="sng" dirty="0">
                <a:solidFill>
                  <a:srgbClr val="FF0000"/>
                </a:solidFill>
              </a:rPr>
              <a:t>Sounds and Letters </a:t>
            </a:r>
            <a:endParaRPr lang="ar-SA" sz="4000" u="sng" dirty="0">
              <a:solidFill>
                <a:srgbClr val="FF0000"/>
              </a:solidFill>
            </a:endParaRPr>
          </a:p>
        </p:txBody>
      </p:sp>
      <p:pic>
        <p:nvPicPr>
          <p:cNvPr id="3" name="صورة 2">
            <a:extLst>
              <a:ext uri="{FF2B5EF4-FFF2-40B4-BE49-F238E27FC236}">
                <a16:creationId xmlns:a16="http://schemas.microsoft.com/office/drawing/2014/main" id="{53F199E4-6073-4024-BF46-518581745920}"/>
              </a:ext>
            </a:extLst>
          </p:cNvPr>
          <p:cNvPicPr>
            <a:picLocks noChangeAspect="1"/>
          </p:cNvPicPr>
          <p:nvPr/>
        </p:nvPicPr>
        <p:blipFill>
          <a:blip r:embed="rId2"/>
          <a:stretch>
            <a:fillRect/>
          </a:stretch>
        </p:blipFill>
        <p:spPr>
          <a:xfrm>
            <a:off x="1187356" y="2357650"/>
            <a:ext cx="7509276" cy="2142699"/>
          </a:xfrm>
          <a:prstGeom prst="rect">
            <a:avLst/>
          </a:prstGeom>
        </p:spPr>
      </p:pic>
      <p:sp>
        <p:nvSpPr>
          <p:cNvPr id="7" name="شكل بيضاوي 6">
            <a:extLst>
              <a:ext uri="{FF2B5EF4-FFF2-40B4-BE49-F238E27FC236}">
                <a16:creationId xmlns:a16="http://schemas.microsoft.com/office/drawing/2014/main" id="{25A1F7F9-1652-42DD-9604-64B4094D1290}"/>
              </a:ext>
            </a:extLst>
          </p:cNvPr>
          <p:cNvSpPr/>
          <p:nvPr/>
        </p:nvSpPr>
        <p:spPr>
          <a:xfrm>
            <a:off x="3261815" y="2357650"/>
            <a:ext cx="887104" cy="56297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2E794C11-226F-4BD7-A9AF-6F1AE2EB3490}"/>
              </a:ext>
            </a:extLst>
          </p:cNvPr>
          <p:cNvSpPr/>
          <p:nvPr/>
        </p:nvSpPr>
        <p:spPr>
          <a:xfrm>
            <a:off x="5584209" y="3069609"/>
            <a:ext cx="1185080" cy="56297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a:extLst>
              <a:ext uri="{FF2B5EF4-FFF2-40B4-BE49-F238E27FC236}">
                <a16:creationId xmlns:a16="http://schemas.microsoft.com/office/drawing/2014/main" id="{5A90F0E1-04AA-42A1-9B71-BD672DA60CCB}"/>
              </a:ext>
            </a:extLst>
          </p:cNvPr>
          <p:cNvSpPr/>
          <p:nvPr/>
        </p:nvSpPr>
        <p:spPr>
          <a:xfrm>
            <a:off x="2963838" y="3822510"/>
            <a:ext cx="1608161" cy="56297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839057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2" grpId="0"/>
      <p:bldP spid="7" grpId="0" animBg="1"/>
      <p:bldP spid="9" grpId="0" animBg="1"/>
      <p:bldP spid="10"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732</TotalTime>
  <Words>302</Words>
  <Application>Microsoft Office PowerPoint</Application>
  <PresentationFormat>عرض على الشاشة (4:3)</PresentationFormat>
  <Paragraphs>45</Paragraphs>
  <Slides>14</Slides>
  <Notes>0</Notes>
  <HiddenSlides>0</HiddenSlides>
  <MMClips>2</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14</vt:i4>
      </vt:variant>
    </vt:vector>
  </HeadingPairs>
  <TitlesOfParts>
    <vt:vector size="20" baseType="lpstr">
      <vt:lpstr>Comic Sans MS</vt:lpstr>
      <vt:lpstr>Arial</vt:lpstr>
      <vt:lpstr>Calibri Light</vt:lpstr>
      <vt:lpstr>Calibri</vt:lpstr>
      <vt:lpstr>Aharoni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54</cp:revision>
  <dcterms:created xsi:type="dcterms:W3CDTF">2020-07-29T08:50:48Z</dcterms:created>
  <dcterms:modified xsi:type="dcterms:W3CDTF">2020-09-08T10:45:15Z</dcterms:modified>
</cp:coreProperties>
</file>