
<file path=[Content_Types].xml><?xml version="1.0" encoding="utf-8"?>
<Types xmlns="http://schemas.openxmlformats.org/package/2006/content-types">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tableStyles+xml" PartName="/ppt/tableStyles2.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13.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2.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y="6858000" cx="9144000"/>
  <p:notesSz cx="6881800" cy="9661525"/>
  <p:defaultTextStyle>
    <a:defPPr lvl="0">
      <a:defRPr lang="ar-SA"/>
    </a:defPPr>
    <a:lvl1pPr lvl="0" rtl="1" algn="r"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lvl="1" marL="457200" rtl="1" algn="r"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lvl="2" marL="914400" rtl="1" algn="r"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lvl="3" marL="1371600" rtl="1" algn="r"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lvl="4" marL="1828800" rtl="1" algn="r"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defTabSz="914400" eaLnBrk="1" hangingPunct="1" latinLnBrk="0" lvl="5" marL="2286000" rtl="0" algn="l">
      <a:defRPr kern="1200">
        <a:solidFill>
          <a:schemeClr val="tx1"/>
        </a:solidFill>
        <a:latin typeface="Arial" panose="020B0604020202020204" pitchFamily="34" charset="0"/>
        <a:ea typeface="+mn-ea"/>
        <a:cs typeface="Arial" panose="020B0604020202020204" pitchFamily="34" charset="0"/>
      </a:defRPr>
    </a:lvl6pPr>
    <a:lvl7pPr defTabSz="914400" eaLnBrk="1" hangingPunct="1" latinLnBrk="0" lvl="6" marL="2743200" rtl="0" algn="l">
      <a:defRPr kern="1200">
        <a:solidFill>
          <a:schemeClr val="tx1"/>
        </a:solidFill>
        <a:latin typeface="Arial" panose="020B0604020202020204" pitchFamily="34" charset="0"/>
        <a:ea typeface="+mn-ea"/>
        <a:cs typeface="Arial" panose="020B0604020202020204" pitchFamily="34" charset="0"/>
      </a:defRPr>
    </a:lvl7pPr>
    <a:lvl8pPr defTabSz="914400" eaLnBrk="1" hangingPunct="1" latinLnBrk="0" lvl="7" marL="3200400" rtl="0" algn="l">
      <a:defRPr kern="1200">
        <a:solidFill>
          <a:schemeClr val="tx1"/>
        </a:solidFill>
        <a:latin typeface="Arial" panose="020B0604020202020204" pitchFamily="34" charset="0"/>
        <a:ea typeface="+mn-ea"/>
        <a:cs typeface="Arial" panose="020B0604020202020204" pitchFamily="34" charset="0"/>
      </a:defRPr>
    </a:lvl8pPr>
    <a:lvl9pPr defTabSz="914400" eaLnBrk="1" hangingPunct="1" latinLnBrk="0" lvl="8" marL="3657600" rtl="0" algn="l">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2.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2.xml><?xml version="1.0" encoding="utf-8"?>
<a:tblStyleLst xmlns:a="http://schemas.openxmlformats.org/drawingml/2006/main" xmlns:r="http://schemas.openxmlformats.org/officeDocument/2006/relationships" def="{90651C3A-4460-11DB-9652-00E08161165F}">
  <a:tblStyle styleId="{5940675A-B579-460E-94D1-54222C63F5DA}" styleName="بلا نمط، شبكة جدول">
    <a:wholeTbl>
      <a:tcTxStyle>
        <a:fontRef idx="minor">
          <a:scrgbClr b="0" g="0" r="0"/>
        </a:fontRef>
        <a:schemeClr val="tx1"/>
      </a:tcTxStyle>
      <a:tcStyle>
        <a:tcBdr>
          <a:left>
            <a:ln cmpd="sng" w="12700">
              <a:solidFill>
                <a:schemeClr val="tx1"/>
              </a:solidFill>
            </a:ln>
          </a:left>
          <a:right>
            <a:ln cmpd="sng" w="12700">
              <a:solidFill>
                <a:schemeClr val="tx1"/>
              </a:solidFill>
            </a:ln>
          </a:right>
          <a:top>
            <a:ln cmpd="sng" w="12700">
              <a:solidFill>
                <a:schemeClr val="tx1"/>
              </a:solidFill>
            </a:ln>
          </a:top>
          <a:bottom>
            <a:ln cmpd="sng" w="12700">
              <a:solidFill>
                <a:schemeClr val="tx1"/>
              </a:solidFill>
            </a:ln>
          </a:bottom>
          <a:insideH>
            <a:ln cmpd="sng" w="12700">
              <a:solidFill>
                <a:schemeClr val="tx1"/>
              </a:solidFill>
            </a:ln>
          </a:insideH>
          <a:insideV>
            <a:ln cmpd="sng" w="12700">
              <a:solidFill>
                <a:schemeClr val="tx1"/>
              </a:solidFill>
            </a:ln>
          </a:insideV>
        </a:tcBdr>
        <a:fill>
          <a:noFill/>
        </a:fill>
      </a:tcStyle>
    </a:wholeTbl>
  </a:tblStyle>
</a:tblStyleLst>
</file>

<file path=ppt/viewProps2.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2.xml"/><Relationship Id="rId3" Type="http://schemas.openxmlformats.org/officeDocument/2006/relationships/presProps" Target="presProps2.xml"/><Relationship Id="rId4" Type="http://schemas.openxmlformats.org/officeDocument/2006/relationships/tableStyles" Target="tableStyles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xmlns="" id="{9BB9C1A4-8BB8-497B-8639-DA12E2972FA2}"/>
              </a:ext>
            </a:extLst>
          </p:cNvPr>
          <p:cNvSpPr>
            <a:spLocks noGrp="1"/>
          </p:cNvSpPr>
          <p:nvPr>
            <p:ph type="hdr" sz="quarter"/>
          </p:nvPr>
        </p:nvSpPr>
        <p:spPr>
          <a:xfrm>
            <a:off x="3899694" y="0"/>
            <a:ext cx="2982119" cy="483076"/>
          </a:xfrm>
          <a:prstGeom prst="rect">
            <a:avLst/>
          </a:prstGeom>
        </p:spPr>
        <p:txBody>
          <a:bodyPr vert="horz" lIns="94531" tIns="47265" rIns="94531" bIns="47265" rtlCol="1"/>
          <a:lstStyle>
            <a:lvl1pPr algn="r">
              <a:defRPr sz="1200"/>
            </a:lvl1pPr>
          </a:lstStyle>
          <a:p>
            <a:pPr>
              <a:defRPr/>
            </a:pPr>
            <a:endParaRPr lang="ar-SA"/>
          </a:p>
        </p:txBody>
      </p:sp>
      <p:sp>
        <p:nvSpPr>
          <p:cNvPr id="3" name="عنصر نائب للتاريخ 2">
            <a:extLst>
              <a:ext uri="{FF2B5EF4-FFF2-40B4-BE49-F238E27FC236}">
                <a16:creationId xmlns:a16="http://schemas.microsoft.com/office/drawing/2014/main" xmlns="" id="{E882747E-C8EA-45F8-8701-10F9608CE400}"/>
              </a:ext>
            </a:extLst>
          </p:cNvPr>
          <p:cNvSpPr>
            <a:spLocks noGrp="1"/>
          </p:cNvSpPr>
          <p:nvPr>
            <p:ph type="dt" idx="1"/>
          </p:nvPr>
        </p:nvSpPr>
        <p:spPr>
          <a:xfrm>
            <a:off x="1593" y="0"/>
            <a:ext cx="2982119" cy="483076"/>
          </a:xfrm>
          <a:prstGeom prst="rect">
            <a:avLst/>
          </a:prstGeom>
        </p:spPr>
        <p:txBody>
          <a:bodyPr vert="horz" lIns="94531" tIns="47265" rIns="94531" bIns="47265" rtlCol="1"/>
          <a:lstStyle>
            <a:lvl1pPr algn="l">
              <a:defRPr sz="1200"/>
            </a:lvl1pPr>
          </a:lstStyle>
          <a:p>
            <a:pPr>
              <a:defRPr/>
            </a:pPr>
            <a:fld id="{E0AD4979-DF7D-4686-A233-064E46A8C408}" type="datetimeFigureOut">
              <a:rPr lang="ar-SA"/>
              <a:pPr>
                <a:defRPr/>
              </a:pPr>
              <a:t>09/03/41</a:t>
            </a:fld>
            <a:endParaRPr lang="ar-SA"/>
          </a:p>
        </p:txBody>
      </p:sp>
      <p:sp>
        <p:nvSpPr>
          <p:cNvPr id="4" name="عنصر نائب لصورة الشريحة 3">
            <a:extLst>
              <a:ext uri="{FF2B5EF4-FFF2-40B4-BE49-F238E27FC236}">
                <a16:creationId xmlns:a16="http://schemas.microsoft.com/office/drawing/2014/main" xmlns="" id="{DC8ACEA8-7EE7-49FA-916B-F10B27D56F1C}"/>
              </a:ext>
            </a:extLst>
          </p:cNvPr>
          <p:cNvSpPr>
            <a:spLocks noGrp="1" noRot="1" noChangeAspect="1"/>
          </p:cNvSpPr>
          <p:nvPr>
            <p:ph type="sldImg" idx="2"/>
          </p:nvPr>
        </p:nvSpPr>
        <p:spPr>
          <a:xfrm>
            <a:off x="1025525" y="723900"/>
            <a:ext cx="4832350" cy="3624263"/>
          </a:xfrm>
          <a:prstGeom prst="rect">
            <a:avLst/>
          </a:prstGeom>
          <a:noFill/>
          <a:ln w="12700">
            <a:solidFill>
              <a:prstClr val="black"/>
            </a:solidFill>
          </a:ln>
        </p:spPr>
        <p:txBody>
          <a:bodyPr vert="horz" lIns="94531" tIns="47265" rIns="94531" bIns="47265" rtlCol="1" anchor="ctr"/>
          <a:lstStyle/>
          <a:p>
            <a:pPr lvl="0"/>
            <a:endParaRPr lang="ar-SA" noProof="0"/>
          </a:p>
        </p:txBody>
      </p:sp>
      <p:sp>
        <p:nvSpPr>
          <p:cNvPr id="5" name="عنصر نائب للملاحظات 4">
            <a:extLst>
              <a:ext uri="{FF2B5EF4-FFF2-40B4-BE49-F238E27FC236}">
                <a16:creationId xmlns:a16="http://schemas.microsoft.com/office/drawing/2014/main" xmlns="" id="{24049017-F1B8-4A3B-930D-BB68D21E5BDF}"/>
              </a:ext>
            </a:extLst>
          </p:cNvPr>
          <p:cNvSpPr>
            <a:spLocks noGrp="1"/>
          </p:cNvSpPr>
          <p:nvPr>
            <p:ph type="body" sz="quarter" idx="3"/>
          </p:nvPr>
        </p:nvSpPr>
        <p:spPr>
          <a:xfrm>
            <a:off x="688182" y="4589225"/>
            <a:ext cx="5505450" cy="4347686"/>
          </a:xfrm>
          <a:prstGeom prst="rect">
            <a:avLst/>
          </a:prstGeom>
        </p:spPr>
        <p:txBody>
          <a:bodyPr vert="horz" lIns="94531" tIns="47265" rIns="94531" bIns="47265" rtlCol="1">
            <a:normAutofit/>
          </a:bodyPr>
          <a:lstStyle/>
          <a:p>
            <a:pPr lvl="0"/>
            <a:r>
              <a:rPr lang="ar-SA" noProof="0"/>
              <a:t>انقر لتحرير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p>
        </p:txBody>
      </p:sp>
      <p:sp>
        <p:nvSpPr>
          <p:cNvPr id="6" name="عنصر نائب للتذييل 5">
            <a:extLst>
              <a:ext uri="{FF2B5EF4-FFF2-40B4-BE49-F238E27FC236}">
                <a16:creationId xmlns:a16="http://schemas.microsoft.com/office/drawing/2014/main" xmlns="" id="{D4BC394C-1D75-411D-BD96-C33AA396A892}"/>
              </a:ext>
            </a:extLst>
          </p:cNvPr>
          <p:cNvSpPr>
            <a:spLocks noGrp="1"/>
          </p:cNvSpPr>
          <p:nvPr>
            <p:ph type="ftr" sz="quarter" idx="4"/>
          </p:nvPr>
        </p:nvSpPr>
        <p:spPr>
          <a:xfrm>
            <a:off x="3899694" y="9176772"/>
            <a:ext cx="2982119" cy="483076"/>
          </a:xfrm>
          <a:prstGeom prst="rect">
            <a:avLst/>
          </a:prstGeom>
        </p:spPr>
        <p:txBody>
          <a:bodyPr vert="horz" lIns="94531" tIns="47265" rIns="94531" bIns="47265" rtlCol="1" anchor="b"/>
          <a:lstStyle>
            <a:lvl1pPr algn="r">
              <a:defRPr sz="1200"/>
            </a:lvl1pPr>
          </a:lstStyle>
          <a:p>
            <a:pPr>
              <a:defRPr/>
            </a:pPr>
            <a:endParaRPr lang="ar-SA"/>
          </a:p>
        </p:txBody>
      </p:sp>
      <p:sp>
        <p:nvSpPr>
          <p:cNvPr id="7" name="عنصر نائب لرقم الشريحة 6">
            <a:extLst>
              <a:ext uri="{FF2B5EF4-FFF2-40B4-BE49-F238E27FC236}">
                <a16:creationId xmlns:a16="http://schemas.microsoft.com/office/drawing/2014/main" xmlns="" id="{30C8DD8C-5C72-4AD9-8031-062B3463E597}"/>
              </a:ext>
            </a:extLst>
          </p:cNvPr>
          <p:cNvSpPr>
            <a:spLocks noGrp="1"/>
          </p:cNvSpPr>
          <p:nvPr>
            <p:ph type="sldNum" sz="quarter" idx="5"/>
          </p:nvPr>
        </p:nvSpPr>
        <p:spPr>
          <a:xfrm>
            <a:off x="1593" y="9176772"/>
            <a:ext cx="2982119" cy="483076"/>
          </a:xfrm>
          <a:prstGeom prst="rect">
            <a:avLst/>
          </a:prstGeom>
        </p:spPr>
        <p:txBody>
          <a:bodyPr vert="horz" wrap="square" lIns="94531" tIns="47265" rIns="94531" bIns="47265" numCol="1" anchor="b" anchorCtr="0" compatLnSpc="1">
            <a:prstTxWarp prst="textNoShape">
              <a:avLst/>
            </a:prstTxWarp>
          </a:bodyPr>
          <a:lstStyle>
            <a:lvl1pPr algn="l">
              <a:defRPr sz="1200"/>
            </a:lvl1pPr>
          </a:lstStyle>
          <a:p>
            <a:fld id="{B79FBB5A-6D99-4A9E-BF30-6FDE7A40387F}" type="slidenum">
              <a:rPr lang="ar-SA" altLang="en-US"/>
              <a:pPr/>
              <a:t>‹#›</a:t>
            </a:fld>
            <a:endParaRPr lang="ar-SA" altLang="en-US"/>
          </a:p>
        </p:txBody>
      </p:sp>
    </p:spTree>
    <p:extLst>
      <p:ext uri="{BB962C8B-B14F-4D97-AF65-F5344CB8AC3E}">
        <p14:creationId xmlns:p14="http://schemas.microsoft.com/office/powerpoint/2010/main" val="41601505"/>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a:p>
        </p:txBody>
      </p:sp>
      <p:sp>
        <p:nvSpPr>
          <p:cNvPr id="17412"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8D3C99-92DB-41E2-B749-262B648C8008}" type="slidenum">
              <a:rPr lang="ar-SA" altLang="ar-SA" smtClean="0"/>
              <a:pPr/>
              <a:t>7</a:t>
            </a:fld>
            <a:endParaRPr lang="ar-SA" altLang="ar-SA"/>
          </a:p>
        </p:txBody>
      </p:sp>
    </p:spTree>
    <p:extLst>
      <p:ext uri="{BB962C8B-B14F-4D97-AF65-F5344CB8AC3E}">
        <p14:creationId xmlns:p14="http://schemas.microsoft.com/office/powerpoint/2010/main" val="317801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F6418AC9-1DD0-4B2E-B602-A03E23E2114B}" type="slidenum">
              <a:rPr lang="en-US" altLang="en-US" smtClean="0">
                <a:latin typeface="Arial" panose="020B0604020202020204" pitchFamily="34" charset="0"/>
              </a:rPr>
              <a:pPr algn="l">
                <a:spcBef>
                  <a:spcPct val="0"/>
                </a:spcBef>
              </a:pPr>
              <a:t>17</a:t>
            </a:fld>
            <a:endParaRPr lang="en-US" altLang="en-US">
              <a:latin typeface="Arial" panose="020B0604020202020204" pitchFamily="34" charset="0"/>
            </a:endParaRPr>
          </a:p>
        </p:txBody>
      </p:sp>
      <p:sp>
        <p:nvSpPr>
          <p:cNvPr id="1945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9460"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Tree>
    <p:extLst>
      <p:ext uri="{BB962C8B-B14F-4D97-AF65-F5344CB8AC3E}">
        <p14:creationId xmlns:p14="http://schemas.microsoft.com/office/powerpoint/2010/main" val="3776075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61F77AF4-F437-45D0-9F90-7146B655AFD3}" type="slidenum">
              <a:rPr lang="en-US" altLang="en-US" smtClean="0">
                <a:latin typeface="Arial" panose="020B0604020202020204" pitchFamily="34" charset="0"/>
              </a:rPr>
              <a:pPr algn="l">
                <a:spcBef>
                  <a:spcPct val="0"/>
                </a:spcBef>
              </a:pPr>
              <a:t>19</a:t>
            </a:fld>
            <a:endParaRPr lang="en-US" altLang="en-US">
              <a:latin typeface="Arial" panose="020B0604020202020204" pitchFamily="34" charset="0"/>
            </a:endParaRPr>
          </a:p>
        </p:txBody>
      </p:sp>
      <p:sp>
        <p:nvSpPr>
          <p:cNvPr id="1536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Tree>
    <p:extLst>
      <p:ext uri="{BB962C8B-B14F-4D97-AF65-F5344CB8AC3E}">
        <p14:creationId xmlns:p14="http://schemas.microsoft.com/office/powerpoint/2010/main" val="1766557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r>
              <a:rPr lang="ar-SA" altLang="ar-SA"/>
              <a:t/>
            </a:r>
            <a:br>
              <a:rPr lang="ar-SA" altLang="ar-SA"/>
            </a:br>
            <a:r>
              <a:rPr lang="ar-SA" altLang="ar-SA"/>
              <a:t>شخصية تنظر إلى دورها في التدريس على أنه رسالة تؤدّى ، وليس وظيفة مقابل أجر . وشخصية تضع نصب عينيها أن هذه المهنة ، هي مهنة الأنبياء والرسل وأصحابها هم ورثة الأنبياء وهم الذين يرفعون عن الناس الجهل فينقلونهم من ظلمات الجهالة إلى نور العلم والإيمان والمعرفة . وحسْب المعلم شرفاً أنه دال على الله تعالى , يرشد الناس إلى الطريق الموصلة إلى خالقهم وباريهم , ويدلهم على معبودهم ومربوبهم والغاية التي من أجلها خلقوا ، علاوة على تعليمهم الخلق القويم والسبل التي تكفل لهم حياة طيبة .</a:t>
            </a:r>
            <a:br>
              <a:rPr lang="ar-SA" altLang="ar-SA"/>
            </a:br>
            <a:r>
              <a:rPr lang="ar-SA" altLang="ar-SA"/>
              <a:t>العلم ميراث النبي كما أتـــى في النص والعلماء هم وراثه </a:t>
            </a:r>
          </a:p>
          <a:p>
            <a:pPr defTabSz="912813" eaLnBrk="1" hangingPunct="1">
              <a:spcBef>
                <a:spcPct val="0"/>
              </a:spcBef>
            </a:pPr>
            <a:endParaRPr lang="ar-SA" altLang="ar-SA"/>
          </a:p>
        </p:txBody>
      </p:sp>
      <p:sp>
        <p:nvSpPr>
          <p:cNvPr id="15364" name="عنصر نائب لرقم الشريحة 3"/>
          <p:cNvSpPr txBox="1">
            <a:spLocks noGrp="1"/>
          </p:cNvSpPr>
          <p:nvPr/>
        </p:nvSpPr>
        <p:spPr bwMode="auto">
          <a:xfrm>
            <a:off x="1588"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eaLnBrk="1" hangingPunct="1">
              <a:spcBef>
                <a:spcPct val="0"/>
              </a:spcBef>
            </a:pPr>
            <a:fld id="{FD06DBC4-EEB0-418D-87A7-F63E8737EF45}" type="slidenum">
              <a:rPr lang="ar-SA" altLang="ar-SA"/>
              <a:pPr algn="l" eaLnBrk="1" hangingPunct="1">
                <a:spcBef>
                  <a:spcPct val="0"/>
                </a:spcBef>
              </a:pPr>
              <a:t>21</a:t>
            </a:fld>
            <a:endParaRPr lang="ar-SA" altLang="ar-SA"/>
          </a:p>
        </p:txBody>
      </p:sp>
    </p:spTree>
    <p:extLst>
      <p:ext uri="{BB962C8B-B14F-4D97-AF65-F5344CB8AC3E}">
        <p14:creationId xmlns:p14="http://schemas.microsoft.com/office/powerpoint/2010/main" val="2526237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a:extLst>
              <a:ext uri="{FF2B5EF4-FFF2-40B4-BE49-F238E27FC236}">
                <a16:creationId xmlns:a16="http://schemas.microsoft.com/office/drawing/2014/main" xmlns="" id="{14013444-19B6-4E28-92CA-34CACD87F15A}"/>
              </a:ext>
            </a:extLst>
          </p:cNvPr>
          <p:cNvSpPr>
            <a:spLocks noGrp="1"/>
          </p:cNvSpPr>
          <p:nvPr>
            <p:ph type="dt" sz="half" idx="10"/>
          </p:nvPr>
        </p:nvSpPr>
        <p:spPr/>
        <p:txBody>
          <a:bodyPr/>
          <a:lstStyle>
            <a:lvl1pPr>
              <a:defRPr/>
            </a:lvl1pPr>
          </a:lstStyle>
          <a:p>
            <a:pPr>
              <a:defRPr/>
            </a:pPr>
            <a:fld id="{CD63D248-4190-45D2-8A9E-54681A80D2B0}" type="datetimeFigureOut">
              <a:rPr lang="ar-SA"/>
              <a:pPr>
                <a:defRPr/>
              </a:pPr>
              <a:t>09/03/41</a:t>
            </a:fld>
            <a:endParaRPr lang="ar-SA"/>
          </a:p>
        </p:txBody>
      </p:sp>
      <p:sp>
        <p:nvSpPr>
          <p:cNvPr id="5" name="عنصر نائب للتذييل 4">
            <a:extLst>
              <a:ext uri="{FF2B5EF4-FFF2-40B4-BE49-F238E27FC236}">
                <a16:creationId xmlns:a16="http://schemas.microsoft.com/office/drawing/2014/main" xmlns="" id="{1C011D47-8115-4CE1-82C0-3BEE99BFDC71}"/>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xmlns="" id="{95B2BEAC-12FD-435E-B8B1-B7CB4D915CCC}"/>
              </a:ext>
            </a:extLst>
          </p:cNvPr>
          <p:cNvSpPr>
            <a:spLocks noGrp="1"/>
          </p:cNvSpPr>
          <p:nvPr>
            <p:ph type="sldNum" sz="quarter" idx="12"/>
          </p:nvPr>
        </p:nvSpPr>
        <p:spPr/>
        <p:txBody>
          <a:bodyPr/>
          <a:lstStyle>
            <a:lvl1pPr>
              <a:defRPr/>
            </a:lvl1pPr>
          </a:lstStyle>
          <a:p>
            <a:fld id="{D6490E44-ACE0-4722-8F50-B460D17808AA}" type="slidenum">
              <a:rPr lang="ar-SA" altLang="en-US"/>
              <a:pPr/>
              <a:t>‹#›</a:t>
            </a:fld>
            <a:endParaRPr lang="ar-SA" altLang="en-US"/>
          </a:p>
        </p:txBody>
      </p:sp>
    </p:spTree>
    <p:extLst>
      <p:ext uri="{BB962C8B-B14F-4D97-AF65-F5344CB8AC3E}">
        <p14:creationId xmlns:p14="http://schemas.microsoft.com/office/powerpoint/2010/main" val="3700716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xmlns="" id="{3E42F7FB-886D-49DD-95E9-CD5C013D586C}"/>
              </a:ext>
            </a:extLst>
          </p:cNvPr>
          <p:cNvSpPr>
            <a:spLocks noGrp="1"/>
          </p:cNvSpPr>
          <p:nvPr>
            <p:ph type="dt" sz="half" idx="10"/>
          </p:nvPr>
        </p:nvSpPr>
        <p:spPr/>
        <p:txBody>
          <a:bodyPr/>
          <a:lstStyle>
            <a:lvl1pPr>
              <a:defRPr/>
            </a:lvl1pPr>
          </a:lstStyle>
          <a:p>
            <a:pPr>
              <a:defRPr/>
            </a:pPr>
            <a:fld id="{9B819683-2BDE-41A4-B9CB-64BA2ACC9C56}" type="datetimeFigureOut">
              <a:rPr lang="ar-SA"/>
              <a:pPr>
                <a:defRPr/>
              </a:pPr>
              <a:t>09/03/41</a:t>
            </a:fld>
            <a:endParaRPr lang="ar-SA"/>
          </a:p>
        </p:txBody>
      </p:sp>
      <p:sp>
        <p:nvSpPr>
          <p:cNvPr id="5" name="عنصر نائب للتذييل 4">
            <a:extLst>
              <a:ext uri="{FF2B5EF4-FFF2-40B4-BE49-F238E27FC236}">
                <a16:creationId xmlns:a16="http://schemas.microsoft.com/office/drawing/2014/main" xmlns="" id="{3CAF2019-05B5-4501-A05D-2D0A0606145D}"/>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xmlns="" id="{5211D5E5-2893-489F-876D-54753714CE9F}"/>
              </a:ext>
            </a:extLst>
          </p:cNvPr>
          <p:cNvSpPr>
            <a:spLocks noGrp="1"/>
          </p:cNvSpPr>
          <p:nvPr>
            <p:ph type="sldNum" sz="quarter" idx="12"/>
          </p:nvPr>
        </p:nvSpPr>
        <p:spPr/>
        <p:txBody>
          <a:bodyPr/>
          <a:lstStyle>
            <a:lvl1pPr>
              <a:defRPr/>
            </a:lvl1pPr>
          </a:lstStyle>
          <a:p>
            <a:fld id="{7A0E9C4C-6A12-484E-89C0-68506C0260FD}" type="slidenum">
              <a:rPr lang="ar-SA" altLang="en-US"/>
              <a:pPr/>
              <a:t>‹#›</a:t>
            </a:fld>
            <a:endParaRPr lang="ar-SA" altLang="en-US"/>
          </a:p>
        </p:txBody>
      </p:sp>
    </p:spTree>
    <p:extLst>
      <p:ext uri="{BB962C8B-B14F-4D97-AF65-F5344CB8AC3E}">
        <p14:creationId xmlns:p14="http://schemas.microsoft.com/office/powerpoint/2010/main" val="1867784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xmlns="" id="{C17D97FB-7B13-43E2-A6C2-73CD4FEF6E58}"/>
              </a:ext>
            </a:extLst>
          </p:cNvPr>
          <p:cNvSpPr>
            <a:spLocks noGrp="1"/>
          </p:cNvSpPr>
          <p:nvPr>
            <p:ph type="dt" sz="half" idx="10"/>
          </p:nvPr>
        </p:nvSpPr>
        <p:spPr/>
        <p:txBody>
          <a:bodyPr/>
          <a:lstStyle>
            <a:lvl1pPr>
              <a:defRPr/>
            </a:lvl1pPr>
          </a:lstStyle>
          <a:p>
            <a:pPr>
              <a:defRPr/>
            </a:pPr>
            <a:fld id="{1388BD0E-7D2C-47EF-8223-2625A4F22131}" type="datetimeFigureOut">
              <a:rPr lang="ar-SA"/>
              <a:pPr>
                <a:defRPr/>
              </a:pPr>
              <a:t>09/03/41</a:t>
            </a:fld>
            <a:endParaRPr lang="ar-SA"/>
          </a:p>
        </p:txBody>
      </p:sp>
      <p:sp>
        <p:nvSpPr>
          <p:cNvPr id="5" name="عنصر نائب للتذييل 4">
            <a:extLst>
              <a:ext uri="{FF2B5EF4-FFF2-40B4-BE49-F238E27FC236}">
                <a16:creationId xmlns:a16="http://schemas.microsoft.com/office/drawing/2014/main" xmlns="" id="{4AD7B53A-463E-40B9-A996-A994BF1D2D03}"/>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xmlns="" id="{0F7970A2-46B7-4FB0-840F-8D8C19C37BD5}"/>
              </a:ext>
            </a:extLst>
          </p:cNvPr>
          <p:cNvSpPr>
            <a:spLocks noGrp="1"/>
          </p:cNvSpPr>
          <p:nvPr>
            <p:ph type="sldNum" sz="quarter" idx="12"/>
          </p:nvPr>
        </p:nvSpPr>
        <p:spPr/>
        <p:txBody>
          <a:bodyPr/>
          <a:lstStyle>
            <a:lvl1pPr>
              <a:defRPr/>
            </a:lvl1pPr>
          </a:lstStyle>
          <a:p>
            <a:fld id="{6BAB03F8-DC59-4B01-8AAF-9BE7E9FF943D}" type="slidenum">
              <a:rPr lang="ar-SA" altLang="en-US"/>
              <a:pPr/>
              <a:t>‹#›</a:t>
            </a:fld>
            <a:endParaRPr lang="ar-SA" altLang="en-US"/>
          </a:p>
        </p:txBody>
      </p:sp>
    </p:spTree>
    <p:extLst>
      <p:ext uri="{BB962C8B-B14F-4D97-AF65-F5344CB8AC3E}">
        <p14:creationId xmlns:p14="http://schemas.microsoft.com/office/powerpoint/2010/main" val="218299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xmlns="" id="{BAFC74AB-4213-4C47-A32A-ECB5AA707F03}"/>
              </a:ext>
            </a:extLst>
          </p:cNvPr>
          <p:cNvSpPr>
            <a:spLocks noGrp="1"/>
          </p:cNvSpPr>
          <p:nvPr>
            <p:ph type="dt" sz="half" idx="10"/>
          </p:nvPr>
        </p:nvSpPr>
        <p:spPr/>
        <p:txBody>
          <a:bodyPr/>
          <a:lstStyle>
            <a:lvl1pPr>
              <a:defRPr/>
            </a:lvl1pPr>
          </a:lstStyle>
          <a:p>
            <a:pPr>
              <a:defRPr/>
            </a:pPr>
            <a:fld id="{7AE1106A-8910-4DCE-BAA2-8469F435B02A}" type="datetimeFigureOut">
              <a:rPr lang="ar-SA"/>
              <a:pPr>
                <a:defRPr/>
              </a:pPr>
              <a:t>09/03/41</a:t>
            </a:fld>
            <a:endParaRPr lang="ar-SA"/>
          </a:p>
        </p:txBody>
      </p:sp>
      <p:sp>
        <p:nvSpPr>
          <p:cNvPr id="5" name="عنصر نائب للتذييل 4">
            <a:extLst>
              <a:ext uri="{FF2B5EF4-FFF2-40B4-BE49-F238E27FC236}">
                <a16:creationId xmlns:a16="http://schemas.microsoft.com/office/drawing/2014/main" xmlns="" id="{4B45EF4A-34E8-4DDC-ABA7-DA4E36C42D63}"/>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xmlns="" id="{53AA6F1F-8FCE-4996-98BD-B6C33C2C5B60}"/>
              </a:ext>
            </a:extLst>
          </p:cNvPr>
          <p:cNvSpPr>
            <a:spLocks noGrp="1"/>
          </p:cNvSpPr>
          <p:nvPr>
            <p:ph type="sldNum" sz="quarter" idx="12"/>
          </p:nvPr>
        </p:nvSpPr>
        <p:spPr/>
        <p:txBody>
          <a:bodyPr/>
          <a:lstStyle>
            <a:lvl1pPr>
              <a:defRPr/>
            </a:lvl1pPr>
          </a:lstStyle>
          <a:p>
            <a:fld id="{D75E2B6C-BAB8-466D-B3FA-01CDC00FFF5B}" type="slidenum">
              <a:rPr lang="ar-SA" altLang="en-US"/>
              <a:pPr/>
              <a:t>‹#›</a:t>
            </a:fld>
            <a:endParaRPr lang="ar-SA" altLang="en-US"/>
          </a:p>
        </p:txBody>
      </p:sp>
    </p:spTree>
    <p:extLst>
      <p:ext uri="{BB962C8B-B14F-4D97-AF65-F5344CB8AC3E}">
        <p14:creationId xmlns:p14="http://schemas.microsoft.com/office/powerpoint/2010/main" val="187721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a:extLst>
              <a:ext uri="{FF2B5EF4-FFF2-40B4-BE49-F238E27FC236}">
                <a16:creationId xmlns:a16="http://schemas.microsoft.com/office/drawing/2014/main" xmlns="" id="{B57A62B1-2621-425E-83DC-6833215377D2}"/>
              </a:ext>
            </a:extLst>
          </p:cNvPr>
          <p:cNvSpPr>
            <a:spLocks noGrp="1"/>
          </p:cNvSpPr>
          <p:nvPr>
            <p:ph type="dt" sz="half" idx="10"/>
          </p:nvPr>
        </p:nvSpPr>
        <p:spPr/>
        <p:txBody>
          <a:bodyPr/>
          <a:lstStyle>
            <a:lvl1pPr>
              <a:defRPr/>
            </a:lvl1pPr>
          </a:lstStyle>
          <a:p>
            <a:pPr>
              <a:defRPr/>
            </a:pPr>
            <a:fld id="{E5374647-A837-445A-944E-DA701AF4B3F0}" type="datetimeFigureOut">
              <a:rPr lang="ar-SA"/>
              <a:pPr>
                <a:defRPr/>
              </a:pPr>
              <a:t>09/03/41</a:t>
            </a:fld>
            <a:endParaRPr lang="ar-SA"/>
          </a:p>
        </p:txBody>
      </p:sp>
      <p:sp>
        <p:nvSpPr>
          <p:cNvPr id="5" name="عنصر نائب للتذييل 4">
            <a:extLst>
              <a:ext uri="{FF2B5EF4-FFF2-40B4-BE49-F238E27FC236}">
                <a16:creationId xmlns:a16="http://schemas.microsoft.com/office/drawing/2014/main" xmlns="" id="{5BB343DD-02FA-43F8-888C-CAD5C19404C2}"/>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xmlns="" id="{2EDF6123-46B9-477A-ADC4-418C9277396A}"/>
              </a:ext>
            </a:extLst>
          </p:cNvPr>
          <p:cNvSpPr>
            <a:spLocks noGrp="1"/>
          </p:cNvSpPr>
          <p:nvPr>
            <p:ph type="sldNum" sz="quarter" idx="12"/>
          </p:nvPr>
        </p:nvSpPr>
        <p:spPr/>
        <p:txBody>
          <a:bodyPr/>
          <a:lstStyle>
            <a:lvl1pPr>
              <a:defRPr/>
            </a:lvl1pPr>
          </a:lstStyle>
          <a:p>
            <a:fld id="{08E9CF08-1FB9-4010-A4B4-9B4C264B74E6}" type="slidenum">
              <a:rPr lang="ar-SA" altLang="en-US"/>
              <a:pPr/>
              <a:t>‹#›</a:t>
            </a:fld>
            <a:endParaRPr lang="ar-SA" altLang="en-US"/>
          </a:p>
        </p:txBody>
      </p:sp>
    </p:spTree>
    <p:extLst>
      <p:ext uri="{BB962C8B-B14F-4D97-AF65-F5344CB8AC3E}">
        <p14:creationId xmlns:p14="http://schemas.microsoft.com/office/powerpoint/2010/main" val="1555466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a:extLst>
              <a:ext uri="{FF2B5EF4-FFF2-40B4-BE49-F238E27FC236}">
                <a16:creationId xmlns:a16="http://schemas.microsoft.com/office/drawing/2014/main" xmlns="" id="{CE41E9FB-9C7F-4E12-85C5-0CA0AC44BD93}"/>
              </a:ext>
            </a:extLst>
          </p:cNvPr>
          <p:cNvSpPr>
            <a:spLocks noGrp="1"/>
          </p:cNvSpPr>
          <p:nvPr>
            <p:ph type="dt" sz="half" idx="10"/>
          </p:nvPr>
        </p:nvSpPr>
        <p:spPr/>
        <p:txBody>
          <a:bodyPr/>
          <a:lstStyle>
            <a:lvl1pPr>
              <a:defRPr/>
            </a:lvl1pPr>
          </a:lstStyle>
          <a:p>
            <a:pPr>
              <a:defRPr/>
            </a:pPr>
            <a:fld id="{EAE21F9F-32BE-4AED-BA21-99BA858F3980}" type="datetimeFigureOut">
              <a:rPr lang="ar-SA"/>
              <a:pPr>
                <a:defRPr/>
              </a:pPr>
              <a:t>09/03/41</a:t>
            </a:fld>
            <a:endParaRPr lang="ar-SA"/>
          </a:p>
        </p:txBody>
      </p:sp>
      <p:sp>
        <p:nvSpPr>
          <p:cNvPr id="6" name="عنصر نائب للتذييل 4">
            <a:extLst>
              <a:ext uri="{FF2B5EF4-FFF2-40B4-BE49-F238E27FC236}">
                <a16:creationId xmlns:a16="http://schemas.microsoft.com/office/drawing/2014/main" xmlns="" id="{1B06F9A0-5B48-478C-96BD-D86D63EBEE97}"/>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5">
            <a:extLst>
              <a:ext uri="{FF2B5EF4-FFF2-40B4-BE49-F238E27FC236}">
                <a16:creationId xmlns:a16="http://schemas.microsoft.com/office/drawing/2014/main" xmlns="" id="{2DB667CA-2C53-489F-8FD0-88D39B11FBAF}"/>
              </a:ext>
            </a:extLst>
          </p:cNvPr>
          <p:cNvSpPr>
            <a:spLocks noGrp="1"/>
          </p:cNvSpPr>
          <p:nvPr>
            <p:ph type="sldNum" sz="quarter" idx="12"/>
          </p:nvPr>
        </p:nvSpPr>
        <p:spPr/>
        <p:txBody>
          <a:bodyPr/>
          <a:lstStyle>
            <a:lvl1pPr>
              <a:defRPr/>
            </a:lvl1pPr>
          </a:lstStyle>
          <a:p>
            <a:fld id="{9D664BF7-CBF3-41C2-8153-C785C53EED62}" type="slidenum">
              <a:rPr lang="ar-SA" altLang="en-US"/>
              <a:pPr/>
              <a:t>‹#›</a:t>
            </a:fld>
            <a:endParaRPr lang="ar-SA" altLang="en-US"/>
          </a:p>
        </p:txBody>
      </p:sp>
    </p:spTree>
    <p:extLst>
      <p:ext uri="{BB962C8B-B14F-4D97-AF65-F5344CB8AC3E}">
        <p14:creationId xmlns:p14="http://schemas.microsoft.com/office/powerpoint/2010/main" val="1779711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a:extLst>
              <a:ext uri="{FF2B5EF4-FFF2-40B4-BE49-F238E27FC236}">
                <a16:creationId xmlns:a16="http://schemas.microsoft.com/office/drawing/2014/main" xmlns="" id="{01695AD2-6F0D-4ECF-A30F-6DB54E7E2518}"/>
              </a:ext>
            </a:extLst>
          </p:cNvPr>
          <p:cNvSpPr>
            <a:spLocks noGrp="1"/>
          </p:cNvSpPr>
          <p:nvPr>
            <p:ph type="dt" sz="half" idx="10"/>
          </p:nvPr>
        </p:nvSpPr>
        <p:spPr/>
        <p:txBody>
          <a:bodyPr/>
          <a:lstStyle>
            <a:lvl1pPr>
              <a:defRPr/>
            </a:lvl1pPr>
          </a:lstStyle>
          <a:p>
            <a:pPr>
              <a:defRPr/>
            </a:pPr>
            <a:fld id="{8B04956D-5F78-49FC-868F-CC981348D22E}" type="datetimeFigureOut">
              <a:rPr lang="ar-SA"/>
              <a:pPr>
                <a:defRPr/>
              </a:pPr>
              <a:t>09/03/41</a:t>
            </a:fld>
            <a:endParaRPr lang="ar-SA"/>
          </a:p>
        </p:txBody>
      </p:sp>
      <p:sp>
        <p:nvSpPr>
          <p:cNvPr id="8" name="عنصر نائب للتذييل 4">
            <a:extLst>
              <a:ext uri="{FF2B5EF4-FFF2-40B4-BE49-F238E27FC236}">
                <a16:creationId xmlns:a16="http://schemas.microsoft.com/office/drawing/2014/main" xmlns="" id="{0FD86AC0-825E-494B-8C06-BAB7024E3BCE}"/>
              </a:ext>
            </a:extLst>
          </p:cNvPr>
          <p:cNvSpPr>
            <a:spLocks noGrp="1"/>
          </p:cNvSpPr>
          <p:nvPr>
            <p:ph type="ftr" sz="quarter" idx="11"/>
          </p:nvPr>
        </p:nvSpPr>
        <p:spPr/>
        <p:txBody>
          <a:bodyPr/>
          <a:lstStyle>
            <a:lvl1pPr>
              <a:defRPr/>
            </a:lvl1pPr>
          </a:lstStyle>
          <a:p>
            <a:pPr>
              <a:defRPr/>
            </a:pPr>
            <a:endParaRPr lang="ar-SA"/>
          </a:p>
        </p:txBody>
      </p:sp>
      <p:sp>
        <p:nvSpPr>
          <p:cNvPr id="9" name="عنصر نائب لرقم الشريحة 5">
            <a:extLst>
              <a:ext uri="{FF2B5EF4-FFF2-40B4-BE49-F238E27FC236}">
                <a16:creationId xmlns:a16="http://schemas.microsoft.com/office/drawing/2014/main" xmlns="" id="{476BB452-E738-42F9-8BF5-921BA23C9A39}"/>
              </a:ext>
            </a:extLst>
          </p:cNvPr>
          <p:cNvSpPr>
            <a:spLocks noGrp="1"/>
          </p:cNvSpPr>
          <p:nvPr>
            <p:ph type="sldNum" sz="quarter" idx="12"/>
          </p:nvPr>
        </p:nvSpPr>
        <p:spPr/>
        <p:txBody>
          <a:bodyPr/>
          <a:lstStyle>
            <a:lvl1pPr>
              <a:defRPr/>
            </a:lvl1pPr>
          </a:lstStyle>
          <a:p>
            <a:fld id="{D900F171-B9B7-4345-8337-EBEF9E35786C}" type="slidenum">
              <a:rPr lang="ar-SA" altLang="en-US"/>
              <a:pPr/>
              <a:t>‹#›</a:t>
            </a:fld>
            <a:endParaRPr lang="ar-SA" altLang="en-US"/>
          </a:p>
        </p:txBody>
      </p:sp>
    </p:spTree>
    <p:extLst>
      <p:ext uri="{BB962C8B-B14F-4D97-AF65-F5344CB8AC3E}">
        <p14:creationId xmlns:p14="http://schemas.microsoft.com/office/powerpoint/2010/main" val="1976704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3">
            <a:extLst>
              <a:ext uri="{FF2B5EF4-FFF2-40B4-BE49-F238E27FC236}">
                <a16:creationId xmlns:a16="http://schemas.microsoft.com/office/drawing/2014/main" xmlns="" id="{0411727B-A524-4A8B-83ED-31C906CE80AB}"/>
              </a:ext>
            </a:extLst>
          </p:cNvPr>
          <p:cNvSpPr>
            <a:spLocks noGrp="1"/>
          </p:cNvSpPr>
          <p:nvPr>
            <p:ph type="dt" sz="half" idx="10"/>
          </p:nvPr>
        </p:nvSpPr>
        <p:spPr/>
        <p:txBody>
          <a:bodyPr/>
          <a:lstStyle>
            <a:lvl1pPr>
              <a:defRPr/>
            </a:lvl1pPr>
          </a:lstStyle>
          <a:p>
            <a:pPr>
              <a:defRPr/>
            </a:pPr>
            <a:fld id="{CA74FD80-E12C-448D-A327-DAE53CED8B54}" type="datetimeFigureOut">
              <a:rPr lang="ar-SA"/>
              <a:pPr>
                <a:defRPr/>
              </a:pPr>
              <a:t>09/03/41</a:t>
            </a:fld>
            <a:endParaRPr lang="ar-SA"/>
          </a:p>
        </p:txBody>
      </p:sp>
      <p:sp>
        <p:nvSpPr>
          <p:cNvPr id="4" name="عنصر نائب للتذييل 4">
            <a:extLst>
              <a:ext uri="{FF2B5EF4-FFF2-40B4-BE49-F238E27FC236}">
                <a16:creationId xmlns:a16="http://schemas.microsoft.com/office/drawing/2014/main" xmlns="" id="{6ACD0E45-42E6-47DE-8A4B-DC801871E336}"/>
              </a:ext>
            </a:extLst>
          </p:cNvPr>
          <p:cNvSpPr>
            <a:spLocks noGrp="1"/>
          </p:cNvSpPr>
          <p:nvPr>
            <p:ph type="ftr" sz="quarter" idx="11"/>
          </p:nvPr>
        </p:nvSpPr>
        <p:spPr/>
        <p:txBody>
          <a:bodyPr/>
          <a:lstStyle>
            <a:lvl1pPr>
              <a:defRPr/>
            </a:lvl1pPr>
          </a:lstStyle>
          <a:p>
            <a:pPr>
              <a:defRPr/>
            </a:pPr>
            <a:endParaRPr lang="ar-SA"/>
          </a:p>
        </p:txBody>
      </p:sp>
      <p:sp>
        <p:nvSpPr>
          <p:cNvPr id="5" name="عنصر نائب لرقم الشريحة 5">
            <a:extLst>
              <a:ext uri="{FF2B5EF4-FFF2-40B4-BE49-F238E27FC236}">
                <a16:creationId xmlns:a16="http://schemas.microsoft.com/office/drawing/2014/main" xmlns="" id="{B82C22ED-3B1F-42A3-B583-E738132548EA}"/>
              </a:ext>
            </a:extLst>
          </p:cNvPr>
          <p:cNvSpPr>
            <a:spLocks noGrp="1"/>
          </p:cNvSpPr>
          <p:nvPr>
            <p:ph type="sldNum" sz="quarter" idx="12"/>
          </p:nvPr>
        </p:nvSpPr>
        <p:spPr/>
        <p:txBody>
          <a:bodyPr/>
          <a:lstStyle>
            <a:lvl1pPr>
              <a:defRPr/>
            </a:lvl1pPr>
          </a:lstStyle>
          <a:p>
            <a:fld id="{2BD8F681-FD28-40DB-BA04-85C91DF6012A}" type="slidenum">
              <a:rPr lang="ar-SA" altLang="en-US"/>
              <a:pPr/>
              <a:t>‹#›</a:t>
            </a:fld>
            <a:endParaRPr lang="ar-SA" altLang="en-US"/>
          </a:p>
        </p:txBody>
      </p:sp>
    </p:spTree>
    <p:extLst>
      <p:ext uri="{BB962C8B-B14F-4D97-AF65-F5344CB8AC3E}">
        <p14:creationId xmlns:p14="http://schemas.microsoft.com/office/powerpoint/2010/main" val="531135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a:extLst>
              <a:ext uri="{FF2B5EF4-FFF2-40B4-BE49-F238E27FC236}">
                <a16:creationId xmlns:a16="http://schemas.microsoft.com/office/drawing/2014/main" xmlns="" id="{1393A3FC-BB61-4375-AB00-5FDDD950FA51}"/>
              </a:ext>
            </a:extLst>
          </p:cNvPr>
          <p:cNvSpPr>
            <a:spLocks noGrp="1"/>
          </p:cNvSpPr>
          <p:nvPr>
            <p:ph type="dt" sz="half" idx="10"/>
          </p:nvPr>
        </p:nvSpPr>
        <p:spPr/>
        <p:txBody>
          <a:bodyPr/>
          <a:lstStyle>
            <a:lvl1pPr>
              <a:defRPr/>
            </a:lvl1pPr>
          </a:lstStyle>
          <a:p>
            <a:pPr>
              <a:defRPr/>
            </a:pPr>
            <a:fld id="{D72D6885-790A-49AC-9EB4-10A6D86F22AC}" type="datetimeFigureOut">
              <a:rPr lang="ar-SA"/>
              <a:pPr>
                <a:defRPr/>
              </a:pPr>
              <a:t>09/03/41</a:t>
            </a:fld>
            <a:endParaRPr lang="ar-SA"/>
          </a:p>
        </p:txBody>
      </p:sp>
      <p:sp>
        <p:nvSpPr>
          <p:cNvPr id="3" name="عنصر نائب للتذييل 4">
            <a:extLst>
              <a:ext uri="{FF2B5EF4-FFF2-40B4-BE49-F238E27FC236}">
                <a16:creationId xmlns:a16="http://schemas.microsoft.com/office/drawing/2014/main" xmlns="" id="{0B2C3F01-0AFD-4CCE-911A-917BC006B1AA}"/>
              </a:ext>
            </a:extLst>
          </p:cNvPr>
          <p:cNvSpPr>
            <a:spLocks noGrp="1"/>
          </p:cNvSpPr>
          <p:nvPr>
            <p:ph type="ftr" sz="quarter" idx="11"/>
          </p:nvPr>
        </p:nvSpPr>
        <p:spPr/>
        <p:txBody>
          <a:bodyPr/>
          <a:lstStyle>
            <a:lvl1pPr>
              <a:defRPr/>
            </a:lvl1pPr>
          </a:lstStyle>
          <a:p>
            <a:pPr>
              <a:defRPr/>
            </a:pPr>
            <a:endParaRPr lang="ar-SA"/>
          </a:p>
        </p:txBody>
      </p:sp>
      <p:sp>
        <p:nvSpPr>
          <p:cNvPr id="4" name="عنصر نائب لرقم الشريحة 5">
            <a:extLst>
              <a:ext uri="{FF2B5EF4-FFF2-40B4-BE49-F238E27FC236}">
                <a16:creationId xmlns:a16="http://schemas.microsoft.com/office/drawing/2014/main" xmlns="" id="{5E018181-1F00-4293-BCF2-004D63451432}"/>
              </a:ext>
            </a:extLst>
          </p:cNvPr>
          <p:cNvSpPr>
            <a:spLocks noGrp="1"/>
          </p:cNvSpPr>
          <p:nvPr>
            <p:ph type="sldNum" sz="quarter" idx="12"/>
          </p:nvPr>
        </p:nvSpPr>
        <p:spPr/>
        <p:txBody>
          <a:bodyPr/>
          <a:lstStyle>
            <a:lvl1pPr>
              <a:defRPr/>
            </a:lvl1pPr>
          </a:lstStyle>
          <a:p>
            <a:fld id="{A14DD9F1-C094-4CEF-862B-47F47F2610FA}" type="slidenum">
              <a:rPr lang="ar-SA" altLang="en-US"/>
              <a:pPr/>
              <a:t>‹#›</a:t>
            </a:fld>
            <a:endParaRPr lang="ar-SA" altLang="en-US"/>
          </a:p>
        </p:txBody>
      </p:sp>
    </p:spTree>
    <p:extLst>
      <p:ext uri="{BB962C8B-B14F-4D97-AF65-F5344CB8AC3E}">
        <p14:creationId xmlns:p14="http://schemas.microsoft.com/office/powerpoint/2010/main" val="361139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a:extLst>
              <a:ext uri="{FF2B5EF4-FFF2-40B4-BE49-F238E27FC236}">
                <a16:creationId xmlns:a16="http://schemas.microsoft.com/office/drawing/2014/main" xmlns="" id="{CB87AB6A-EB77-473D-ADC6-0990FA3C84E9}"/>
              </a:ext>
            </a:extLst>
          </p:cNvPr>
          <p:cNvSpPr>
            <a:spLocks noGrp="1"/>
          </p:cNvSpPr>
          <p:nvPr>
            <p:ph type="dt" sz="half" idx="10"/>
          </p:nvPr>
        </p:nvSpPr>
        <p:spPr/>
        <p:txBody>
          <a:bodyPr/>
          <a:lstStyle>
            <a:lvl1pPr>
              <a:defRPr/>
            </a:lvl1pPr>
          </a:lstStyle>
          <a:p>
            <a:pPr>
              <a:defRPr/>
            </a:pPr>
            <a:fld id="{5A7BD188-EF32-4CF1-A3EC-84B0409A561B}" type="datetimeFigureOut">
              <a:rPr lang="ar-SA"/>
              <a:pPr>
                <a:defRPr/>
              </a:pPr>
              <a:t>09/03/41</a:t>
            </a:fld>
            <a:endParaRPr lang="ar-SA"/>
          </a:p>
        </p:txBody>
      </p:sp>
      <p:sp>
        <p:nvSpPr>
          <p:cNvPr id="6" name="عنصر نائب للتذييل 4">
            <a:extLst>
              <a:ext uri="{FF2B5EF4-FFF2-40B4-BE49-F238E27FC236}">
                <a16:creationId xmlns:a16="http://schemas.microsoft.com/office/drawing/2014/main" xmlns="" id="{F382ADF6-8C5F-4468-A6C8-FED62BD88126}"/>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5">
            <a:extLst>
              <a:ext uri="{FF2B5EF4-FFF2-40B4-BE49-F238E27FC236}">
                <a16:creationId xmlns:a16="http://schemas.microsoft.com/office/drawing/2014/main" xmlns="" id="{EBA2725E-9D8B-4665-A058-47E5BA07BE9E}"/>
              </a:ext>
            </a:extLst>
          </p:cNvPr>
          <p:cNvSpPr>
            <a:spLocks noGrp="1"/>
          </p:cNvSpPr>
          <p:nvPr>
            <p:ph type="sldNum" sz="quarter" idx="12"/>
          </p:nvPr>
        </p:nvSpPr>
        <p:spPr/>
        <p:txBody>
          <a:bodyPr/>
          <a:lstStyle>
            <a:lvl1pPr>
              <a:defRPr/>
            </a:lvl1pPr>
          </a:lstStyle>
          <a:p>
            <a:fld id="{E9DF9403-5AB4-4AC8-8850-DBB0D927945C}" type="slidenum">
              <a:rPr lang="ar-SA" altLang="en-US"/>
              <a:pPr/>
              <a:t>‹#›</a:t>
            </a:fld>
            <a:endParaRPr lang="ar-SA" altLang="en-US"/>
          </a:p>
        </p:txBody>
      </p:sp>
    </p:spTree>
    <p:extLst>
      <p:ext uri="{BB962C8B-B14F-4D97-AF65-F5344CB8AC3E}">
        <p14:creationId xmlns:p14="http://schemas.microsoft.com/office/powerpoint/2010/main" val="2910026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a:extLst>
              <a:ext uri="{FF2B5EF4-FFF2-40B4-BE49-F238E27FC236}">
                <a16:creationId xmlns:a16="http://schemas.microsoft.com/office/drawing/2014/main" xmlns="" id="{CE083DAF-FE52-4505-AB30-7F886648077E}"/>
              </a:ext>
            </a:extLst>
          </p:cNvPr>
          <p:cNvSpPr>
            <a:spLocks noGrp="1"/>
          </p:cNvSpPr>
          <p:nvPr>
            <p:ph type="dt" sz="half" idx="10"/>
          </p:nvPr>
        </p:nvSpPr>
        <p:spPr/>
        <p:txBody>
          <a:bodyPr/>
          <a:lstStyle>
            <a:lvl1pPr>
              <a:defRPr/>
            </a:lvl1pPr>
          </a:lstStyle>
          <a:p>
            <a:pPr>
              <a:defRPr/>
            </a:pPr>
            <a:fld id="{8D6A64BE-3D1D-4F63-B1CE-FF9829CEFB09}" type="datetimeFigureOut">
              <a:rPr lang="ar-SA"/>
              <a:pPr>
                <a:defRPr/>
              </a:pPr>
              <a:t>09/03/41</a:t>
            </a:fld>
            <a:endParaRPr lang="ar-SA"/>
          </a:p>
        </p:txBody>
      </p:sp>
      <p:sp>
        <p:nvSpPr>
          <p:cNvPr id="6" name="عنصر نائب للتذييل 4">
            <a:extLst>
              <a:ext uri="{FF2B5EF4-FFF2-40B4-BE49-F238E27FC236}">
                <a16:creationId xmlns:a16="http://schemas.microsoft.com/office/drawing/2014/main" xmlns="" id="{B22AE07B-F9F2-4BC9-B1A0-6C6BE5EBF163}"/>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5">
            <a:extLst>
              <a:ext uri="{FF2B5EF4-FFF2-40B4-BE49-F238E27FC236}">
                <a16:creationId xmlns:a16="http://schemas.microsoft.com/office/drawing/2014/main" xmlns="" id="{C0081108-58E9-4440-9C28-29AC4784C0E3}"/>
              </a:ext>
            </a:extLst>
          </p:cNvPr>
          <p:cNvSpPr>
            <a:spLocks noGrp="1"/>
          </p:cNvSpPr>
          <p:nvPr>
            <p:ph type="sldNum" sz="quarter" idx="12"/>
          </p:nvPr>
        </p:nvSpPr>
        <p:spPr/>
        <p:txBody>
          <a:bodyPr/>
          <a:lstStyle>
            <a:lvl1pPr>
              <a:defRPr/>
            </a:lvl1pPr>
          </a:lstStyle>
          <a:p>
            <a:fld id="{70E718AA-2E49-4B43-8451-6EC471DD7AFF}" type="slidenum">
              <a:rPr lang="ar-SA" altLang="en-US"/>
              <a:pPr/>
              <a:t>‹#›</a:t>
            </a:fld>
            <a:endParaRPr lang="ar-SA" altLang="en-US"/>
          </a:p>
        </p:txBody>
      </p:sp>
    </p:spTree>
    <p:extLst>
      <p:ext uri="{BB962C8B-B14F-4D97-AF65-F5344CB8AC3E}">
        <p14:creationId xmlns:p14="http://schemas.microsoft.com/office/powerpoint/2010/main" val="4235404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عنصر نائب للعنوان 1">
            <a:extLst>
              <a:ext uri="{FF2B5EF4-FFF2-40B4-BE49-F238E27FC236}">
                <a16:creationId xmlns:a16="http://schemas.microsoft.com/office/drawing/2014/main" xmlns="" id="{8118224C-066D-4A0A-8D38-95403428C6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en-US"/>
              <a:t>انقر لتحرير نمط العنوان الرئيسي</a:t>
            </a:r>
          </a:p>
        </p:txBody>
      </p:sp>
      <p:sp>
        <p:nvSpPr>
          <p:cNvPr id="1027" name="عنصر نائب للنص 2">
            <a:extLst>
              <a:ext uri="{FF2B5EF4-FFF2-40B4-BE49-F238E27FC236}">
                <a16:creationId xmlns:a16="http://schemas.microsoft.com/office/drawing/2014/main" xmlns="" id="{7569412A-F349-4C09-8D34-96BE0B63274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a:t>انقر لتحرير أنماط النص الرئيسي</a:t>
            </a:r>
          </a:p>
          <a:p>
            <a:pPr lvl="1"/>
            <a:r>
              <a:rPr lang="ar-SA" altLang="en-US"/>
              <a:t>المستوى الثاني</a:t>
            </a:r>
          </a:p>
          <a:p>
            <a:pPr lvl="2"/>
            <a:r>
              <a:rPr lang="ar-SA" altLang="en-US"/>
              <a:t>المستوى الثالث</a:t>
            </a:r>
          </a:p>
          <a:p>
            <a:pPr lvl="3"/>
            <a:r>
              <a:rPr lang="ar-SA" altLang="en-US"/>
              <a:t>المستوى الرابع</a:t>
            </a:r>
          </a:p>
          <a:p>
            <a:pPr lvl="4"/>
            <a:r>
              <a:rPr lang="ar-SA" altLang="en-US"/>
              <a:t>المستوى الخامس</a:t>
            </a:r>
          </a:p>
        </p:txBody>
      </p:sp>
      <p:sp>
        <p:nvSpPr>
          <p:cNvPr id="4" name="عنصر نائب للتاريخ 3">
            <a:extLst>
              <a:ext uri="{FF2B5EF4-FFF2-40B4-BE49-F238E27FC236}">
                <a16:creationId xmlns:a16="http://schemas.microsoft.com/office/drawing/2014/main" xmlns="" id="{CFED2840-56FC-4824-B5E4-A7DE0D014463}"/>
              </a:ext>
            </a:extLst>
          </p:cNvPr>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49B0BC6-9E60-4883-86DF-57B6E9CAF7D9}" type="datetimeFigureOut">
              <a:rPr lang="ar-SA"/>
              <a:pPr>
                <a:defRPr/>
              </a:pPr>
              <a:t>09/03/41</a:t>
            </a:fld>
            <a:endParaRPr lang="ar-SA"/>
          </a:p>
        </p:txBody>
      </p:sp>
      <p:sp>
        <p:nvSpPr>
          <p:cNvPr id="5" name="عنصر نائب للتذييل 4">
            <a:extLst>
              <a:ext uri="{FF2B5EF4-FFF2-40B4-BE49-F238E27FC236}">
                <a16:creationId xmlns:a16="http://schemas.microsoft.com/office/drawing/2014/main" xmlns="" id="{C15F1FAB-80E4-4103-B957-F1BAB1BA5C5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SA"/>
          </a:p>
        </p:txBody>
      </p:sp>
      <p:sp>
        <p:nvSpPr>
          <p:cNvPr id="6" name="عنصر نائب لرقم الشريحة 5">
            <a:extLst>
              <a:ext uri="{FF2B5EF4-FFF2-40B4-BE49-F238E27FC236}">
                <a16:creationId xmlns:a16="http://schemas.microsoft.com/office/drawing/2014/main" xmlns="" id="{ED06ECB9-191B-4FBD-BAFE-41EBC61606E0}"/>
              </a:ext>
            </a:extLst>
          </p:cNvPr>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latin typeface="Calibri" panose="020F0502020204030204" pitchFamily="34" charset="0"/>
              </a:defRPr>
            </a:lvl1pPr>
          </a:lstStyle>
          <a:p>
            <a:fld id="{03CD3EEE-AD24-4D76-AA63-0A894478AA01}" type="slidenum">
              <a:rPr lang="ar-SA" altLang="en-US"/>
              <a:pPr/>
              <a:t>‹#›</a:t>
            </a:fld>
            <a:endParaRPr lang="ar-SA"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عنوان 1">
            <a:extLst>
              <a:ext uri="{FF2B5EF4-FFF2-40B4-BE49-F238E27FC236}">
                <a16:creationId xmlns:a16="http://schemas.microsoft.com/office/drawing/2014/main" xmlns="" id="{71D88C7A-B6A4-4826-8658-D6D783F7E0DE}"/>
              </a:ext>
            </a:extLst>
          </p:cNvPr>
          <p:cNvSpPr>
            <a:spLocks noGrp="1"/>
          </p:cNvSpPr>
          <p:nvPr>
            <p:ph type="ctrTitle"/>
          </p:nvPr>
        </p:nvSpPr>
        <p:spPr/>
        <p:txBody>
          <a:bodyPr/>
          <a:lstStyle/>
          <a:p>
            <a:endParaRPr lang="ar-SA" altLang="en-US"/>
          </a:p>
        </p:txBody>
      </p:sp>
      <p:sp>
        <p:nvSpPr>
          <p:cNvPr id="3" name="عنوان فرعي 2">
            <a:extLst>
              <a:ext uri="{FF2B5EF4-FFF2-40B4-BE49-F238E27FC236}">
                <a16:creationId xmlns:a16="http://schemas.microsoft.com/office/drawing/2014/main" xmlns="" id="{C42EAD3D-2D22-4140-9898-9CA86FA87485}"/>
              </a:ext>
            </a:extLst>
          </p:cNvPr>
          <p:cNvSpPr>
            <a:spLocks noGrp="1"/>
          </p:cNvSpPr>
          <p:nvPr>
            <p:ph type="subTitle" idx="1"/>
          </p:nvPr>
        </p:nvSpPr>
        <p:spPr/>
        <p:txBody>
          <a:bodyPr/>
          <a:lstStyle/>
          <a:p>
            <a:pPr>
              <a:defRPr/>
            </a:pPr>
            <a:endParaRPr lang="ar-SA"/>
          </a:p>
        </p:txBody>
      </p:sp>
      <p:pic>
        <p:nvPicPr>
          <p:cNvPr id="2052" name="Picture 2">
            <a:extLst>
              <a:ext uri="{FF2B5EF4-FFF2-40B4-BE49-F238E27FC236}">
                <a16:creationId xmlns:a16="http://schemas.microsoft.com/office/drawing/2014/main" xmlns="" id="{DD7762BA-4096-4DDD-ADC2-C56A8870FD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4"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2081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عنوان 1">
            <a:extLst>
              <a:ext uri="{FF2B5EF4-FFF2-40B4-BE49-F238E27FC236}">
                <a16:creationId xmlns:a16="http://schemas.microsoft.com/office/drawing/2014/main" xmlns="" id="{E1B097FF-3D02-4C76-A9EE-CA9C3B04A5CE}"/>
              </a:ext>
            </a:extLst>
          </p:cNvPr>
          <p:cNvSpPr>
            <a:spLocks noGrp="1"/>
          </p:cNvSpPr>
          <p:nvPr>
            <p:ph type="ctrTitle"/>
          </p:nvPr>
        </p:nvSpPr>
        <p:spPr/>
        <p:txBody>
          <a:bodyPr/>
          <a:lstStyle/>
          <a:p>
            <a:pPr eaLnBrk="1" hangingPunct="1"/>
            <a:endParaRPr lang="ar-SA" altLang="en-US"/>
          </a:p>
        </p:txBody>
      </p:sp>
      <p:sp>
        <p:nvSpPr>
          <p:cNvPr id="3" name="عنوان فرعي 2">
            <a:extLst>
              <a:ext uri="{FF2B5EF4-FFF2-40B4-BE49-F238E27FC236}">
                <a16:creationId xmlns:a16="http://schemas.microsoft.com/office/drawing/2014/main" xmlns="" id="{C34CF38C-2DA4-411F-9D2D-C5A63744F2D1}"/>
              </a:ext>
            </a:extLst>
          </p:cNvPr>
          <p:cNvSpPr>
            <a:spLocks noGrp="1"/>
          </p:cNvSpPr>
          <p:nvPr>
            <p:ph type="subTitle" idx="1"/>
          </p:nvPr>
        </p:nvSpPr>
        <p:spPr/>
        <p:txBody>
          <a:bodyPr rtlCol="1">
            <a:normAutofit/>
          </a:bodyPr>
          <a:lstStyle/>
          <a:p>
            <a:pPr eaLnBrk="1" fontAlgn="auto" hangingPunct="1">
              <a:spcAft>
                <a:spcPts val="0"/>
              </a:spcAft>
              <a:defRPr/>
            </a:pPr>
            <a:endParaRPr lang="ar-SA"/>
          </a:p>
        </p:txBody>
      </p:sp>
      <p:sp>
        <p:nvSpPr>
          <p:cNvPr id="4" name="مستطيل 3">
            <a:extLst>
              <a:ext uri="{FF2B5EF4-FFF2-40B4-BE49-F238E27FC236}">
                <a16:creationId xmlns:a16="http://schemas.microsoft.com/office/drawing/2014/main" xmlns="" id="{7C6E476C-254E-422F-9060-49DF783C5C58}"/>
              </a:ext>
            </a:extLst>
          </p:cNvPr>
          <p:cNvSpPr/>
          <p:nvPr/>
        </p:nvSpPr>
        <p:spPr>
          <a:xfrm>
            <a:off x="0" y="0"/>
            <a:ext cx="9144000" cy="6858000"/>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rtlCol="1" anchor="ctr"/>
          <a:lstStyle/>
          <a:p>
            <a:pPr algn="ctr" fontAlgn="auto">
              <a:spcBef>
                <a:spcPts val="0"/>
              </a:spcBef>
              <a:spcAft>
                <a:spcPts val="0"/>
              </a:spcAft>
              <a:defRPr/>
            </a:pPr>
            <a:endParaRPr lang="ar-SA">
              <a:effectLst>
                <a:glow rad="101600">
                  <a:schemeClr val="accent3">
                    <a:satMod val="175000"/>
                    <a:alpha val="40000"/>
                  </a:schemeClr>
                </a:glow>
              </a:effectLst>
            </a:endParaRPr>
          </a:p>
        </p:txBody>
      </p:sp>
      <p:sp>
        <p:nvSpPr>
          <p:cNvPr id="5" name="مستطيل 4">
            <a:extLst>
              <a:ext uri="{FF2B5EF4-FFF2-40B4-BE49-F238E27FC236}">
                <a16:creationId xmlns:a16="http://schemas.microsoft.com/office/drawing/2014/main" xmlns="" id="{B12D3CE9-E9BF-4532-B147-5D230430373A}"/>
              </a:ext>
            </a:extLst>
          </p:cNvPr>
          <p:cNvSpPr/>
          <p:nvPr/>
        </p:nvSpPr>
        <p:spPr>
          <a:xfrm>
            <a:off x="286602" y="302109"/>
            <a:ext cx="8311487" cy="1789731"/>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fontAlgn="auto">
              <a:spcBef>
                <a:spcPts val="0"/>
              </a:spcBef>
              <a:spcAft>
                <a:spcPts val="0"/>
              </a:spcAft>
              <a:defRPr/>
            </a:pPr>
            <a:r>
              <a:rPr lang="ar-SA" sz="4800" b="1" dirty="0" smtClean="0"/>
              <a:t>أنا أستطيع أن أعلل التسمية بهذا الاسم فقد سميت العارية بهذا الاسم لأنها :</a:t>
            </a:r>
            <a:endParaRPr lang="ar-SA" sz="4800" b="1" dirty="0">
              <a:effectLst>
                <a:glow rad="228600">
                  <a:schemeClr val="accent3">
                    <a:satMod val="175000"/>
                    <a:alpha val="40000"/>
                  </a:schemeClr>
                </a:glow>
              </a:effectLst>
            </a:endParaRPr>
          </a:p>
        </p:txBody>
      </p:sp>
      <p:sp>
        <p:nvSpPr>
          <p:cNvPr id="6" name="مستطيل 5">
            <a:extLst>
              <a:ext uri="{FF2B5EF4-FFF2-40B4-BE49-F238E27FC236}">
                <a16:creationId xmlns:a16="http://schemas.microsoft.com/office/drawing/2014/main" xmlns="" id="{6ED49AE2-F34C-4D4D-9079-EA3EEF220AF5}"/>
              </a:ext>
            </a:extLst>
          </p:cNvPr>
          <p:cNvSpPr/>
          <p:nvPr/>
        </p:nvSpPr>
        <p:spPr>
          <a:xfrm>
            <a:off x="3480179" y="3120077"/>
            <a:ext cx="4886485" cy="286232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fontAlgn="auto">
              <a:spcBef>
                <a:spcPts val="0"/>
              </a:spcBef>
              <a:spcAft>
                <a:spcPts val="0"/>
              </a:spcAft>
              <a:defRPr/>
            </a:pPr>
            <a:r>
              <a:rPr lang="ar-SA" sz="6000" b="1" dirty="0" smtClean="0">
                <a:ln w="1905"/>
                <a:solidFill>
                  <a:schemeClr val="tx1"/>
                </a:solidFill>
                <a:effectLst>
                  <a:glow rad="101600">
                    <a:schemeClr val="accent3">
                      <a:satMod val="175000"/>
                      <a:alpha val="40000"/>
                    </a:schemeClr>
                  </a:glow>
                  <a:innerShdw blurRad="69850" dist="43180" dir="5400000">
                    <a:srgbClr val="000000">
                      <a:alpha val="65000"/>
                    </a:srgbClr>
                  </a:innerShdw>
                </a:effectLst>
              </a:rPr>
              <a:t>لتعريها وتجردها من العوض (المقابل)</a:t>
            </a:r>
            <a:endParaRPr lang="ar-SA" sz="6000" b="1" dirty="0">
              <a:ln w="1905"/>
              <a:solidFill>
                <a:schemeClr val="tx1"/>
              </a:solidFill>
              <a:effectLst>
                <a:glow rad="101600">
                  <a:schemeClr val="accent3">
                    <a:satMod val="175000"/>
                    <a:alpha val="40000"/>
                  </a:schemeClr>
                </a:glow>
                <a:innerShdw blurRad="69850" dist="43180" dir="5400000">
                  <a:srgbClr val="000000">
                    <a:alpha val="65000"/>
                  </a:srgbClr>
                </a:innerShdw>
              </a:effectLst>
            </a:endParaRPr>
          </a:p>
        </p:txBody>
      </p:sp>
      <p:pic>
        <p:nvPicPr>
          <p:cNvPr id="2" name="صورة 1"/>
          <p:cNvPicPr>
            <a:picLocks noChangeAspect="1"/>
          </p:cNvPicPr>
          <p:nvPr/>
        </p:nvPicPr>
        <p:blipFill>
          <a:blip r:embed="rId2"/>
          <a:stretch>
            <a:fillRect/>
          </a:stretch>
        </p:blipFill>
        <p:spPr>
          <a:xfrm>
            <a:off x="685800" y="2865437"/>
            <a:ext cx="2226569" cy="2448272"/>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1618748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عنوان 1">
            <a:extLst>
              <a:ext uri="{FF2B5EF4-FFF2-40B4-BE49-F238E27FC236}">
                <a16:creationId xmlns="" xmlns:a16="http://schemas.microsoft.com/office/drawing/2014/main" id="{E1B097FF-3D02-4C76-A9EE-CA9C3B04A5CE}"/>
              </a:ext>
            </a:extLst>
          </p:cNvPr>
          <p:cNvSpPr>
            <a:spLocks noGrp="1"/>
          </p:cNvSpPr>
          <p:nvPr>
            <p:ph type="ctrTitle"/>
          </p:nvPr>
        </p:nvSpPr>
        <p:spPr/>
        <p:txBody>
          <a:bodyPr/>
          <a:lstStyle/>
          <a:p>
            <a:pPr eaLnBrk="1" hangingPunct="1"/>
            <a:endParaRPr lang="ar-SA" altLang="en-US"/>
          </a:p>
        </p:txBody>
      </p:sp>
      <p:sp>
        <p:nvSpPr>
          <p:cNvPr id="3" name="عنوان فرعي 2">
            <a:extLst>
              <a:ext uri="{FF2B5EF4-FFF2-40B4-BE49-F238E27FC236}">
                <a16:creationId xmlns="" xmlns:a16="http://schemas.microsoft.com/office/drawing/2014/main" id="{C34CF38C-2DA4-411F-9D2D-C5A63744F2D1}"/>
              </a:ext>
            </a:extLst>
          </p:cNvPr>
          <p:cNvSpPr>
            <a:spLocks noGrp="1"/>
          </p:cNvSpPr>
          <p:nvPr>
            <p:ph type="subTitle" idx="1"/>
          </p:nvPr>
        </p:nvSpPr>
        <p:spPr/>
        <p:txBody>
          <a:bodyPr rtlCol="1">
            <a:normAutofit/>
          </a:bodyPr>
          <a:lstStyle/>
          <a:p>
            <a:pPr eaLnBrk="1" fontAlgn="auto" hangingPunct="1">
              <a:spcAft>
                <a:spcPts val="0"/>
              </a:spcAft>
              <a:defRPr/>
            </a:pPr>
            <a:endParaRPr lang="ar-SA"/>
          </a:p>
        </p:txBody>
      </p:sp>
      <p:sp>
        <p:nvSpPr>
          <p:cNvPr id="4" name="مستطيل 3">
            <a:extLst>
              <a:ext uri="{FF2B5EF4-FFF2-40B4-BE49-F238E27FC236}">
                <a16:creationId xmlns="" xmlns:a16="http://schemas.microsoft.com/office/drawing/2014/main" id="{7C6E476C-254E-422F-9060-49DF783C5C58}"/>
              </a:ext>
            </a:extLst>
          </p:cNvPr>
          <p:cNvSpPr/>
          <p:nvPr/>
        </p:nvSpPr>
        <p:spPr>
          <a:xfrm>
            <a:off x="0" y="0"/>
            <a:ext cx="9144000" cy="6858000"/>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rtlCol="1" anchor="ctr"/>
          <a:lstStyle/>
          <a:p>
            <a:pPr algn="ctr" fontAlgn="auto">
              <a:spcBef>
                <a:spcPts val="0"/>
              </a:spcBef>
              <a:spcAft>
                <a:spcPts val="0"/>
              </a:spcAft>
              <a:defRPr/>
            </a:pPr>
            <a:endParaRPr lang="ar-SA">
              <a:effectLst>
                <a:glow rad="101600">
                  <a:schemeClr val="accent3">
                    <a:satMod val="175000"/>
                    <a:alpha val="40000"/>
                  </a:schemeClr>
                </a:glow>
              </a:effectLst>
            </a:endParaRPr>
          </a:p>
        </p:txBody>
      </p:sp>
      <p:sp>
        <p:nvSpPr>
          <p:cNvPr id="5" name="مستطيل 4">
            <a:extLst>
              <a:ext uri="{FF2B5EF4-FFF2-40B4-BE49-F238E27FC236}">
                <a16:creationId xmlns="" xmlns:a16="http://schemas.microsoft.com/office/drawing/2014/main" id="{B12D3CE9-E9BF-4532-B147-5D230430373A}"/>
              </a:ext>
            </a:extLst>
          </p:cNvPr>
          <p:cNvSpPr/>
          <p:nvPr/>
        </p:nvSpPr>
        <p:spPr>
          <a:xfrm>
            <a:off x="209594" y="5666030"/>
            <a:ext cx="8724812" cy="986940"/>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fontAlgn="auto">
              <a:spcBef>
                <a:spcPts val="0"/>
              </a:spcBef>
              <a:spcAft>
                <a:spcPts val="0"/>
              </a:spcAft>
              <a:defRPr/>
            </a:pPr>
            <a:r>
              <a:rPr lang="ar-SA" sz="3600" b="1" dirty="0" smtClean="0"/>
              <a:t>أبدعي طالبتي في التمثيل للعارية  ثم وضحي أركانها؟</a:t>
            </a:r>
            <a:endParaRPr lang="ar-SA" sz="3600" b="1" dirty="0">
              <a:effectLst>
                <a:glow rad="228600">
                  <a:schemeClr val="accent3">
                    <a:satMod val="175000"/>
                    <a:alpha val="40000"/>
                  </a:schemeClr>
                </a:glow>
              </a:effectLst>
            </a:endParaRPr>
          </a:p>
        </p:txBody>
      </p:sp>
      <p:sp>
        <p:nvSpPr>
          <p:cNvPr id="6" name="مستطيل 5">
            <a:extLst>
              <a:ext uri="{FF2B5EF4-FFF2-40B4-BE49-F238E27FC236}">
                <a16:creationId xmlns="" xmlns:a16="http://schemas.microsoft.com/office/drawing/2014/main" id="{6ED49AE2-F34C-4D4D-9079-EA3EEF220AF5}"/>
              </a:ext>
            </a:extLst>
          </p:cNvPr>
          <p:cNvSpPr/>
          <p:nvPr/>
        </p:nvSpPr>
        <p:spPr>
          <a:xfrm>
            <a:off x="839710" y="234215"/>
            <a:ext cx="7548714"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fontAlgn="auto">
              <a:spcBef>
                <a:spcPts val="0"/>
              </a:spcBef>
              <a:spcAft>
                <a:spcPts val="0"/>
              </a:spcAft>
              <a:defRPr/>
            </a:pPr>
            <a:r>
              <a:rPr lang="ar-SA"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rPr>
              <a:t>أركان العارية </a:t>
            </a:r>
            <a:endParaRPr lang="ar-SA"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endParaRPr>
          </a:p>
        </p:txBody>
      </p:sp>
      <p:sp>
        <p:nvSpPr>
          <p:cNvPr id="9" name="مستطيل 8"/>
          <p:cNvSpPr/>
          <p:nvPr/>
        </p:nvSpPr>
        <p:spPr>
          <a:xfrm>
            <a:off x="6680903" y="2382507"/>
            <a:ext cx="2271712" cy="928688"/>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rtl="1" eaLnBrk="1" hangingPunct="1">
              <a:defRPr/>
            </a:pPr>
            <a:r>
              <a:rPr lang="ar-SA" sz="4800" b="1" dirty="0" smtClean="0"/>
              <a:t>المستعير</a:t>
            </a:r>
            <a:endParaRPr lang="ar-SA" sz="4800" b="1" dirty="0"/>
          </a:p>
        </p:txBody>
      </p:sp>
      <p:sp>
        <p:nvSpPr>
          <p:cNvPr id="10" name="مستطيل 9"/>
          <p:cNvSpPr/>
          <p:nvPr/>
        </p:nvSpPr>
        <p:spPr>
          <a:xfrm>
            <a:off x="4926864" y="2350293"/>
            <a:ext cx="1506831" cy="928688"/>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rtl="1" eaLnBrk="1" hangingPunct="1">
              <a:defRPr/>
            </a:pPr>
            <a:r>
              <a:rPr lang="ar-SA" sz="4800" b="1" dirty="0" smtClean="0"/>
              <a:t>المعير</a:t>
            </a:r>
            <a:endParaRPr lang="ar-SA" sz="4800" b="1" dirty="0"/>
          </a:p>
        </p:txBody>
      </p:sp>
      <p:sp>
        <p:nvSpPr>
          <p:cNvPr id="11" name="مستطيل 10"/>
          <p:cNvSpPr/>
          <p:nvPr/>
        </p:nvSpPr>
        <p:spPr>
          <a:xfrm>
            <a:off x="2647666" y="2308699"/>
            <a:ext cx="2031990" cy="1291751"/>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rtl="1" eaLnBrk="1" hangingPunct="1">
              <a:defRPr/>
            </a:pPr>
            <a:r>
              <a:rPr lang="ar-SA" sz="4800" b="1" dirty="0" smtClean="0"/>
              <a:t>الشيء المستعار</a:t>
            </a:r>
            <a:endParaRPr lang="ar-SA" sz="4800" b="1" dirty="0"/>
          </a:p>
        </p:txBody>
      </p:sp>
      <p:sp>
        <p:nvSpPr>
          <p:cNvPr id="8" name="سهم للأسفل 7"/>
          <p:cNvSpPr/>
          <p:nvPr/>
        </p:nvSpPr>
        <p:spPr>
          <a:xfrm>
            <a:off x="7287768" y="1267574"/>
            <a:ext cx="484632" cy="97840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ar-SA"/>
          </a:p>
        </p:txBody>
      </p:sp>
      <p:sp>
        <p:nvSpPr>
          <p:cNvPr id="13" name="سهم للأسفل 12"/>
          <p:cNvSpPr/>
          <p:nvPr/>
        </p:nvSpPr>
        <p:spPr>
          <a:xfrm>
            <a:off x="5459917" y="1166205"/>
            <a:ext cx="484632" cy="97840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ar-SA"/>
          </a:p>
        </p:txBody>
      </p:sp>
      <p:sp>
        <p:nvSpPr>
          <p:cNvPr id="14" name="سهم للأسفل 13"/>
          <p:cNvSpPr/>
          <p:nvPr/>
        </p:nvSpPr>
        <p:spPr>
          <a:xfrm>
            <a:off x="3303863" y="1208285"/>
            <a:ext cx="484632" cy="97840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ar-SA"/>
          </a:p>
        </p:txBody>
      </p:sp>
      <p:sp>
        <p:nvSpPr>
          <p:cNvPr id="15" name="سهم للأسفل 14"/>
          <p:cNvSpPr/>
          <p:nvPr/>
        </p:nvSpPr>
        <p:spPr>
          <a:xfrm>
            <a:off x="1069595" y="1140815"/>
            <a:ext cx="484632" cy="97840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ar-SA"/>
          </a:p>
        </p:txBody>
      </p:sp>
      <p:sp>
        <p:nvSpPr>
          <p:cNvPr id="16" name="مستطيل 15"/>
          <p:cNvSpPr/>
          <p:nvPr/>
        </p:nvSpPr>
        <p:spPr>
          <a:xfrm>
            <a:off x="95193" y="2258183"/>
            <a:ext cx="2288071" cy="1291751"/>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rtl="1" eaLnBrk="1" hangingPunct="1">
              <a:defRPr/>
            </a:pPr>
            <a:r>
              <a:rPr lang="ar-SA" sz="4800" b="1" dirty="0" smtClean="0"/>
              <a:t>صيغة العارية </a:t>
            </a:r>
            <a:endParaRPr lang="ar-SA" sz="4800" b="1" dirty="0"/>
          </a:p>
        </p:txBody>
      </p:sp>
      <p:sp>
        <p:nvSpPr>
          <p:cNvPr id="17" name="مستطيل 16">
            <a:extLst>
              <a:ext uri="{FF2B5EF4-FFF2-40B4-BE49-F238E27FC236}">
                <a16:creationId xmlns:a16="http://schemas.microsoft.com/office/drawing/2014/main" xmlns="" id="{6ED49AE2-F34C-4D4D-9079-EA3EEF220AF5}"/>
              </a:ext>
            </a:extLst>
          </p:cNvPr>
          <p:cNvSpPr/>
          <p:nvPr/>
        </p:nvSpPr>
        <p:spPr>
          <a:xfrm>
            <a:off x="1384259" y="4663792"/>
            <a:ext cx="999005"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fontAlgn="auto">
              <a:spcBef>
                <a:spcPts val="0"/>
              </a:spcBef>
              <a:spcAft>
                <a:spcPts val="0"/>
              </a:spcAft>
              <a:defRPr/>
            </a:pPr>
            <a:r>
              <a:rPr lang="ar-SA" sz="3200" b="1" dirty="0" smtClean="0">
                <a:ln w="0"/>
                <a:solidFill>
                  <a:schemeClr val="tx1"/>
                </a:solidFill>
                <a:effectLst>
                  <a:outerShdw blurRad="38100" dist="19050" dir="2700000" algn="tl" rotWithShape="0">
                    <a:schemeClr val="dk1">
                      <a:alpha val="40000"/>
                    </a:schemeClr>
                  </a:outerShdw>
                </a:effectLst>
              </a:rPr>
              <a:t>باللفظ</a:t>
            </a:r>
            <a:endParaRPr lang="ar-SA" sz="3200" b="1" dirty="0">
              <a:ln w="0"/>
              <a:solidFill>
                <a:schemeClr val="tx1"/>
              </a:solidFill>
              <a:effectLst>
                <a:outerShdw blurRad="38100" dist="19050" dir="2700000" algn="tl" rotWithShape="0">
                  <a:schemeClr val="dk1">
                    <a:alpha val="40000"/>
                  </a:schemeClr>
                </a:outerShdw>
              </a:effectLst>
            </a:endParaRPr>
          </a:p>
        </p:txBody>
      </p:sp>
      <p:sp>
        <p:nvSpPr>
          <p:cNvPr id="18" name="مستطيل 17">
            <a:extLst>
              <a:ext uri="{FF2B5EF4-FFF2-40B4-BE49-F238E27FC236}">
                <a16:creationId xmlns:a16="http://schemas.microsoft.com/office/drawing/2014/main" xmlns="" id="{6ED49AE2-F34C-4D4D-9079-EA3EEF220AF5}"/>
              </a:ext>
            </a:extLst>
          </p:cNvPr>
          <p:cNvSpPr/>
          <p:nvPr/>
        </p:nvSpPr>
        <p:spPr>
          <a:xfrm>
            <a:off x="124840" y="4663792"/>
            <a:ext cx="999005"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fontAlgn="auto">
              <a:spcBef>
                <a:spcPts val="0"/>
              </a:spcBef>
              <a:spcAft>
                <a:spcPts val="0"/>
              </a:spcAft>
              <a:defRPr/>
            </a:pPr>
            <a:r>
              <a:rPr lang="ar-SA" sz="3200" b="1" dirty="0" smtClean="0">
                <a:ln w="0"/>
                <a:solidFill>
                  <a:schemeClr val="tx1"/>
                </a:solidFill>
                <a:effectLst>
                  <a:outerShdw blurRad="38100" dist="19050" dir="2700000" algn="tl" rotWithShape="0">
                    <a:schemeClr val="dk1">
                      <a:alpha val="40000"/>
                    </a:schemeClr>
                  </a:outerShdw>
                </a:effectLst>
              </a:rPr>
              <a:t>بالفعل</a:t>
            </a:r>
            <a:endParaRPr lang="ar-SA" sz="3200" b="1" dirty="0">
              <a:ln w="0"/>
              <a:solidFill>
                <a:schemeClr val="tx1"/>
              </a:solidFill>
              <a:effectLst>
                <a:outerShdw blurRad="38100" dist="19050" dir="2700000" algn="tl" rotWithShape="0">
                  <a:schemeClr val="dk1">
                    <a:alpha val="40000"/>
                  </a:schemeClr>
                </a:outerShdw>
              </a:effectLst>
            </a:endParaRPr>
          </a:p>
        </p:txBody>
      </p:sp>
      <p:sp>
        <p:nvSpPr>
          <p:cNvPr id="20" name="سهم للأسفل 19"/>
          <p:cNvSpPr/>
          <p:nvPr/>
        </p:nvSpPr>
        <p:spPr>
          <a:xfrm>
            <a:off x="1628786" y="3615963"/>
            <a:ext cx="484632" cy="97840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21" name="سهم للأسفل 20"/>
          <p:cNvSpPr/>
          <p:nvPr/>
        </p:nvSpPr>
        <p:spPr>
          <a:xfrm>
            <a:off x="314891" y="3634868"/>
            <a:ext cx="484632" cy="97840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567846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linds(horizont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9"/>
          <p:cNvSpPr/>
          <p:nvPr/>
        </p:nvSpPr>
        <p:spPr>
          <a:xfrm>
            <a:off x="0" y="0"/>
            <a:ext cx="9144000" cy="6858000"/>
          </a:xfrm>
          <a:prstGeom prst="rect">
            <a:avLst/>
          </a:prstGeom>
          <a:ln>
            <a:solidFill>
              <a:schemeClr val="accent3">
                <a:lumMod val="75000"/>
              </a:schemeClr>
            </a:solidFill>
          </a:ln>
        </p:spPr>
        <p:style>
          <a:lnRef idx="1">
            <a:schemeClr val="dk1"/>
          </a:lnRef>
          <a:fillRef idx="2">
            <a:schemeClr val="dk1"/>
          </a:fillRef>
          <a:effectRef idx="1">
            <a:schemeClr val="dk1"/>
          </a:effectRef>
          <a:fontRef idx="minor">
            <a:schemeClr val="dk1"/>
          </a:fontRef>
        </p:style>
        <p:txBody>
          <a:bodyPr rtlCol="1" anchor="ctr"/>
          <a:lstStyle/>
          <a:p>
            <a:pPr algn="ctr" rtl="1" eaLnBrk="1" hangingPunct="1">
              <a:defRPr/>
            </a:pPr>
            <a:endParaRPr lang="ar-SA"/>
          </a:p>
        </p:txBody>
      </p:sp>
      <p:sp>
        <p:nvSpPr>
          <p:cNvPr id="8" name="مستطيل 7"/>
          <p:cNvSpPr/>
          <p:nvPr/>
        </p:nvSpPr>
        <p:spPr>
          <a:xfrm>
            <a:off x="200229" y="5480122"/>
            <a:ext cx="886485" cy="1214437"/>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rtl="1" eaLnBrk="1" hangingPunct="1">
              <a:defRPr/>
            </a:pPr>
            <a:r>
              <a:rPr lang="ar-SA" b="1" dirty="0">
                <a:latin typeface="Arial Black" pitchFamily="34" charset="0"/>
              </a:rPr>
              <a:t>منظم المقدمة والنتيجة </a:t>
            </a:r>
          </a:p>
        </p:txBody>
      </p:sp>
      <p:sp>
        <p:nvSpPr>
          <p:cNvPr id="11" name="مستطيل 10"/>
          <p:cNvSpPr/>
          <p:nvPr/>
        </p:nvSpPr>
        <p:spPr>
          <a:xfrm>
            <a:off x="887105" y="4153372"/>
            <a:ext cx="7889288" cy="1163309"/>
          </a:xfrm>
          <a:prstGeom prst="rect">
            <a:avLst/>
          </a:prstGeom>
          <a:effectLst>
            <a:glow rad="228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rtl="1" eaLnBrk="1" hangingPunct="1">
              <a:defRPr/>
            </a:pPr>
            <a:r>
              <a:rPr lang="ar-SA" sz="3200" b="1" dirty="0">
                <a:latin typeface="Arial Black" pitchFamily="34" charset="0"/>
              </a:rPr>
              <a:t>طالبتي المبدعة:</a:t>
            </a:r>
          </a:p>
          <a:p>
            <a:pPr algn="ctr" rtl="1" eaLnBrk="1" hangingPunct="1">
              <a:defRPr/>
            </a:pPr>
            <a:r>
              <a:rPr lang="ar-SA" sz="3200" b="1" dirty="0">
                <a:latin typeface="Arial Black" pitchFamily="34" charset="0"/>
              </a:rPr>
              <a:t>استنتجي </a:t>
            </a:r>
            <a:r>
              <a:rPr lang="ar-SA" sz="3200" b="1" dirty="0" smtClean="0">
                <a:latin typeface="Arial Black" pitchFamily="34" charset="0"/>
              </a:rPr>
              <a:t>من هذه النصوص حكم الإعارة والاستعارة ؟</a:t>
            </a:r>
            <a:endParaRPr lang="ar-SA" sz="3200" b="1" dirty="0">
              <a:latin typeface="Arial Black" pitchFamily="34" charset="0"/>
            </a:endParaRPr>
          </a:p>
        </p:txBody>
      </p:sp>
      <p:graphicFrame>
        <p:nvGraphicFramePr>
          <p:cNvPr id="12" name="جدول 11"/>
          <p:cNvGraphicFramePr>
            <a:graphicFrameLocks noGrp="1"/>
          </p:cNvGraphicFramePr>
          <p:nvPr>
            <p:extLst>
              <p:ext uri="{D42A27DB-BD31-4B8C-83A1-F6EECF244321}">
                <p14:modId xmlns:p14="http://schemas.microsoft.com/office/powerpoint/2010/main" val="1540953302"/>
              </p:ext>
            </p:extLst>
          </p:nvPr>
        </p:nvGraphicFramePr>
        <p:xfrm>
          <a:off x="200229" y="265546"/>
          <a:ext cx="8643998" cy="3601808"/>
        </p:xfrm>
        <a:graphic>
          <a:graphicData uri="http://schemas.openxmlformats.org/drawingml/2006/table">
            <a:tbl>
              <a:tblPr rtl="1" firstRow="1" bandRow="1">
                <a:tableStyleId>{5940675A-B579-460E-94D1-54222C63F5DA}</a:tableStyleId>
              </a:tblPr>
              <a:tblGrid>
                <a:gridCol w="7631417">
                  <a:extLst>
                    <a:ext uri="{9D8B030D-6E8A-4147-A177-3AD203B41FA5}">
                      <a16:colId xmlns:a16="http://schemas.microsoft.com/office/drawing/2014/main" xmlns="" val="20000"/>
                    </a:ext>
                  </a:extLst>
                </a:gridCol>
                <a:gridCol w="1012581">
                  <a:extLst>
                    <a:ext uri="{9D8B030D-6E8A-4147-A177-3AD203B41FA5}">
                      <a16:colId xmlns:a16="http://schemas.microsoft.com/office/drawing/2014/main" xmlns="" val="20001"/>
                    </a:ext>
                  </a:extLst>
                </a:gridCol>
              </a:tblGrid>
              <a:tr h="131580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3600" b="1" i="0" kern="1200" dirty="0" smtClean="0">
                          <a:solidFill>
                            <a:srgbClr val="FF0000"/>
                          </a:solidFill>
                          <a:effectLst/>
                          <a:latin typeface="+mn-lt"/>
                          <a:ea typeface="+mn-ea"/>
                          <a:cs typeface="+mn-cs"/>
                        </a:rPr>
                        <a:t>استعار النبي صلى الله عليه وسلم </a:t>
                      </a:r>
                      <a:r>
                        <a:rPr lang="ar-SA" sz="3600" b="1" i="0" kern="1200" dirty="0" smtClean="0">
                          <a:solidFill>
                            <a:schemeClr val="tx1"/>
                          </a:solidFill>
                          <a:effectLst/>
                          <a:latin typeface="+mn-lt"/>
                          <a:ea typeface="+mn-ea"/>
                          <a:cs typeface="+mn-cs"/>
                        </a:rPr>
                        <a:t>درعا من صفوان بن أمية واستعار فرسا لأبي</a:t>
                      </a:r>
                      <a:r>
                        <a:rPr lang="ar-SA" sz="3600" b="1" i="0" kern="1200" baseline="0" dirty="0" smtClean="0">
                          <a:solidFill>
                            <a:schemeClr val="tx1"/>
                          </a:solidFill>
                          <a:effectLst/>
                          <a:latin typeface="+mn-lt"/>
                          <a:ea typeface="+mn-ea"/>
                          <a:cs typeface="+mn-cs"/>
                        </a:rPr>
                        <a:t> طلحة </a:t>
                      </a:r>
                      <a:endParaRPr lang="ar-SA" sz="3600" b="1" dirty="0">
                        <a:solidFill>
                          <a:schemeClr val="tx1"/>
                        </a:solidFill>
                        <a:effectLst>
                          <a:glow rad="63500">
                            <a:schemeClr val="accent3">
                              <a:satMod val="175000"/>
                              <a:alpha val="40000"/>
                            </a:schemeClr>
                          </a:glow>
                        </a:effectLst>
                        <a:cs typeface="+mn-cs"/>
                      </a:endParaRPr>
                    </a:p>
                  </a:txBody>
                  <a:tcPr anchor="ctr">
                    <a:solidFill>
                      <a:schemeClr val="bg1"/>
                    </a:solidFill>
                  </a:tcPr>
                </a:tc>
                <a:tc>
                  <a:txBody>
                    <a:bodyPr/>
                    <a:lstStyle/>
                    <a:p>
                      <a:pPr rtl="1"/>
                      <a:endParaRPr lang="ar-SA" sz="3600" b="1" dirty="0"/>
                    </a:p>
                  </a:txBody>
                  <a:tcPr>
                    <a:solidFill>
                      <a:schemeClr val="bg1"/>
                    </a:solidFill>
                  </a:tcPr>
                </a:tc>
                <a:extLst>
                  <a:ext uri="{0D108BD9-81ED-4DB2-BD59-A6C34878D82A}">
                    <a16:rowId xmlns:a16="http://schemas.microsoft.com/office/drawing/2014/main" xmlns="" val="10000"/>
                  </a:ext>
                </a:extLst>
              </a:tr>
              <a:tr h="217672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3600" b="1" i="0" kern="1200" dirty="0">
                          <a:solidFill>
                            <a:srgbClr val="FF0000"/>
                          </a:solidFill>
                          <a:effectLst/>
                          <a:latin typeface="+mn-lt"/>
                          <a:ea typeface="+mn-ea"/>
                          <a:cs typeface="+mn-cs"/>
                        </a:rPr>
                        <a:t>عنْ أُمِّ عَطِيَّةَ رَضِيَ اللَّهُ عَنْها لما أمر النبي صلى الله عليه وسلم النساء بحضور صلاة العيد </a:t>
                      </a:r>
                      <a:r>
                        <a:rPr lang="ar-SA" sz="3600" b="1" i="0" kern="1200" dirty="0">
                          <a:solidFill>
                            <a:schemeClr val="tx1"/>
                          </a:solidFill>
                          <a:effectLst/>
                          <a:latin typeface="+mn-lt"/>
                          <a:ea typeface="+mn-ea"/>
                          <a:cs typeface="+mn-cs"/>
                        </a:rPr>
                        <a:t>. قُلْتُ : يَا رَسُولَ اللَّهِ ، إِحْدَانَا لا يَكُونُ لَهَا جِلْبَابٌ . قَالَ : </a:t>
                      </a:r>
                      <a:r>
                        <a:rPr lang="ar-SA" sz="3600" b="1" i="0" kern="1200">
                          <a:solidFill>
                            <a:schemeClr val="tx1"/>
                          </a:solidFill>
                          <a:effectLst/>
                          <a:latin typeface="+mn-lt"/>
                          <a:ea typeface="+mn-ea"/>
                          <a:cs typeface="+mn-cs"/>
                        </a:rPr>
                        <a:t>لتلبسها  صاحبتها </a:t>
                      </a:r>
                      <a:r>
                        <a:rPr lang="ar-SA" sz="3600" b="1" i="0" kern="1200" dirty="0">
                          <a:solidFill>
                            <a:schemeClr val="tx1"/>
                          </a:solidFill>
                          <a:effectLst/>
                          <a:latin typeface="+mn-lt"/>
                          <a:ea typeface="+mn-ea"/>
                          <a:cs typeface="+mn-cs"/>
                        </a:rPr>
                        <a:t>مِنْ جِلْبَابِهَا </a:t>
                      </a:r>
                      <a:endParaRPr lang="ar-SA" sz="3600" b="1" dirty="0">
                        <a:solidFill>
                          <a:schemeClr val="tx1"/>
                        </a:solidFill>
                        <a:effectLst>
                          <a:glow rad="63500">
                            <a:schemeClr val="accent3">
                              <a:satMod val="175000"/>
                              <a:alpha val="40000"/>
                            </a:schemeClr>
                          </a:glow>
                        </a:effectLst>
                        <a:cs typeface="+mn-cs"/>
                      </a:endParaRPr>
                    </a:p>
                  </a:txBody>
                  <a:tcPr anchor="ctr">
                    <a:solidFill>
                      <a:schemeClr val="bg1"/>
                    </a:solidFill>
                  </a:tcPr>
                </a:tc>
                <a:tc>
                  <a:txBody>
                    <a:bodyPr/>
                    <a:lstStyle/>
                    <a:p>
                      <a:pPr rtl="1"/>
                      <a:endParaRPr lang="ar-SA" sz="3600" dirty="0"/>
                    </a:p>
                  </a:txBody>
                  <a:tcPr>
                    <a:solidFill>
                      <a:schemeClr val="bg1"/>
                    </a:solidFill>
                  </a:tcPr>
                </a:tc>
                <a:extLst>
                  <a:ext uri="{0D108BD9-81ED-4DB2-BD59-A6C34878D82A}">
                    <a16:rowId xmlns:a16="http://schemas.microsoft.com/office/drawing/2014/main" xmlns="" val="1473381040"/>
                  </a:ext>
                </a:extLst>
              </a:tr>
            </a:tbl>
          </a:graphicData>
        </a:graphic>
      </p:graphicFrame>
      <p:sp>
        <p:nvSpPr>
          <p:cNvPr id="6" name="مستطيل 5"/>
          <p:cNvSpPr/>
          <p:nvPr/>
        </p:nvSpPr>
        <p:spPr>
          <a:xfrm>
            <a:off x="1937981" y="5538952"/>
            <a:ext cx="6635969" cy="1163309"/>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rtl="1" eaLnBrk="1" hangingPunct="1">
              <a:defRPr/>
            </a:pPr>
            <a:r>
              <a:rPr lang="ar-SA" sz="3200" b="1" dirty="0" smtClean="0">
                <a:latin typeface="Arial Black" pitchFamily="34" charset="0"/>
              </a:rPr>
              <a:t>................................................</a:t>
            </a:r>
            <a:endParaRPr lang="ar-SA" sz="3200" b="1" dirty="0">
              <a:latin typeface="Arial Black" pitchFamily="34" charset="0"/>
            </a:endParaRPr>
          </a:p>
        </p:txBody>
      </p:sp>
    </p:spTree>
    <p:extLst>
      <p:ext uri="{BB962C8B-B14F-4D97-AF65-F5344CB8AC3E}">
        <p14:creationId xmlns:p14="http://schemas.microsoft.com/office/powerpoint/2010/main" val="1069316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0" y="0"/>
            <a:ext cx="9144000" cy="6858000"/>
          </a:xfrm>
          <a:prstGeom prst="rect">
            <a:avLst/>
          </a:prstGeom>
          <a:solidFill>
            <a:srgbClr val="F7FECA"/>
          </a:solidFill>
        </p:spPr>
        <p:style>
          <a:lnRef idx="1">
            <a:schemeClr val="accent3"/>
          </a:lnRef>
          <a:fillRef idx="2">
            <a:schemeClr val="accent3"/>
          </a:fillRef>
          <a:effectRef idx="1">
            <a:schemeClr val="accent3"/>
          </a:effectRef>
          <a:fontRef idx="minor">
            <a:schemeClr val="dk1"/>
          </a:fontRef>
        </p:style>
        <p:txBody>
          <a:bodyPr rtlCol="1" anchor="ctr"/>
          <a:lstStyle/>
          <a:p>
            <a:pPr algn="ctr" rtl="1" eaLnBrk="1" fontAlgn="auto" hangingPunct="1">
              <a:spcBef>
                <a:spcPts val="0"/>
              </a:spcBef>
              <a:spcAft>
                <a:spcPts val="0"/>
              </a:spcAft>
              <a:defRPr/>
            </a:pPr>
            <a:endParaRPr lang="ar-SA"/>
          </a:p>
        </p:txBody>
      </p:sp>
      <p:sp>
        <p:nvSpPr>
          <p:cNvPr id="7" name="Rectangle 3"/>
          <p:cNvSpPr txBox="1">
            <a:spLocks noChangeArrowheads="1"/>
          </p:cNvSpPr>
          <p:nvPr/>
        </p:nvSpPr>
        <p:spPr bwMode="auto">
          <a:xfrm>
            <a:off x="4844954" y="428625"/>
            <a:ext cx="3798983" cy="93966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pPr algn="ctr" rtl="1" eaLnBrk="1" fontAlgn="auto" hangingPunct="1">
              <a:spcBef>
                <a:spcPts val="0"/>
              </a:spcBef>
              <a:spcAft>
                <a:spcPts val="0"/>
              </a:spcAft>
              <a:defRPr/>
            </a:pPr>
            <a:r>
              <a:rPr lang="ar-SA" sz="5400" b="1" dirty="0">
                <a:effectLst>
                  <a:glow rad="228600">
                    <a:schemeClr val="accent3">
                      <a:satMod val="175000"/>
                      <a:alpha val="40000"/>
                    </a:schemeClr>
                  </a:glow>
                </a:effectLst>
              </a:rPr>
              <a:t>حكم </a:t>
            </a:r>
            <a:r>
              <a:rPr lang="ar-SA" sz="5400" b="1" dirty="0" smtClean="0">
                <a:effectLst>
                  <a:glow rad="228600">
                    <a:schemeClr val="accent3">
                      <a:satMod val="175000"/>
                      <a:alpha val="40000"/>
                    </a:schemeClr>
                  </a:glow>
                </a:effectLst>
              </a:rPr>
              <a:t>الإعارة :</a:t>
            </a:r>
            <a:endParaRPr lang="ar-SA" sz="5400" dirty="0">
              <a:effectLst>
                <a:glow rad="228600">
                  <a:schemeClr val="accent3">
                    <a:satMod val="175000"/>
                    <a:alpha val="40000"/>
                  </a:schemeClr>
                </a:glow>
              </a:effectLst>
            </a:endParaRPr>
          </a:p>
          <a:p>
            <a:pPr algn="ctr" rtl="1" eaLnBrk="1" hangingPunct="1">
              <a:lnSpc>
                <a:spcPct val="90000"/>
              </a:lnSpc>
              <a:spcBef>
                <a:spcPct val="20000"/>
              </a:spcBef>
              <a:defRPr/>
            </a:pPr>
            <a:endParaRPr lang="ar-SA" sz="5400" b="1" dirty="0">
              <a:solidFill>
                <a:srgbClr val="003300"/>
              </a:solidFill>
            </a:endParaRPr>
          </a:p>
        </p:txBody>
      </p:sp>
      <p:sp>
        <p:nvSpPr>
          <p:cNvPr id="9" name="مستطيل 8"/>
          <p:cNvSpPr/>
          <p:nvPr/>
        </p:nvSpPr>
        <p:spPr>
          <a:xfrm>
            <a:off x="6948264" y="6117910"/>
            <a:ext cx="1928826" cy="523220"/>
          </a:xfrm>
          <a:prstGeom prst="rect">
            <a:avLst/>
          </a:prstGeom>
          <a:ln/>
        </p:spPr>
        <p:style>
          <a:lnRef idx="3">
            <a:schemeClr val="lt1"/>
          </a:lnRef>
          <a:fillRef idx="1">
            <a:schemeClr val="accent2"/>
          </a:fillRef>
          <a:effectRef idx="1">
            <a:schemeClr val="accent2"/>
          </a:effectRef>
          <a:fontRef idx="minor">
            <a:schemeClr val="lt1"/>
          </a:fontRef>
        </p:style>
        <p:txBody>
          <a:bodyPr>
            <a:spAutoFit/>
          </a:bodyPr>
          <a:lstStyle/>
          <a:p>
            <a:pPr algn="ctr" rtl="1" eaLnBrk="1" fontAlgn="auto" hangingPunct="1">
              <a:spcBef>
                <a:spcPts val="0"/>
              </a:spcBef>
              <a:spcAft>
                <a:spcPts val="0"/>
              </a:spcAft>
              <a:defRPr/>
            </a:pPr>
            <a:r>
              <a:rPr lang="ar-SA" sz="2800" dirty="0">
                <a:ln w="18415" cmpd="sng">
                  <a:solidFill>
                    <a:srgbClr val="FFFFFF"/>
                  </a:solidFill>
                  <a:prstDash val="solid"/>
                </a:ln>
                <a:solidFill>
                  <a:srgbClr val="FFFFFF"/>
                </a:solidFill>
                <a:latin typeface="Arial" pitchFamily="34" charset="0"/>
                <a:ea typeface="Arial" pitchFamily="34" charset="0"/>
              </a:rPr>
              <a:t>استنتاج</a:t>
            </a:r>
          </a:p>
        </p:txBody>
      </p:sp>
      <p:sp>
        <p:nvSpPr>
          <p:cNvPr id="12" name="مستطيل 11"/>
          <p:cNvSpPr/>
          <p:nvPr/>
        </p:nvSpPr>
        <p:spPr>
          <a:xfrm>
            <a:off x="2377480" y="1688654"/>
            <a:ext cx="3955573" cy="928688"/>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rtl="1" eaLnBrk="1" hangingPunct="1">
              <a:defRPr/>
            </a:pPr>
            <a:r>
              <a:rPr lang="ar-SA" sz="4800" b="1" dirty="0" smtClean="0"/>
              <a:t>مشروعة بشروط  </a:t>
            </a:r>
            <a:endParaRPr lang="ar-SA" sz="4800" b="1" dirty="0"/>
          </a:p>
        </p:txBody>
      </p:sp>
      <p:sp>
        <p:nvSpPr>
          <p:cNvPr id="13" name="Rectangle 3"/>
          <p:cNvSpPr txBox="1">
            <a:spLocks noChangeArrowheads="1"/>
          </p:cNvSpPr>
          <p:nvPr/>
        </p:nvSpPr>
        <p:spPr bwMode="auto">
          <a:xfrm>
            <a:off x="430221" y="428625"/>
            <a:ext cx="3894518" cy="93966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pPr algn="ctr" rtl="1" eaLnBrk="1" fontAlgn="auto" hangingPunct="1">
              <a:spcBef>
                <a:spcPts val="0"/>
              </a:spcBef>
              <a:spcAft>
                <a:spcPts val="0"/>
              </a:spcAft>
              <a:defRPr/>
            </a:pPr>
            <a:r>
              <a:rPr lang="ar-SA" sz="5400" b="1" dirty="0">
                <a:effectLst>
                  <a:glow rad="228600">
                    <a:schemeClr val="accent3">
                      <a:satMod val="175000"/>
                      <a:alpha val="40000"/>
                    </a:schemeClr>
                  </a:glow>
                </a:effectLst>
              </a:rPr>
              <a:t>حكم </a:t>
            </a:r>
            <a:r>
              <a:rPr lang="ar-SA" sz="5400" b="1" dirty="0" smtClean="0">
                <a:effectLst>
                  <a:glow rad="228600">
                    <a:schemeClr val="accent3">
                      <a:satMod val="175000"/>
                      <a:alpha val="40000"/>
                    </a:schemeClr>
                  </a:glow>
                </a:effectLst>
              </a:rPr>
              <a:t>الاستعارة:</a:t>
            </a:r>
            <a:r>
              <a:rPr lang="ar-SA" sz="5400" b="1" dirty="0" smtClean="0">
                <a:solidFill>
                  <a:srgbClr val="003300"/>
                </a:solidFill>
              </a:rPr>
              <a:t> </a:t>
            </a:r>
            <a:endParaRPr lang="ar-SA" sz="5400" b="1" dirty="0">
              <a:solidFill>
                <a:srgbClr val="003300"/>
              </a:solidFill>
            </a:endParaRPr>
          </a:p>
        </p:txBody>
      </p:sp>
      <p:sp>
        <p:nvSpPr>
          <p:cNvPr id="8" name="Rectangle 3"/>
          <p:cNvSpPr txBox="1">
            <a:spLocks noChangeArrowheads="1"/>
          </p:cNvSpPr>
          <p:nvPr/>
        </p:nvSpPr>
        <p:spPr bwMode="auto">
          <a:xfrm>
            <a:off x="6512021" y="2890324"/>
            <a:ext cx="2351421" cy="1913688"/>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algn="ctr" rtl="1" eaLnBrk="1" fontAlgn="auto" hangingPunct="1">
              <a:spcBef>
                <a:spcPts val="0"/>
              </a:spcBef>
              <a:spcAft>
                <a:spcPts val="0"/>
              </a:spcAft>
              <a:defRPr/>
            </a:pPr>
            <a:r>
              <a:rPr lang="ar-SA" sz="3600" b="1" dirty="0" smtClean="0">
                <a:effectLst>
                  <a:glow rad="228600">
                    <a:schemeClr val="accent3">
                      <a:satMod val="175000"/>
                      <a:alpha val="40000"/>
                    </a:schemeClr>
                  </a:glow>
                </a:effectLst>
              </a:rPr>
              <a:t>أن يكون المعير مالكاً للعين المعارة .</a:t>
            </a:r>
            <a:endParaRPr lang="ar-SA" sz="3600" dirty="0">
              <a:effectLst>
                <a:glow rad="228600">
                  <a:schemeClr val="accent3">
                    <a:satMod val="175000"/>
                    <a:alpha val="40000"/>
                  </a:schemeClr>
                </a:glow>
              </a:effectLst>
            </a:endParaRPr>
          </a:p>
          <a:p>
            <a:pPr algn="ctr" rtl="1" eaLnBrk="1" hangingPunct="1">
              <a:lnSpc>
                <a:spcPct val="90000"/>
              </a:lnSpc>
              <a:spcBef>
                <a:spcPct val="20000"/>
              </a:spcBef>
              <a:defRPr/>
            </a:pPr>
            <a:endParaRPr lang="ar-SA" sz="3600" b="1" dirty="0">
              <a:solidFill>
                <a:srgbClr val="003300"/>
              </a:solidFill>
            </a:endParaRPr>
          </a:p>
        </p:txBody>
      </p:sp>
      <p:sp>
        <p:nvSpPr>
          <p:cNvPr id="11" name="Rectangle 3"/>
          <p:cNvSpPr txBox="1">
            <a:spLocks noChangeArrowheads="1"/>
          </p:cNvSpPr>
          <p:nvPr/>
        </p:nvSpPr>
        <p:spPr bwMode="auto">
          <a:xfrm>
            <a:off x="3549548" y="2890324"/>
            <a:ext cx="2351421" cy="1913688"/>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algn="ctr" rtl="1" eaLnBrk="1" fontAlgn="auto" hangingPunct="1">
              <a:spcBef>
                <a:spcPts val="0"/>
              </a:spcBef>
              <a:spcAft>
                <a:spcPts val="0"/>
              </a:spcAft>
              <a:defRPr/>
            </a:pPr>
            <a:r>
              <a:rPr lang="ar-SA" sz="3600" b="1" dirty="0" smtClean="0">
                <a:effectLst>
                  <a:glow rad="228600">
                    <a:schemeClr val="accent3">
                      <a:satMod val="175000"/>
                      <a:alpha val="40000"/>
                    </a:schemeClr>
                  </a:glow>
                </a:effectLst>
              </a:rPr>
              <a:t>أن يكون المعير مختارا غير مكره.</a:t>
            </a:r>
            <a:endParaRPr lang="ar-SA" sz="3600" dirty="0">
              <a:effectLst>
                <a:glow rad="228600">
                  <a:schemeClr val="accent3">
                    <a:satMod val="175000"/>
                    <a:alpha val="40000"/>
                  </a:schemeClr>
                </a:glow>
              </a:effectLst>
            </a:endParaRPr>
          </a:p>
          <a:p>
            <a:pPr algn="ctr" rtl="1" eaLnBrk="1" hangingPunct="1">
              <a:lnSpc>
                <a:spcPct val="90000"/>
              </a:lnSpc>
              <a:spcBef>
                <a:spcPct val="20000"/>
              </a:spcBef>
              <a:defRPr/>
            </a:pPr>
            <a:endParaRPr lang="ar-SA" sz="3600" b="1" dirty="0">
              <a:solidFill>
                <a:srgbClr val="003300"/>
              </a:solidFill>
            </a:endParaRPr>
          </a:p>
        </p:txBody>
      </p:sp>
      <p:sp>
        <p:nvSpPr>
          <p:cNvPr id="14" name="Rectangle 3"/>
          <p:cNvSpPr txBox="1">
            <a:spLocks noChangeArrowheads="1"/>
          </p:cNvSpPr>
          <p:nvPr/>
        </p:nvSpPr>
        <p:spPr bwMode="auto">
          <a:xfrm>
            <a:off x="286604" y="2937711"/>
            <a:ext cx="2753476" cy="1913688"/>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algn="ctr" rtl="1" eaLnBrk="1" fontAlgn="auto" hangingPunct="1">
              <a:spcBef>
                <a:spcPts val="0"/>
              </a:spcBef>
              <a:spcAft>
                <a:spcPts val="0"/>
              </a:spcAft>
              <a:defRPr/>
            </a:pPr>
            <a:r>
              <a:rPr lang="ar-SA" sz="3600" b="1" dirty="0" smtClean="0">
                <a:effectLst>
                  <a:glow rad="228600">
                    <a:schemeClr val="accent3">
                      <a:satMod val="175000"/>
                      <a:alpha val="40000"/>
                    </a:schemeClr>
                  </a:glow>
                </a:effectLst>
              </a:rPr>
              <a:t>أن تكون العين المعارة فيها منفعة مباحة.</a:t>
            </a:r>
            <a:endParaRPr lang="ar-SA" sz="3600" dirty="0">
              <a:effectLst>
                <a:glow rad="228600">
                  <a:schemeClr val="accent3">
                    <a:satMod val="175000"/>
                    <a:alpha val="40000"/>
                  </a:schemeClr>
                </a:glow>
              </a:effectLst>
            </a:endParaRPr>
          </a:p>
        </p:txBody>
      </p:sp>
    </p:spTree>
    <p:extLst>
      <p:ext uri="{BB962C8B-B14F-4D97-AF65-F5344CB8AC3E}">
        <p14:creationId xmlns:p14="http://schemas.microsoft.com/office/powerpoint/2010/main" val="2292690582"/>
      </p:ext>
    </p:extLst>
  </p:cSld>
  <p:clrMapOvr>
    <a:masterClrMapping/>
  </p:clrMapOvr>
  <p:transition>
    <p:blinds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0" y="0"/>
            <a:ext cx="9144000" cy="6858000"/>
          </a:xfrm>
          <a:prstGeom prst="rect">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rtl="1" eaLnBrk="1" fontAlgn="auto" hangingPunct="1">
              <a:spcBef>
                <a:spcPts val="0"/>
              </a:spcBef>
              <a:spcAft>
                <a:spcPts val="0"/>
              </a:spcAft>
              <a:defRPr/>
            </a:pPr>
            <a:endParaRPr lang="ar-SA"/>
          </a:p>
        </p:txBody>
      </p:sp>
      <p:sp>
        <p:nvSpPr>
          <p:cNvPr id="9" name="AutoShape 2"/>
          <p:cNvSpPr>
            <a:spLocks noChangeArrowheads="1"/>
          </p:cNvSpPr>
          <p:nvPr/>
        </p:nvSpPr>
        <p:spPr bwMode="auto">
          <a:xfrm>
            <a:off x="2267744" y="285750"/>
            <a:ext cx="6339681" cy="206028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a:lstStyle/>
          <a:p>
            <a:pPr algn="ctr" rtl="1" eaLnBrk="1" fontAlgn="auto" hangingPunct="1">
              <a:spcBef>
                <a:spcPts val="0"/>
              </a:spcBef>
              <a:spcAft>
                <a:spcPts val="0"/>
              </a:spcAft>
              <a:defRPr/>
            </a:pPr>
            <a:r>
              <a:rPr lang="ar-SA" sz="3200" b="1" dirty="0">
                <a:solidFill>
                  <a:srgbClr val="008000"/>
                </a:solidFill>
                <a:latin typeface="GE MB MB Bold" pitchFamily="50" charset="-78"/>
                <a:ea typeface="GE MB MB Bold" pitchFamily="50" charset="-78"/>
              </a:rPr>
              <a:t>المطلوب :</a:t>
            </a:r>
            <a:r>
              <a:rPr lang="ar-SA" sz="2400" dirty="0">
                <a:solidFill>
                  <a:srgbClr val="17365D"/>
                </a:solidFill>
                <a:ea typeface="Arial" pitchFamily="34" charset="0"/>
              </a:rPr>
              <a:t>طالبتي المبدعة </a:t>
            </a:r>
            <a:r>
              <a:rPr lang="ar-SA" sz="3200" b="1" dirty="0">
                <a:solidFill>
                  <a:srgbClr val="17365D"/>
                </a:solidFill>
                <a:ea typeface="Arial" pitchFamily="34" charset="0"/>
              </a:rPr>
              <a:t>/</a:t>
            </a:r>
            <a:r>
              <a:rPr lang="ar-SA" sz="3600" dirty="0">
                <a:solidFill>
                  <a:schemeClr val="tx1"/>
                </a:solidFill>
                <a:ea typeface="Arial" pitchFamily="34" charset="0"/>
              </a:rPr>
              <a:t> </a:t>
            </a:r>
            <a:r>
              <a:rPr lang="ar-SA" sz="3200" b="1" dirty="0">
                <a:solidFill>
                  <a:schemeClr val="tx1"/>
                </a:solidFill>
                <a:latin typeface="GE MB MB Bold" pitchFamily="50" charset="-78"/>
                <a:ea typeface="GE MB MB Bold" pitchFamily="50" charset="-78"/>
              </a:rPr>
              <a:t>بالتعاون مع أفراد مجموعتك </a:t>
            </a:r>
          </a:p>
          <a:p>
            <a:pPr algn="ctr" rtl="1" eaLnBrk="1" fontAlgn="auto" hangingPunct="1">
              <a:spcBef>
                <a:spcPts val="0"/>
              </a:spcBef>
              <a:spcAft>
                <a:spcPts val="0"/>
              </a:spcAft>
              <a:defRPr/>
            </a:pPr>
            <a:r>
              <a:rPr lang="ar-SA" sz="3200" b="1" dirty="0">
                <a:solidFill>
                  <a:schemeClr val="tx1"/>
                </a:solidFill>
                <a:latin typeface="GE MB MB Bold" pitchFamily="50" charset="-78"/>
                <a:ea typeface="GE MB MB Bold" pitchFamily="50" charset="-78"/>
              </a:rPr>
              <a:t>استنتجي الحكمة من مشروعية العارية </a:t>
            </a:r>
          </a:p>
          <a:p>
            <a:pPr algn="ctr" rtl="1" eaLnBrk="1" fontAlgn="auto" hangingPunct="1">
              <a:spcBef>
                <a:spcPts val="0"/>
              </a:spcBef>
              <a:spcAft>
                <a:spcPts val="0"/>
              </a:spcAft>
              <a:defRPr/>
            </a:pPr>
            <a:endParaRPr lang="ar-SA" sz="2400" b="1" dirty="0">
              <a:solidFill>
                <a:schemeClr val="tx1"/>
              </a:solidFill>
              <a:latin typeface="GE MB MB Bold" pitchFamily="50" charset="-78"/>
              <a:ea typeface="GE MB MB Bold" pitchFamily="50" charset="-78"/>
            </a:endParaRPr>
          </a:p>
          <a:p>
            <a:pPr algn="ctr" rtl="1" eaLnBrk="1" fontAlgn="auto" hangingPunct="1">
              <a:spcBef>
                <a:spcPts val="0"/>
              </a:spcBef>
              <a:spcAft>
                <a:spcPts val="0"/>
              </a:spcAft>
              <a:defRPr/>
            </a:pPr>
            <a:endParaRPr lang="ar-SA" sz="2400" b="1" dirty="0">
              <a:solidFill>
                <a:schemeClr val="tx1"/>
              </a:solidFill>
              <a:latin typeface="GE MB MB Bold" pitchFamily="50" charset="-78"/>
              <a:ea typeface="GE MB MB Bold" pitchFamily="50" charset="-78"/>
            </a:endParaRPr>
          </a:p>
          <a:p>
            <a:pPr algn="ctr" rtl="1" eaLnBrk="1" hangingPunct="1">
              <a:defRPr/>
            </a:pPr>
            <a:endParaRPr lang="ar-SA" sz="2000" b="1" dirty="0">
              <a:solidFill>
                <a:srgbClr val="17365D"/>
              </a:solidFill>
              <a:ea typeface="Arial" pitchFamily="34" charset="0"/>
            </a:endParaRPr>
          </a:p>
          <a:p>
            <a:pPr algn="ctr" rtl="1" eaLnBrk="1" hangingPunct="1">
              <a:defRPr/>
            </a:pPr>
            <a:endParaRPr lang="ar-SA" dirty="0">
              <a:solidFill>
                <a:srgbClr val="800000"/>
              </a:solidFill>
              <a:ea typeface="Arial" pitchFamily="34" charset="0"/>
            </a:endParaRPr>
          </a:p>
          <a:p>
            <a:pPr algn="ctr" rtl="1" eaLnBrk="1" hangingPunct="1">
              <a:defRPr/>
            </a:pPr>
            <a:endParaRPr lang="ar-SA" dirty="0">
              <a:solidFill>
                <a:srgbClr val="800000"/>
              </a:solidFill>
              <a:ea typeface="Arial" pitchFamily="34" charset="0"/>
            </a:endParaRPr>
          </a:p>
          <a:p>
            <a:pPr algn="ctr" rtl="1" eaLnBrk="1" hangingPunct="1">
              <a:defRPr/>
            </a:pPr>
            <a:endParaRPr lang="ar-SA" sz="3200" dirty="0">
              <a:solidFill>
                <a:schemeClr val="tx1"/>
              </a:solidFill>
              <a:latin typeface="Arial" pitchFamily="34" charset="0"/>
            </a:endParaRPr>
          </a:p>
        </p:txBody>
      </p:sp>
      <p:graphicFrame>
        <p:nvGraphicFramePr>
          <p:cNvPr id="13" name="جدول 12"/>
          <p:cNvGraphicFramePr>
            <a:graphicFrameLocks noGrp="1"/>
          </p:cNvGraphicFramePr>
          <p:nvPr>
            <p:extLst>
              <p:ext uri="{D42A27DB-BD31-4B8C-83A1-F6EECF244321}">
                <p14:modId xmlns:p14="http://schemas.microsoft.com/office/powerpoint/2010/main" val="4286447495"/>
              </p:ext>
            </p:extLst>
          </p:nvPr>
        </p:nvGraphicFramePr>
        <p:xfrm>
          <a:off x="574477" y="2708920"/>
          <a:ext cx="8032948" cy="3786190"/>
        </p:xfrm>
        <a:graphic>
          <a:graphicData uri="http://schemas.openxmlformats.org/drawingml/2006/table">
            <a:tbl>
              <a:tblPr rtl="1" firstRow="1" bandRow="1">
                <a:tableStyleId>{93296810-A885-4BE3-A3E7-6D5BEEA58F35}</a:tableStyleId>
              </a:tblPr>
              <a:tblGrid>
                <a:gridCol w="8032948">
                  <a:extLst>
                    <a:ext uri="{9D8B030D-6E8A-4147-A177-3AD203B41FA5}">
                      <a16:colId xmlns:a16="http://schemas.microsoft.com/office/drawing/2014/main" xmlns="" val="20000"/>
                    </a:ext>
                  </a:extLst>
                </a:gridCol>
              </a:tblGrid>
              <a:tr h="714262">
                <a:tc>
                  <a:txBody>
                    <a:bodyPr/>
                    <a:lstStyle/>
                    <a:p>
                      <a:pPr algn="ctr" rtl="1"/>
                      <a:r>
                        <a:rPr lang="ar-SA" sz="3600" b="1" dirty="0">
                          <a:solidFill>
                            <a:schemeClr val="tx1"/>
                          </a:solidFill>
                        </a:rPr>
                        <a:t>الحكمة</a:t>
                      </a:r>
                      <a:r>
                        <a:rPr lang="ar-SA" sz="3600" b="1" baseline="0" dirty="0">
                          <a:solidFill>
                            <a:schemeClr val="tx1"/>
                          </a:solidFill>
                        </a:rPr>
                        <a:t> من مشروعية العارية </a:t>
                      </a:r>
                      <a:r>
                        <a:rPr lang="ar-SA" sz="3600" b="1" dirty="0">
                          <a:solidFill>
                            <a:schemeClr val="tx1"/>
                          </a:solidFill>
                        </a:rPr>
                        <a:t> </a:t>
                      </a: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0000"/>
                  </a:ext>
                </a:extLst>
              </a:tr>
              <a:tr h="511988">
                <a:tc>
                  <a:txBody>
                    <a:bodyPr/>
                    <a:lstStyle/>
                    <a:p>
                      <a:pPr rtl="1"/>
                      <a:r>
                        <a:rPr lang="ar-SA" sz="2000" b="1" dirty="0"/>
                        <a:t>1-</a:t>
                      </a: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11988">
                <a:tc>
                  <a:txBody>
                    <a:bodyPr/>
                    <a:lstStyle/>
                    <a:p>
                      <a:pPr rtl="1"/>
                      <a:r>
                        <a:rPr lang="ar-SA" sz="2000" b="1" dirty="0"/>
                        <a:t>2-</a:t>
                      </a: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11988">
                <a:tc>
                  <a:txBody>
                    <a:bodyPr/>
                    <a:lstStyle/>
                    <a:p>
                      <a:pPr rtl="1"/>
                      <a:r>
                        <a:rPr lang="ar-SA" sz="2000" b="1" dirty="0"/>
                        <a:t>3-</a:t>
                      </a: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511988">
                <a:tc>
                  <a:txBody>
                    <a:bodyPr/>
                    <a:lstStyle/>
                    <a:p>
                      <a:pPr rtl="1"/>
                      <a:r>
                        <a:rPr lang="ar-SA" sz="2000" b="1" dirty="0"/>
                        <a:t>4-</a:t>
                      </a: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11988">
                <a:tc>
                  <a:txBody>
                    <a:bodyPr/>
                    <a:lstStyle/>
                    <a:p>
                      <a:pPr rtl="1"/>
                      <a:endParaRPr lang="ar-SA" sz="2000" b="1"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511988">
                <a:tc>
                  <a:txBody>
                    <a:bodyPr/>
                    <a:lstStyle/>
                    <a:p>
                      <a:pPr rtl="1"/>
                      <a:endParaRPr lang="ar-SA" sz="2000" b="1"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
        <p:nvSpPr>
          <p:cNvPr id="15" name="مستطيل 14"/>
          <p:cNvSpPr/>
          <p:nvPr/>
        </p:nvSpPr>
        <p:spPr>
          <a:xfrm>
            <a:off x="107504" y="121309"/>
            <a:ext cx="1714511" cy="830997"/>
          </a:xfrm>
          <a:prstGeom prst="rect">
            <a:avLst/>
          </a:prstGeom>
          <a:ln/>
        </p:spPr>
        <p:style>
          <a:lnRef idx="3">
            <a:schemeClr val="lt1"/>
          </a:lnRef>
          <a:fillRef idx="1">
            <a:schemeClr val="accent2"/>
          </a:fillRef>
          <a:effectRef idx="1">
            <a:schemeClr val="accent2"/>
          </a:effectRef>
          <a:fontRef idx="minor">
            <a:schemeClr val="lt1"/>
          </a:fontRef>
        </p:style>
        <p:txBody>
          <a:bodyPr>
            <a:spAutoFit/>
          </a:bodyPr>
          <a:lstStyle/>
          <a:p>
            <a:pPr algn="ctr" rtl="1" eaLnBrk="1" fontAlgn="auto" hangingPunct="1">
              <a:spcBef>
                <a:spcPts val="0"/>
              </a:spcBef>
              <a:spcAft>
                <a:spcPts val="0"/>
              </a:spcAft>
              <a:defRPr/>
            </a:pP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Arial" pitchFamily="34" charset="0"/>
                <a:cs typeface="Akhbar MT" pitchFamily="2" charset="-78"/>
              </a:rPr>
              <a:t>استراتيجيه</a:t>
            </a:r>
          </a:p>
          <a:p>
            <a:pPr algn="ctr" rtl="1" eaLnBrk="1" fontAlgn="auto" hangingPunct="1">
              <a:spcBef>
                <a:spcPts val="0"/>
              </a:spcBef>
              <a:spcAft>
                <a:spcPts val="0"/>
              </a:spcAft>
              <a:defRPr/>
            </a:pP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Arial" pitchFamily="34" charset="0"/>
                <a:cs typeface="Akhbar MT" pitchFamily="2" charset="-78"/>
              </a:rPr>
              <a:t> (المساجلة الحلقية)</a:t>
            </a:r>
          </a:p>
        </p:txBody>
      </p:sp>
    </p:spTree>
    <p:extLst>
      <p:ext uri="{BB962C8B-B14F-4D97-AF65-F5344CB8AC3E}">
        <p14:creationId xmlns:p14="http://schemas.microsoft.com/office/powerpoint/2010/main" val="1375018209"/>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0" y="0"/>
            <a:ext cx="9144000" cy="6858000"/>
          </a:xfrm>
          <a:prstGeom prst="rect">
            <a:avLst/>
          </a:prstGeom>
          <a:solidFill>
            <a:srgbClr val="F7FECA"/>
          </a:solidFill>
        </p:spPr>
        <p:style>
          <a:lnRef idx="1">
            <a:schemeClr val="accent3"/>
          </a:lnRef>
          <a:fillRef idx="2">
            <a:schemeClr val="accent3"/>
          </a:fillRef>
          <a:effectRef idx="1">
            <a:schemeClr val="accent3"/>
          </a:effectRef>
          <a:fontRef idx="minor">
            <a:schemeClr val="dk1"/>
          </a:fontRef>
        </p:style>
        <p:txBody>
          <a:bodyPr rtlCol="1" anchor="ctr"/>
          <a:lstStyle/>
          <a:p>
            <a:pPr algn="ctr" rtl="1" eaLnBrk="1" fontAlgn="auto" hangingPunct="1">
              <a:spcBef>
                <a:spcPts val="0"/>
              </a:spcBef>
              <a:spcAft>
                <a:spcPts val="0"/>
              </a:spcAft>
              <a:defRPr/>
            </a:pPr>
            <a:endParaRPr lang="ar-SA"/>
          </a:p>
        </p:txBody>
      </p:sp>
      <p:sp>
        <p:nvSpPr>
          <p:cNvPr id="12" name="مستطيل 11"/>
          <p:cNvSpPr/>
          <p:nvPr/>
        </p:nvSpPr>
        <p:spPr>
          <a:xfrm>
            <a:off x="399962" y="492780"/>
            <a:ext cx="3421411" cy="2007531"/>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rtl="1" eaLnBrk="1" hangingPunct="1">
              <a:defRPr/>
            </a:pPr>
            <a:r>
              <a:rPr lang="ar-SA" sz="3200" b="1" dirty="0" smtClean="0"/>
              <a:t>أن الاستعارة تكون مستحبة ومرغب فيها إذا كانت معونة على الخير</a:t>
            </a:r>
            <a:endParaRPr lang="ar-SA" sz="3200" b="1" dirty="0"/>
          </a:p>
        </p:txBody>
      </p:sp>
      <p:sp>
        <p:nvSpPr>
          <p:cNvPr id="8" name="Rectangle 3"/>
          <p:cNvSpPr txBox="1">
            <a:spLocks noChangeArrowheads="1"/>
          </p:cNvSpPr>
          <p:nvPr/>
        </p:nvSpPr>
        <p:spPr bwMode="auto">
          <a:xfrm>
            <a:off x="6410437" y="2721939"/>
            <a:ext cx="2351421" cy="707061"/>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algn="ctr" rtl="1" eaLnBrk="1" fontAlgn="auto" hangingPunct="1">
              <a:spcBef>
                <a:spcPts val="0"/>
              </a:spcBef>
              <a:spcAft>
                <a:spcPts val="0"/>
              </a:spcAft>
              <a:defRPr/>
            </a:pPr>
            <a:r>
              <a:rPr lang="ar-SA" sz="3600" b="1" dirty="0" smtClean="0">
                <a:effectLst>
                  <a:glow rad="228600">
                    <a:schemeClr val="accent3">
                      <a:satMod val="175000"/>
                      <a:alpha val="40000"/>
                    </a:schemeClr>
                  </a:glow>
                </a:effectLst>
              </a:rPr>
              <a:t>واجبة </a:t>
            </a:r>
            <a:endParaRPr lang="ar-SA" sz="3600" dirty="0">
              <a:effectLst>
                <a:glow rad="228600">
                  <a:schemeClr val="accent3">
                    <a:satMod val="175000"/>
                    <a:alpha val="40000"/>
                  </a:schemeClr>
                </a:glow>
              </a:effectLst>
            </a:endParaRPr>
          </a:p>
          <a:p>
            <a:pPr algn="ctr" rtl="1" eaLnBrk="1" hangingPunct="1">
              <a:lnSpc>
                <a:spcPct val="90000"/>
              </a:lnSpc>
              <a:spcBef>
                <a:spcPct val="20000"/>
              </a:spcBef>
              <a:defRPr/>
            </a:pPr>
            <a:endParaRPr lang="ar-SA" sz="3600" b="1" dirty="0">
              <a:solidFill>
                <a:srgbClr val="003300"/>
              </a:solidFill>
            </a:endParaRPr>
          </a:p>
        </p:txBody>
      </p:sp>
      <p:sp>
        <p:nvSpPr>
          <p:cNvPr id="11" name="Rectangle 3"/>
          <p:cNvSpPr txBox="1">
            <a:spLocks noChangeArrowheads="1"/>
          </p:cNvSpPr>
          <p:nvPr/>
        </p:nvSpPr>
        <p:spPr bwMode="auto">
          <a:xfrm>
            <a:off x="3549548" y="2704439"/>
            <a:ext cx="2351421" cy="707060"/>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algn="ctr" rtl="1" eaLnBrk="1" fontAlgn="auto" hangingPunct="1">
              <a:spcBef>
                <a:spcPts val="0"/>
              </a:spcBef>
              <a:spcAft>
                <a:spcPts val="0"/>
              </a:spcAft>
              <a:defRPr/>
            </a:pPr>
            <a:r>
              <a:rPr lang="ar-SA" sz="3600" b="1" dirty="0" smtClean="0">
                <a:effectLst>
                  <a:glow rad="228600">
                    <a:schemeClr val="accent3">
                      <a:satMod val="175000"/>
                      <a:alpha val="40000"/>
                    </a:schemeClr>
                  </a:glow>
                </a:effectLst>
              </a:rPr>
              <a:t>مستحبة</a:t>
            </a:r>
            <a:endParaRPr lang="ar-SA" sz="3600" dirty="0">
              <a:effectLst>
                <a:glow rad="228600">
                  <a:schemeClr val="accent3">
                    <a:satMod val="175000"/>
                    <a:alpha val="40000"/>
                  </a:schemeClr>
                </a:glow>
              </a:effectLst>
            </a:endParaRPr>
          </a:p>
          <a:p>
            <a:pPr algn="ctr" rtl="1" eaLnBrk="1" hangingPunct="1">
              <a:lnSpc>
                <a:spcPct val="90000"/>
              </a:lnSpc>
              <a:spcBef>
                <a:spcPct val="20000"/>
              </a:spcBef>
              <a:defRPr/>
            </a:pPr>
            <a:endParaRPr lang="ar-SA" sz="3600" b="1" dirty="0">
              <a:solidFill>
                <a:srgbClr val="003300"/>
              </a:solidFill>
            </a:endParaRPr>
          </a:p>
        </p:txBody>
      </p:sp>
      <p:sp>
        <p:nvSpPr>
          <p:cNvPr id="14" name="Rectangle 3"/>
          <p:cNvSpPr txBox="1">
            <a:spLocks noChangeArrowheads="1"/>
          </p:cNvSpPr>
          <p:nvPr/>
        </p:nvSpPr>
        <p:spPr bwMode="auto">
          <a:xfrm>
            <a:off x="286604" y="2719283"/>
            <a:ext cx="2753476" cy="679371"/>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algn="ctr" rtl="1" eaLnBrk="1" fontAlgn="auto" hangingPunct="1">
              <a:spcBef>
                <a:spcPts val="0"/>
              </a:spcBef>
              <a:spcAft>
                <a:spcPts val="0"/>
              </a:spcAft>
              <a:defRPr/>
            </a:pPr>
            <a:r>
              <a:rPr lang="ar-SA" sz="3600" b="1" dirty="0" smtClean="0">
                <a:effectLst>
                  <a:glow rad="228600">
                    <a:schemeClr val="accent3">
                      <a:satMod val="175000"/>
                      <a:alpha val="40000"/>
                    </a:schemeClr>
                  </a:glow>
                </a:effectLst>
              </a:rPr>
              <a:t>محرمة </a:t>
            </a:r>
            <a:endParaRPr lang="ar-SA" sz="3600" dirty="0">
              <a:effectLst>
                <a:glow rad="228600">
                  <a:schemeClr val="accent3">
                    <a:satMod val="175000"/>
                    <a:alpha val="40000"/>
                  </a:schemeClr>
                </a:glow>
              </a:effectLst>
            </a:endParaRPr>
          </a:p>
        </p:txBody>
      </p:sp>
      <p:pic>
        <p:nvPicPr>
          <p:cNvPr id="2" name="صورة 1"/>
          <p:cNvPicPr>
            <a:picLocks noChangeAspect="1"/>
          </p:cNvPicPr>
          <p:nvPr/>
        </p:nvPicPr>
        <p:blipFill>
          <a:blip r:embed="rId2"/>
          <a:stretch>
            <a:fillRect/>
          </a:stretch>
        </p:blipFill>
        <p:spPr>
          <a:xfrm>
            <a:off x="5397661" y="350044"/>
            <a:ext cx="3465781" cy="21502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سهم إلى اليسار 2"/>
          <p:cNvSpPr/>
          <p:nvPr/>
        </p:nvSpPr>
        <p:spPr>
          <a:xfrm>
            <a:off x="4082796" y="1254229"/>
            <a:ext cx="978408" cy="484632"/>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graphicFrame>
        <p:nvGraphicFramePr>
          <p:cNvPr id="4" name="جدول 3"/>
          <p:cNvGraphicFramePr>
            <a:graphicFrameLocks noGrp="1"/>
          </p:cNvGraphicFramePr>
          <p:nvPr>
            <p:extLst>
              <p:ext uri="{D42A27DB-BD31-4B8C-83A1-F6EECF244321}">
                <p14:modId xmlns:p14="http://schemas.microsoft.com/office/powerpoint/2010/main" val="2934036093"/>
              </p:ext>
            </p:extLst>
          </p:nvPr>
        </p:nvGraphicFramePr>
        <p:xfrm>
          <a:off x="136479" y="3615625"/>
          <a:ext cx="8898339" cy="3076494"/>
        </p:xfrm>
        <a:graphic>
          <a:graphicData uri="http://schemas.openxmlformats.org/drawingml/2006/table">
            <a:tbl>
              <a:tblPr rtl="1" firstRow="1" bandRow="1"/>
              <a:tblGrid>
                <a:gridCol w="2966113"/>
                <a:gridCol w="2966113"/>
                <a:gridCol w="2966113"/>
              </a:tblGrid>
              <a:tr h="1538247">
                <a:tc>
                  <a:txBody>
                    <a:bodyPr/>
                    <a:lstStyle/>
                    <a:p>
                      <a:pPr rtl="1"/>
                      <a:endParaRPr lang="ar-SA" dirty="0"/>
                    </a:p>
                  </a:txBody>
                  <a:tcPr>
                    <a:solidFill>
                      <a:schemeClr val="bg1"/>
                    </a:solidFill>
                  </a:tcPr>
                </a:tc>
                <a:tc>
                  <a:txBody>
                    <a:bodyPr/>
                    <a:lstStyle/>
                    <a:p>
                      <a:pPr rtl="1"/>
                      <a:endParaRPr lang="ar-SA" dirty="0"/>
                    </a:p>
                  </a:txBody>
                  <a:tcPr>
                    <a:solidFill>
                      <a:schemeClr val="bg1"/>
                    </a:solidFill>
                  </a:tcPr>
                </a:tc>
                <a:tc>
                  <a:txBody>
                    <a:bodyPr/>
                    <a:lstStyle/>
                    <a:p>
                      <a:pPr rtl="1"/>
                      <a:endParaRPr lang="ar-SA" dirty="0"/>
                    </a:p>
                  </a:txBody>
                  <a:tcPr>
                    <a:solidFill>
                      <a:schemeClr val="bg1"/>
                    </a:solidFill>
                  </a:tcPr>
                </a:tc>
              </a:tr>
              <a:tr h="1538247">
                <a:tc>
                  <a:txBody>
                    <a:bodyPr/>
                    <a:lstStyle/>
                    <a:p>
                      <a:pPr rtl="1"/>
                      <a:endParaRPr lang="ar-SA" dirty="0"/>
                    </a:p>
                  </a:txBody>
                  <a:tcPr>
                    <a:solidFill>
                      <a:schemeClr val="bg1"/>
                    </a:solidFill>
                  </a:tcPr>
                </a:tc>
                <a:tc>
                  <a:txBody>
                    <a:bodyPr/>
                    <a:lstStyle/>
                    <a:p>
                      <a:pPr rtl="1"/>
                      <a:endParaRPr lang="ar-SA" dirty="0"/>
                    </a:p>
                  </a:txBody>
                  <a:tcPr>
                    <a:solidFill>
                      <a:schemeClr val="bg1"/>
                    </a:solidFill>
                  </a:tcPr>
                </a:tc>
                <a:tc>
                  <a:txBody>
                    <a:bodyPr/>
                    <a:lstStyle/>
                    <a:p>
                      <a:pPr rtl="1"/>
                      <a:endParaRPr lang="ar-SA" dirty="0"/>
                    </a:p>
                  </a:txBody>
                  <a:tcPr>
                    <a:solidFill>
                      <a:schemeClr val="bg1"/>
                    </a:solidFill>
                  </a:tcPr>
                </a:tc>
              </a:tr>
            </a:tbl>
          </a:graphicData>
        </a:graphic>
      </p:graphicFrame>
      <p:sp>
        <p:nvSpPr>
          <p:cNvPr id="6" name="مستطيل 5"/>
          <p:cNvSpPr/>
          <p:nvPr/>
        </p:nvSpPr>
        <p:spPr>
          <a:xfrm>
            <a:off x="6009734" y="3758504"/>
            <a:ext cx="2969654" cy="1384995"/>
          </a:xfrm>
          <a:prstGeom prst="rect">
            <a:avLst/>
          </a:prstGeom>
          <a:noFill/>
        </p:spPr>
        <p:txBody>
          <a:bodyPr wrap="square" lIns="91440" tIns="45720" rIns="91440" bIns="45720">
            <a:spAutoFit/>
          </a:bodyPr>
          <a:lstStyle/>
          <a:p>
            <a:pPr algn="ctr"/>
            <a:r>
              <a:rPr lang="ar-SA" sz="2800" b="0" cap="none" spc="0" dirty="0" smtClean="0">
                <a:ln w="0"/>
                <a:solidFill>
                  <a:schemeClr val="tx1"/>
                </a:solidFill>
                <a:effectLst>
                  <a:outerShdw blurRad="38100" dist="19050" dir="2700000" algn="tl" rotWithShape="0">
                    <a:schemeClr val="dk1">
                      <a:alpha val="40000"/>
                    </a:schemeClr>
                  </a:outerShdw>
                </a:effectLst>
              </a:rPr>
              <a:t>إعارة طوق النجاة لمن يتعرض للغرق في المسبح</a:t>
            </a:r>
            <a:endParaRPr lang="ar-SA" sz="2800" b="0" cap="none" spc="0" dirty="0">
              <a:ln w="0"/>
              <a:solidFill>
                <a:schemeClr val="tx1"/>
              </a:solidFill>
              <a:effectLst>
                <a:outerShdw blurRad="38100" dist="19050" dir="2700000" algn="tl" rotWithShape="0">
                  <a:schemeClr val="dk1">
                    <a:alpha val="40000"/>
                  </a:schemeClr>
                </a:outerShdw>
              </a:effectLst>
            </a:endParaRPr>
          </a:p>
        </p:txBody>
      </p:sp>
      <p:sp>
        <p:nvSpPr>
          <p:cNvPr id="15" name="مستطيل 14"/>
          <p:cNvSpPr/>
          <p:nvPr/>
        </p:nvSpPr>
        <p:spPr>
          <a:xfrm>
            <a:off x="3040080" y="3966246"/>
            <a:ext cx="2969654" cy="954107"/>
          </a:xfrm>
          <a:prstGeom prst="rect">
            <a:avLst/>
          </a:prstGeom>
          <a:noFill/>
        </p:spPr>
        <p:txBody>
          <a:bodyPr wrap="square" lIns="91440" tIns="45720" rIns="91440" bIns="45720">
            <a:spAutoFit/>
          </a:bodyPr>
          <a:lstStyle/>
          <a:p>
            <a:pPr algn="ctr"/>
            <a:r>
              <a:rPr lang="ar-SA" sz="2800" b="0" cap="none" spc="0" dirty="0" smtClean="0">
                <a:ln w="0"/>
                <a:solidFill>
                  <a:schemeClr val="tx1"/>
                </a:solidFill>
                <a:effectLst>
                  <a:outerShdw blurRad="38100" dist="19050" dir="2700000" algn="tl" rotWithShape="0">
                    <a:schemeClr val="dk1">
                      <a:alpha val="40000"/>
                    </a:schemeClr>
                  </a:outerShdw>
                </a:effectLst>
              </a:rPr>
              <a:t>إعارة سيارة لمن أراد السفر بها لأداء العمرة</a:t>
            </a:r>
            <a:endParaRPr lang="ar-SA" sz="2800" b="0" cap="none" spc="0" dirty="0">
              <a:ln w="0"/>
              <a:solidFill>
                <a:schemeClr val="tx1"/>
              </a:solidFill>
              <a:effectLst>
                <a:outerShdw blurRad="38100" dist="19050" dir="2700000" algn="tl" rotWithShape="0">
                  <a:schemeClr val="dk1">
                    <a:alpha val="40000"/>
                  </a:schemeClr>
                </a:outerShdw>
              </a:effectLst>
            </a:endParaRPr>
          </a:p>
        </p:txBody>
      </p:sp>
      <p:sp>
        <p:nvSpPr>
          <p:cNvPr id="16" name="مستطيل 15"/>
          <p:cNvSpPr/>
          <p:nvPr/>
        </p:nvSpPr>
        <p:spPr>
          <a:xfrm>
            <a:off x="5914617" y="5308252"/>
            <a:ext cx="2969654" cy="1384995"/>
          </a:xfrm>
          <a:prstGeom prst="rect">
            <a:avLst/>
          </a:prstGeom>
          <a:noFill/>
        </p:spPr>
        <p:txBody>
          <a:bodyPr wrap="square" lIns="91440" tIns="45720" rIns="91440" bIns="45720">
            <a:spAutoFit/>
          </a:bodyPr>
          <a:lstStyle/>
          <a:p>
            <a:pPr algn="ctr"/>
            <a:r>
              <a:rPr lang="ar-SA" sz="2800" b="0" cap="none" spc="0" dirty="0" smtClean="0">
                <a:ln w="0"/>
                <a:solidFill>
                  <a:schemeClr val="tx1"/>
                </a:solidFill>
                <a:effectLst>
                  <a:outerShdw blurRad="38100" dist="19050" dir="2700000" algn="tl" rotWithShape="0">
                    <a:schemeClr val="dk1">
                      <a:alpha val="40000"/>
                    </a:schemeClr>
                  </a:outerShdw>
                </a:effectLst>
              </a:rPr>
              <a:t>إعارة بنزين لمن توقفت سيارته في منتصف الطريق</a:t>
            </a:r>
            <a:endParaRPr lang="ar-SA" sz="2800" b="0" cap="none" spc="0" dirty="0">
              <a:ln w="0"/>
              <a:solidFill>
                <a:schemeClr val="tx1"/>
              </a:solidFill>
              <a:effectLst>
                <a:outerShdw blurRad="38100" dist="19050" dir="2700000" algn="tl" rotWithShape="0">
                  <a:schemeClr val="dk1">
                    <a:alpha val="40000"/>
                  </a:schemeClr>
                </a:outerShdw>
              </a:effectLst>
            </a:endParaRPr>
          </a:p>
        </p:txBody>
      </p:sp>
      <p:sp>
        <p:nvSpPr>
          <p:cNvPr id="17" name="مستطيل 16"/>
          <p:cNvSpPr/>
          <p:nvPr/>
        </p:nvSpPr>
        <p:spPr>
          <a:xfrm>
            <a:off x="3087173" y="5304708"/>
            <a:ext cx="2969654" cy="954107"/>
          </a:xfrm>
          <a:prstGeom prst="rect">
            <a:avLst/>
          </a:prstGeom>
          <a:noFill/>
        </p:spPr>
        <p:txBody>
          <a:bodyPr wrap="square" lIns="91440" tIns="45720" rIns="91440" bIns="45720">
            <a:spAutoFit/>
          </a:bodyPr>
          <a:lstStyle/>
          <a:p>
            <a:pPr algn="ctr"/>
            <a:r>
              <a:rPr lang="ar-SA" sz="2800" b="0" cap="none" spc="0" dirty="0" smtClean="0">
                <a:ln w="0"/>
                <a:solidFill>
                  <a:schemeClr val="tx1"/>
                </a:solidFill>
                <a:effectLst>
                  <a:outerShdw blurRad="38100" dist="19050" dir="2700000" algn="tl" rotWithShape="0">
                    <a:schemeClr val="dk1">
                      <a:alpha val="40000"/>
                    </a:schemeClr>
                  </a:outerShdw>
                </a:effectLst>
              </a:rPr>
              <a:t>إعارة كتاب لمن أراد طلب العلم </a:t>
            </a:r>
            <a:endParaRPr lang="ar-SA" sz="2800" b="0" cap="none" spc="0" dirty="0">
              <a:ln w="0"/>
              <a:solidFill>
                <a:schemeClr val="tx1"/>
              </a:solidFill>
              <a:effectLst>
                <a:outerShdw blurRad="38100" dist="19050" dir="2700000" algn="tl" rotWithShape="0">
                  <a:schemeClr val="dk1">
                    <a:alpha val="40000"/>
                  </a:schemeClr>
                </a:outerShdw>
              </a:effectLst>
            </a:endParaRPr>
          </a:p>
        </p:txBody>
      </p:sp>
      <p:sp>
        <p:nvSpPr>
          <p:cNvPr id="18" name="مستطيل 17"/>
          <p:cNvSpPr/>
          <p:nvPr/>
        </p:nvSpPr>
        <p:spPr>
          <a:xfrm>
            <a:off x="70426" y="3803667"/>
            <a:ext cx="2969654" cy="954107"/>
          </a:xfrm>
          <a:prstGeom prst="rect">
            <a:avLst/>
          </a:prstGeom>
          <a:noFill/>
        </p:spPr>
        <p:txBody>
          <a:bodyPr wrap="square" lIns="91440" tIns="45720" rIns="91440" bIns="45720">
            <a:spAutoFit/>
          </a:bodyPr>
          <a:lstStyle/>
          <a:p>
            <a:pPr algn="ctr"/>
            <a:r>
              <a:rPr lang="ar-SA" sz="2800" b="0" cap="none" spc="0" dirty="0" smtClean="0">
                <a:ln w="0"/>
                <a:solidFill>
                  <a:schemeClr val="tx1"/>
                </a:solidFill>
                <a:effectLst>
                  <a:outerShdw blurRad="38100" dist="19050" dir="2700000" algn="tl" rotWithShape="0">
                    <a:schemeClr val="dk1">
                      <a:alpha val="40000"/>
                    </a:schemeClr>
                  </a:outerShdw>
                </a:effectLst>
              </a:rPr>
              <a:t>إعارة سيارة لمن أراد </a:t>
            </a:r>
            <a:r>
              <a:rPr lang="ar-SA" sz="2800" b="0" cap="none" spc="0" dirty="0" err="1" smtClean="0">
                <a:ln w="0"/>
                <a:solidFill>
                  <a:schemeClr val="tx1"/>
                </a:solidFill>
                <a:effectLst>
                  <a:outerShdw blurRad="38100" dist="19050" dir="2700000" algn="tl" rotWithShape="0">
                    <a:schemeClr val="dk1">
                      <a:alpha val="40000"/>
                    </a:schemeClr>
                  </a:outerShdw>
                </a:effectLst>
              </a:rPr>
              <a:t>التفحيط</a:t>
            </a:r>
            <a:r>
              <a:rPr lang="ar-SA" sz="2800" b="0" cap="none" spc="0" dirty="0" smtClean="0">
                <a:ln w="0"/>
                <a:solidFill>
                  <a:schemeClr val="tx1"/>
                </a:solidFill>
                <a:effectLst>
                  <a:outerShdw blurRad="38100" dist="19050" dir="2700000" algn="tl" rotWithShape="0">
                    <a:schemeClr val="dk1">
                      <a:alpha val="40000"/>
                    </a:schemeClr>
                  </a:outerShdw>
                </a:effectLst>
              </a:rPr>
              <a:t> بها </a:t>
            </a:r>
            <a:endParaRPr lang="ar-SA" sz="2800" b="0" cap="none" spc="0" dirty="0">
              <a:ln w="0"/>
              <a:solidFill>
                <a:schemeClr val="tx1"/>
              </a:solidFill>
              <a:effectLst>
                <a:outerShdw blurRad="38100" dist="19050" dir="2700000" algn="tl" rotWithShape="0">
                  <a:schemeClr val="dk1">
                    <a:alpha val="40000"/>
                  </a:schemeClr>
                </a:outerShdw>
              </a:effectLst>
            </a:endParaRPr>
          </a:p>
        </p:txBody>
      </p:sp>
      <p:sp>
        <p:nvSpPr>
          <p:cNvPr id="19" name="مستطيل 18"/>
          <p:cNvSpPr/>
          <p:nvPr/>
        </p:nvSpPr>
        <p:spPr>
          <a:xfrm>
            <a:off x="70426" y="5349871"/>
            <a:ext cx="2969654" cy="954107"/>
          </a:xfrm>
          <a:prstGeom prst="rect">
            <a:avLst/>
          </a:prstGeom>
          <a:noFill/>
        </p:spPr>
        <p:txBody>
          <a:bodyPr wrap="square" lIns="91440" tIns="45720" rIns="91440" bIns="45720">
            <a:spAutoFit/>
          </a:bodyPr>
          <a:lstStyle/>
          <a:p>
            <a:pPr algn="ctr"/>
            <a:r>
              <a:rPr lang="ar-SA" sz="2800" b="0" cap="none" spc="0" dirty="0" smtClean="0">
                <a:ln w="0"/>
                <a:solidFill>
                  <a:schemeClr val="tx1"/>
                </a:solidFill>
                <a:effectLst>
                  <a:outerShdw blurRad="38100" dist="19050" dir="2700000" algn="tl" rotWithShape="0">
                    <a:schemeClr val="dk1">
                      <a:alpha val="40000"/>
                    </a:schemeClr>
                  </a:outerShdw>
                </a:effectLst>
              </a:rPr>
              <a:t>إعارة جوال لمن أراد إزعاج الناس بالمكالمات</a:t>
            </a:r>
            <a:endParaRPr lang="ar-SA"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20904491"/>
      </p:ext>
    </p:extLst>
  </p:cSld>
  <p:clrMapOvr>
    <a:masterClrMapping/>
  </p:clrMapOvr>
  <p:transition>
    <p:blinds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مستطيل 4"/>
          <p:cNvSpPr/>
          <p:nvPr/>
        </p:nvSpPr>
        <p:spPr>
          <a:xfrm>
            <a:off x="-31453" y="-6785"/>
            <a:ext cx="9144000" cy="6858000"/>
          </a:xfrm>
          <a:prstGeom prst="rect">
            <a:avLst/>
          </a:prstGeom>
          <a:solidFill>
            <a:schemeClr val="accent3">
              <a:lumMod val="50000"/>
            </a:schemeClr>
          </a:solidFill>
          <a:ln>
            <a:solidFill>
              <a:srgbClr val="98B955"/>
            </a:solidFill>
          </a:ln>
          <a:effectLst>
            <a:outerShdw blurRad="38100" dist="20000" dir="5400000" rotWithShape="0">
              <a:srgbClr val="000000">
                <a:alpha val="38000"/>
              </a:srgbClr>
            </a:outerShdw>
          </a:effectLst>
        </p:spPr>
        <p:txBody>
          <a:bodyPr lIns="45719" rIns="45719" anchor="ctr"/>
          <a:lstStyle/>
          <a:p>
            <a:pPr algn="ctr" rtl="0">
              <a:defRPr/>
            </a:pPr>
            <a:endParaRPr/>
          </a:p>
        </p:txBody>
      </p:sp>
      <p:sp>
        <p:nvSpPr>
          <p:cNvPr id="348" name="مستطيل"/>
          <p:cNvSpPr/>
          <p:nvPr/>
        </p:nvSpPr>
        <p:spPr>
          <a:xfrm>
            <a:off x="382138" y="1749863"/>
            <a:ext cx="8316818" cy="1552895"/>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wrap="square" lIns="45719" tIns="45719" rIns="45719" bIns="45719" numCol="1" anchor="ctr">
            <a:noAutofit/>
          </a:bodyPr>
          <a:lstStyle/>
          <a:p>
            <a:pPr algn="ctr" rtl="0">
              <a:defRPr/>
            </a:pPr>
            <a:r>
              <a:rPr lang="ar-SA" sz="4000" b="1" dirty="0" smtClean="0"/>
              <a:t>إذا أراد المعير أو المستعير رد العارية فله ذلك </a:t>
            </a:r>
          </a:p>
          <a:p>
            <a:pPr algn="ctr" rtl="0">
              <a:defRPr/>
            </a:pPr>
            <a:r>
              <a:rPr lang="ar-SA" sz="4000" b="1" dirty="0" smtClean="0"/>
              <a:t>بشرط عدم ترتب الضرر على الطرف الثاني </a:t>
            </a:r>
            <a:endParaRPr sz="4000" b="1" dirty="0"/>
          </a:p>
        </p:txBody>
      </p:sp>
      <p:sp>
        <p:nvSpPr>
          <p:cNvPr id="351" name="مستطيل"/>
          <p:cNvSpPr/>
          <p:nvPr/>
        </p:nvSpPr>
        <p:spPr>
          <a:xfrm>
            <a:off x="571499" y="260648"/>
            <a:ext cx="8072441" cy="1228567"/>
          </a:xfrm>
          <a:prstGeom prst="rect">
            <a:avLst/>
          </a:prstGeom>
          <a:gradFill flip="none" rotWithShape="1">
            <a:gsLst>
              <a:gs pos="0">
                <a:schemeClr val="accent6">
                  <a:hueOff val="-456778"/>
                  <a:satOff val="8290"/>
                  <a:lumOff val="24503"/>
                </a:schemeClr>
              </a:gs>
              <a:gs pos="35000">
                <a:srgbClr val="FFDECF"/>
              </a:gs>
              <a:gs pos="100000">
                <a:schemeClr val="accent6">
                  <a:hueOff val="-556026"/>
                  <a:satOff val="8290"/>
                  <a:lumOff val="34267"/>
                </a:schemeClr>
              </a:gs>
            </a:gsLst>
            <a:lin ang="16200000" scaled="0"/>
          </a:gradFill>
          <a:ln w="9525" cap="flat">
            <a:solidFill>
              <a:srgbClr val="F69240"/>
            </a:solidFill>
            <a:prstDash val="solid"/>
            <a:round/>
          </a:ln>
          <a:effectLst>
            <a:outerShdw blurRad="38100" dist="20000" dir="5400000" rotWithShape="0">
              <a:srgbClr val="000000">
                <a:alpha val="38000"/>
              </a:srgbClr>
            </a:outerShdw>
          </a:effectLst>
        </p:spPr>
        <p:txBody>
          <a:bodyPr wrap="square" lIns="45719" tIns="45719" rIns="45719" bIns="45719" numCol="1" anchor="ctr">
            <a:noAutofit/>
          </a:bodyPr>
          <a:lstStyle/>
          <a:p>
            <a:pPr algn="ctr" rtl="0">
              <a:lnSpc>
                <a:spcPct val="90000"/>
              </a:lnSpc>
              <a:spcBef>
                <a:spcPts val="400"/>
              </a:spcBef>
              <a:defRPr sz="7200" b="1">
                <a:solidFill>
                  <a:srgbClr val="003300"/>
                </a:solidFill>
              </a:defRPr>
            </a:pPr>
            <a:r>
              <a:rPr lang="ar-SA" sz="5400" dirty="0" smtClean="0"/>
              <a:t>عقد العارية عقد جائز غير لازم</a:t>
            </a:r>
            <a:endParaRPr sz="5400" dirty="0"/>
          </a:p>
        </p:txBody>
      </p:sp>
      <p:pic>
        <p:nvPicPr>
          <p:cNvPr id="3" name="صورة 2"/>
          <p:cNvPicPr>
            <a:picLocks noChangeAspect="1"/>
          </p:cNvPicPr>
          <p:nvPr/>
        </p:nvPicPr>
        <p:blipFill>
          <a:blip r:embed="rId2"/>
          <a:stretch>
            <a:fillRect/>
          </a:stretch>
        </p:blipFill>
        <p:spPr>
          <a:xfrm>
            <a:off x="382138" y="3630656"/>
            <a:ext cx="3848668" cy="2857500"/>
          </a:xfrm>
          <a:prstGeom prst="rect">
            <a:avLst/>
          </a:prstGeom>
        </p:spPr>
      </p:pic>
      <p:sp>
        <p:nvSpPr>
          <p:cNvPr id="15" name="مستطيل"/>
          <p:cNvSpPr/>
          <p:nvPr/>
        </p:nvSpPr>
        <p:spPr>
          <a:xfrm>
            <a:off x="4462819" y="3563407"/>
            <a:ext cx="4449170" cy="2924750"/>
          </a:xfrm>
          <a:prstGeom prst="rect">
            <a:avLst/>
          </a:prstGeom>
          <a:ln/>
        </p:spPr>
        <p:style>
          <a:lnRef idx="2">
            <a:schemeClr val="dk1"/>
          </a:lnRef>
          <a:fillRef idx="1">
            <a:schemeClr val="lt1"/>
          </a:fillRef>
          <a:effectRef idx="0">
            <a:schemeClr val="dk1"/>
          </a:effectRef>
          <a:fontRef idx="minor">
            <a:schemeClr val="dk1"/>
          </a:fontRef>
        </p:style>
        <p:txBody>
          <a:bodyPr wrap="square" lIns="45719" tIns="45719" rIns="45719" bIns="45719" numCol="1" anchor="ctr">
            <a:noAutofit/>
          </a:bodyPr>
          <a:lstStyle/>
          <a:p>
            <a:pPr algn="ctr" rtl="0">
              <a:defRPr/>
            </a:pPr>
            <a:r>
              <a:rPr lang="ar-SA" sz="3200" b="1" dirty="0" smtClean="0"/>
              <a:t>(محمد) استعار سيارة زميله (خالد) للسفر الى مدينة الرياض وفي منتصف الطريق  طلب خالد من محمد أن يعيد السيارة  </a:t>
            </a:r>
            <a:endParaRPr sz="3200" b="1" dirty="0"/>
          </a:p>
        </p:txBody>
      </p:sp>
    </p:spTree>
    <p:extLst>
      <p:ext uri="{BB962C8B-B14F-4D97-AF65-F5344CB8AC3E}">
        <p14:creationId xmlns:p14="http://schemas.microsoft.com/office/powerpoint/2010/main" val="1468814685"/>
      </p:ext>
    </p:extLst>
  </p:cSld>
  <p:clrMapOvr>
    <a:masterClrMapping/>
  </p:clrMapOvr>
  <p:transition spd="slow">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0" y="0"/>
            <a:ext cx="9144000" cy="6858000"/>
          </a:xfrm>
          <a:prstGeom prst="rect">
            <a:avLst/>
          </a:prstGeom>
          <a:solidFill>
            <a:schemeClr val="accent3">
              <a:lumMod val="50000"/>
            </a:schemeClr>
          </a:solidFill>
          <a:ln w="57150">
            <a:solidFill>
              <a:schemeClr val="bg1">
                <a:lumMod val="85000"/>
              </a:schemeClr>
            </a:solidFill>
          </a:ln>
        </p:spPr>
        <p:style>
          <a:lnRef idx="1">
            <a:schemeClr val="accent2"/>
          </a:lnRef>
          <a:fillRef idx="2">
            <a:schemeClr val="accent2"/>
          </a:fillRef>
          <a:effectRef idx="1">
            <a:schemeClr val="accent2"/>
          </a:effectRef>
          <a:fontRef idx="minor">
            <a:schemeClr val="dk1"/>
          </a:fontRef>
        </p:style>
        <p:txBody>
          <a:bodyPr rtlCol="1" anchor="ctr"/>
          <a:lstStyle/>
          <a:p>
            <a:pPr algn="ctr" rtl="1" eaLnBrk="1" hangingPunct="1">
              <a:defRPr/>
            </a:pPr>
            <a:endParaRPr lang="ar-SA"/>
          </a:p>
        </p:txBody>
      </p:sp>
      <p:sp>
        <p:nvSpPr>
          <p:cNvPr id="10" name="Rectangle 2"/>
          <p:cNvSpPr txBox="1">
            <a:spLocks noChangeArrowheads="1"/>
          </p:cNvSpPr>
          <p:nvPr/>
        </p:nvSpPr>
        <p:spPr>
          <a:xfrm>
            <a:off x="627797" y="2142698"/>
            <a:ext cx="8214495" cy="4363219"/>
          </a:xfrm>
          <a:prstGeom prst="rect">
            <a:avLst/>
          </a:prstGeom>
        </p:spPr>
        <p:style>
          <a:lnRef idx="2">
            <a:schemeClr val="accent2"/>
          </a:lnRef>
          <a:fillRef idx="1">
            <a:schemeClr val="lt1"/>
          </a:fillRef>
          <a:effectRef idx="0">
            <a:schemeClr val="accent2"/>
          </a:effectRef>
          <a:fontRef idx="minor">
            <a:schemeClr val="dk1"/>
          </a:fontRef>
        </p:style>
        <p:txBody>
          <a:bodyPr/>
          <a:lstStyle/>
          <a:p>
            <a:pPr algn="ctr" rtl="1" eaLnBrk="1" fontAlgn="auto" hangingPunct="1">
              <a:spcAft>
                <a:spcPts val="0"/>
              </a:spcAft>
              <a:defRPr/>
            </a:pPr>
            <a:r>
              <a:rPr lang="ar-SA" sz="3600" b="1" dirty="0" smtClean="0">
                <a:solidFill>
                  <a:schemeClr val="tx1"/>
                </a:solidFill>
              </a:rPr>
              <a:t>حكم المحافظة على العين المستعارة:</a:t>
            </a:r>
            <a:endParaRPr lang="ar-SA" sz="3600" b="1" dirty="0">
              <a:solidFill>
                <a:schemeClr val="tx1"/>
              </a:solidFill>
              <a:effectLst>
                <a:glow rad="228600">
                  <a:schemeClr val="accent3">
                    <a:satMod val="175000"/>
                    <a:alpha val="40000"/>
                  </a:schemeClr>
                </a:glow>
              </a:effectLst>
              <a:latin typeface="Arial Black" pitchFamily="34" charset="0"/>
            </a:endParaRPr>
          </a:p>
          <a:p>
            <a:pPr algn="ctr" rtl="1" eaLnBrk="1" fontAlgn="auto" hangingPunct="1">
              <a:spcAft>
                <a:spcPts val="0"/>
              </a:spcAft>
              <a:defRPr/>
            </a:pPr>
            <a:r>
              <a:rPr lang="ar-SA" sz="3600" b="1" dirty="0" smtClean="0">
                <a:solidFill>
                  <a:schemeClr val="tx1"/>
                </a:solidFill>
                <a:latin typeface="+mj-lt"/>
                <a:ea typeface="+mj-ea"/>
              </a:rPr>
              <a:t>............................................................... حكم إحداث الضرر في العين المستعارة:</a:t>
            </a:r>
          </a:p>
          <a:p>
            <a:pPr algn="ctr" rtl="1" eaLnBrk="1" fontAlgn="auto" hangingPunct="1">
              <a:spcAft>
                <a:spcPts val="0"/>
              </a:spcAft>
              <a:defRPr/>
            </a:pPr>
            <a:r>
              <a:rPr lang="ar-SA" sz="3600" b="1" dirty="0" smtClean="0">
                <a:solidFill>
                  <a:schemeClr val="tx1"/>
                </a:solidFill>
                <a:latin typeface="+mj-lt"/>
                <a:ea typeface="+mj-ea"/>
              </a:rPr>
              <a:t>............................................................... </a:t>
            </a:r>
            <a:r>
              <a:rPr lang="ar-SA" sz="3600" b="1" dirty="0" smtClean="0">
                <a:solidFill>
                  <a:schemeClr val="tx1"/>
                </a:solidFill>
                <a:latin typeface="+mj-lt"/>
                <a:ea typeface="+mj-ea"/>
              </a:rPr>
              <a:t>إذا تلفت العين المستعارة  عند المستعير يجب عليه :</a:t>
            </a:r>
          </a:p>
          <a:p>
            <a:pPr algn="ctr" rtl="1" eaLnBrk="1" fontAlgn="auto" hangingPunct="1">
              <a:spcAft>
                <a:spcPts val="0"/>
              </a:spcAft>
              <a:defRPr/>
            </a:pPr>
            <a:r>
              <a:rPr lang="ar-SA" sz="3600" b="1" dirty="0" smtClean="0">
                <a:solidFill>
                  <a:schemeClr val="tx1"/>
                </a:solidFill>
                <a:latin typeface="+mj-lt"/>
                <a:ea typeface="+mj-ea"/>
              </a:rPr>
              <a:t>...............................................................</a:t>
            </a:r>
            <a:r>
              <a:rPr lang="ar-SA" sz="3600" b="1" dirty="0">
                <a:solidFill>
                  <a:schemeClr val="tx1"/>
                </a:solidFill>
                <a:latin typeface="+mj-lt"/>
                <a:ea typeface="+mj-ea"/>
              </a:rPr>
              <a:t/>
            </a:r>
            <a:br>
              <a:rPr lang="ar-SA" sz="3600" b="1" dirty="0">
                <a:solidFill>
                  <a:schemeClr val="tx1"/>
                </a:solidFill>
                <a:latin typeface="+mj-lt"/>
                <a:ea typeface="+mj-ea"/>
              </a:rPr>
            </a:br>
            <a:r>
              <a:rPr lang="ar-SA" sz="3600" b="1" dirty="0">
                <a:solidFill>
                  <a:schemeClr val="tx1"/>
                </a:solidFill>
                <a:latin typeface="+mj-lt"/>
                <a:ea typeface="+mj-ea"/>
              </a:rPr>
              <a:t/>
            </a:r>
            <a:br>
              <a:rPr lang="ar-SA" sz="3600" b="1" dirty="0">
                <a:solidFill>
                  <a:schemeClr val="tx1"/>
                </a:solidFill>
                <a:latin typeface="+mj-lt"/>
                <a:ea typeface="+mj-ea"/>
              </a:rPr>
            </a:br>
            <a:r>
              <a:rPr lang="ar-SA" sz="3600" b="1" u="sng" dirty="0">
                <a:solidFill>
                  <a:schemeClr val="tx1"/>
                </a:solidFill>
                <a:latin typeface="+mj-lt"/>
                <a:ea typeface="+mj-ea"/>
              </a:rPr>
              <a:t> </a:t>
            </a:r>
            <a:br>
              <a:rPr lang="ar-SA" sz="3600" b="1" u="sng" dirty="0">
                <a:solidFill>
                  <a:schemeClr val="tx1"/>
                </a:solidFill>
                <a:latin typeface="+mj-lt"/>
                <a:ea typeface="+mj-ea"/>
              </a:rPr>
            </a:br>
            <a:r>
              <a:rPr lang="ar-SA" sz="3600" b="1" u="sng" dirty="0">
                <a:solidFill>
                  <a:schemeClr val="tx1"/>
                </a:solidFill>
                <a:latin typeface="+mj-lt"/>
                <a:ea typeface="+mj-ea"/>
              </a:rPr>
              <a:t/>
            </a:r>
            <a:br>
              <a:rPr lang="ar-SA" sz="3600" b="1" u="sng" dirty="0">
                <a:solidFill>
                  <a:schemeClr val="tx1"/>
                </a:solidFill>
                <a:latin typeface="+mj-lt"/>
                <a:ea typeface="+mj-ea"/>
              </a:rPr>
            </a:br>
            <a:r>
              <a:rPr lang="ar-SA" sz="3600" b="1" u="sng" dirty="0">
                <a:solidFill>
                  <a:schemeClr val="tx1"/>
                </a:solidFill>
                <a:latin typeface="+mj-lt"/>
                <a:ea typeface="+mj-ea"/>
              </a:rPr>
              <a:t/>
            </a:r>
            <a:br>
              <a:rPr lang="ar-SA" sz="3600" b="1" u="sng" dirty="0">
                <a:solidFill>
                  <a:schemeClr val="tx1"/>
                </a:solidFill>
                <a:latin typeface="+mj-lt"/>
                <a:ea typeface="+mj-ea"/>
              </a:rPr>
            </a:br>
            <a:endParaRPr lang="en-US" sz="3600" dirty="0">
              <a:solidFill>
                <a:schemeClr val="tx1"/>
              </a:solidFill>
              <a:latin typeface="+mj-lt"/>
              <a:ea typeface="+mj-ea"/>
            </a:endParaRPr>
          </a:p>
        </p:txBody>
      </p:sp>
      <p:sp>
        <p:nvSpPr>
          <p:cNvPr id="8" name="مستطيل 7"/>
          <p:cNvSpPr/>
          <p:nvPr/>
        </p:nvSpPr>
        <p:spPr>
          <a:xfrm>
            <a:off x="4572000" y="784367"/>
            <a:ext cx="2868613" cy="628650"/>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rtl="1" eaLnBrk="1" hangingPunct="1">
              <a:defRPr/>
            </a:pPr>
            <a:r>
              <a:rPr lang="ar-SA" sz="4000" b="1" dirty="0" smtClean="0">
                <a:ln w="0"/>
                <a:solidFill>
                  <a:schemeClr val="tx1"/>
                </a:solidFill>
                <a:effectLst>
                  <a:outerShdw blurRad="38100" dist="19050" dir="2700000" algn="tl" rotWithShape="0">
                    <a:schemeClr val="dk1">
                      <a:alpha val="40000"/>
                    </a:schemeClr>
                  </a:outerShdw>
                </a:effectLst>
                <a:latin typeface="Arial Black" pitchFamily="34" charset="0"/>
              </a:rPr>
              <a:t>فكري معي </a:t>
            </a:r>
            <a:endParaRPr lang="ar-SA" sz="4000" b="1" dirty="0">
              <a:ln w="0"/>
              <a:solidFill>
                <a:schemeClr val="tx1"/>
              </a:solidFill>
              <a:effectLst>
                <a:outerShdw blurRad="38100" dist="19050" dir="2700000" algn="tl" rotWithShape="0">
                  <a:schemeClr val="dk1">
                    <a:alpha val="40000"/>
                  </a:schemeClr>
                </a:outerShdw>
              </a:effectLst>
              <a:latin typeface="Arial Black" pitchFamily="34" charset="0"/>
            </a:endParaRPr>
          </a:p>
        </p:txBody>
      </p:sp>
      <p:pic>
        <p:nvPicPr>
          <p:cNvPr id="2" name="صورة 1"/>
          <p:cNvPicPr>
            <a:picLocks noChangeAspect="1"/>
          </p:cNvPicPr>
          <p:nvPr/>
        </p:nvPicPr>
        <p:blipFill>
          <a:blip r:embed="rId3"/>
          <a:stretch>
            <a:fillRect/>
          </a:stretch>
        </p:blipFill>
        <p:spPr>
          <a:xfrm>
            <a:off x="1971138" y="330734"/>
            <a:ext cx="2177983" cy="14598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9170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0" y="0"/>
            <a:ext cx="9144000" cy="6858000"/>
          </a:xfrm>
          <a:prstGeom prst="rect">
            <a:avLst/>
          </a:prstGeom>
          <a:solidFill>
            <a:schemeClr val="accent3">
              <a:lumMod val="50000"/>
            </a:schemeClr>
          </a:solidFill>
        </p:spPr>
        <p:style>
          <a:lnRef idx="1">
            <a:schemeClr val="accent6"/>
          </a:lnRef>
          <a:fillRef idx="2">
            <a:schemeClr val="accent6"/>
          </a:fillRef>
          <a:effectRef idx="1">
            <a:schemeClr val="accent6"/>
          </a:effectRef>
          <a:fontRef idx="minor">
            <a:schemeClr val="dk1"/>
          </a:fontRef>
        </p:style>
        <p:txBody>
          <a:bodyPr rtlCol="1" anchor="ctr"/>
          <a:lstStyle/>
          <a:p>
            <a:pPr algn="ctr" rtl="1" eaLnBrk="1" hangingPunct="1">
              <a:defRPr/>
            </a:pPr>
            <a:endParaRPr lang="ar-SA" dirty="0"/>
          </a:p>
        </p:txBody>
      </p:sp>
      <p:sp>
        <p:nvSpPr>
          <p:cNvPr id="6" name="مستطيل 5"/>
          <p:cNvSpPr/>
          <p:nvPr/>
        </p:nvSpPr>
        <p:spPr>
          <a:xfrm>
            <a:off x="4499991" y="1412776"/>
            <a:ext cx="4377909" cy="440120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eaLnBrk="1" hangingPunct="1">
              <a:defRPr/>
            </a:pPr>
            <a:r>
              <a:rPr lang="ar-SA" sz="4000" dirty="0">
                <a:ln w="0"/>
                <a:solidFill>
                  <a:schemeClr val="tx1"/>
                </a:solidFill>
                <a:effectLst>
                  <a:outerShdw blurRad="38100" dist="19050" dir="2700000" algn="tl" rotWithShape="0">
                    <a:schemeClr val="dk1">
                      <a:alpha val="40000"/>
                    </a:schemeClr>
                  </a:outerShdw>
                </a:effectLst>
              </a:rPr>
              <a:t>استعار محمد من سعيد سيارته ليقوم بإيصال زوجته إلى الجامعة ولكنه تهاون  في المحافظة عليها وتجاوز السرعة القانونية  مما أدى إلى حصول حادث وتعطل السيارة </a:t>
            </a:r>
          </a:p>
        </p:txBody>
      </p:sp>
      <p:sp>
        <p:nvSpPr>
          <p:cNvPr id="11" name="مستطيل 10"/>
          <p:cNvSpPr/>
          <p:nvPr/>
        </p:nvSpPr>
        <p:spPr>
          <a:xfrm>
            <a:off x="285750" y="6000750"/>
            <a:ext cx="2428875" cy="628650"/>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rtl="1" eaLnBrk="1" hangingPunct="1">
              <a:defRPr/>
            </a:pPr>
            <a:r>
              <a:rPr lang="ar-SA" sz="2000" b="1" dirty="0">
                <a:latin typeface="Arial Black" pitchFamily="34" charset="0"/>
              </a:rPr>
              <a:t>تفكير إبداعي </a:t>
            </a:r>
          </a:p>
        </p:txBody>
      </p:sp>
      <p:sp>
        <p:nvSpPr>
          <p:cNvPr id="12" name="مستطيل 11"/>
          <p:cNvSpPr/>
          <p:nvPr/>
        </p:nvSpPr>
        <p:spPr>
          <a:xfrm>
            <a:off x="649124" y="476979"/>
            <a:ext cx="8222529" cy="707886"/>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eaLnBrk="1" hangingPunct="1">
              <a:defRPr/>
            </a:pPr>
            <a:r>
              <a:rPr lang="ar-SA" sz="4000" b="1" dirty="0">
                <a:ln w="11430"/>
                <a:solidFill>
                  <a:schemeClr val="tx1"/>
                </a:solidFill>
                <a:effectLst>
                  <a:glow rad="139700">
                    <a:schemeClr val="accent3">
                      <a:satMod val="175000"/>
                      <a:alpha val="40000"/>
                    </a:schemeClr>
                  </a:glow>
                  <a:outerShdw blurRad="50800" dist="39000" dir="5460000" algn="tl">
                    <a:srgbClr val="000000">
                      <a:alpha val="38000"/>
                    </a:srgbClr>
                  </a:outerShdw>
                </a:effectLst>
              </a:rPr>
              <a:t>أبدي طالبتي رأيك في التصرف التالي:</a:t>
            </a:r>
          </a:p>
        </p:txBody>
      </p:sp>
      <p:pic>
        <p:nvPicPr>
          <p:cNvPr id="2" name="صورة 1"/>
          <p:cNvPicPr>
            <a:picLocks noChangeAspect="1"/>
          </p:cNvPicPr>
          <p:nvPr/>
        </p:nvPicPr>
        <p:blipFill>
          <a:blip r:embed="rId2"/>
          <a:stretch>
            <a:fillRect/>
          </a:stretch>
        </p:blipFill>
        <p:spPr>
          <a:xfrm>
            <a:off x="449796" y="1995980"/>
            <a:ext cx="3600400" cy="3317317"/>
          </a:xfrm>
          <a:prstGeom prst="rect">
            <a:avLst/>
          </a:prstGeom>
        </p:spPr>
      </p:pic>
    </p:spTree>
    <p:extLst>
      <p:ext uri="{BB962C8B-B14F-4D97-AF65-F5344CB8AC3E}">
        <p14:creationId xmlns:p14="http://schemas.microsoft.com/office/powerpoint/2010/main" val="2072776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0" y="0"/>
            <a:ext cx="9144000" cy="6858000"/>
          </a:xfrm>
          <a:prstGeom prst="rect">
            <a:avLst/>
          </a:prstGeom>
          <a:solidFill>
            <a:schemeClr val="bg2">
              <a:lumMod val="25000"/>
            </a:schemeClr>
          </a:solidFill>
          <a:ln w="57150">
            <a:solidFill>
              <a:srgbClr val="C00000"/>
            </a:solidFill>
          </a:ln>
        </p:spPr>
        <p:style>
          <a:lnRef idx="1">
            <a:schemeClr val="accent2"/>
          </a:lnRef>
          <a:fillRef idx="2">
            <a:schemeClr val="accent2"/>
          </a:fillRef>
          <a:effectRef idx="1">
            <a:schemeClr val="accent2"/>
          </a:effectRef>
          <a:fontRef idx="minor">
            <a:schemeClr val="dk1"/>
          </a:fontRef>
        </p:style>
        <p:txBody>
          <a:bodyPr rtlCol="1" anchor="ctr"/>
          <a:lstStyle/>
          <a:p>
            <a:pPr algn="ctr" rtl="1" eaLnBrk="1" hangingPunct="1">
              <a:defRPr/>
            </a:pPr>
            <a:endParaRPr lang="ar-SA"/>
          </a:p>
        </p:txBody>
      </p:sp>
      <p:sp>
        <p:nvSpPr>
          <p:cNvPr id="10" name="Rectangle 2"/>
          <p:cNvSpPr txBox="1">
            <a:spLocks noChangeArrowheads="1"/>
          </p:cNvSpPr>
          <p:nvPr/>
        </p:nvSpPr>
        <p:spPr>
          <a:xfrm>
            <a:off x="2649945" y="574129"/>
            <a:ext cx="6286516" cy="3600400"/>
          </a:xfrm>
          <a:prstGeom prst="rect">
            <a:avLst/>
          </a:prstGeom>
        </p:spPr>
        <p:style>
          <a:lnRef idx="2">
            <a:schemeClr val="accent2"/>
          </a:lnRef>
          <a:fillRef idx="1">
            <a:schemeClr val="lt1"/>
          </a:fillRef>
          <a:effectRef idx="0">
            <a:schemeClr val="accent2"/>
          </a:effectRef>
          <a:fontRef idx="minor">
            <a:schemeClr val="dk1"/>
          </a:fontRef>
        </p:style>
        <p:txBody>
          <a:bodyPr/>
          <a:lstStyle/>
          <a:p>
            <a:pPr algn="ctr" rtl="1" eaLnBrk="1" fontAlgn="auto" hangingPunct="1">
              <a:spcAft>
                <a:spcPts val="0"/>
              </a:spcAft>
              <a:defRPr/>
            </a:pPr>
            <a:r>
              <a:rPr lang="ar-SA" sz="3600" b="1" dirty="0">
                <a:solidFill>
                  <a:srgbClr val="C00000"/>
                </a:solidFill>
                <a:cs typeface="PT Bold Heading" pitchFamily="2" charset="-78"/>
              </a:rPr>
              <a:t>طالبتي المبدعة : </a:t>
            </a:r>
          </a:p>
          <a:p>
            <a:pPr algn="ctr" rtl="1" eaLnBrk="1" fontAlgn="auto" hangingPunct="1">
              <a:spcAft>
                <a:spcPts val="0"/>
              </a:spcAft>
              <a:defRPr/>
            </a:pPr>
            <a:r>
              <a:rPr lang="ar-SA" sz="3200" b="1" dirty="0">
                <a:solidFill>
                  <a:schemeClr val="tx1"/>
                </a:solidFill>
                <a:effectLst>
                  <a:glow rad="228600">
                    <a:schemeClr val="accent3">
                      <a:satMod val="175000"/>
                      <a:alpha val="40000"/>
                    </a:schemeClr>
                  </a:glow>
                </a:effectLst>
                <a:latin typeface="Arial Black" pitchFamily="34" charset="0"/>
              </a:rPr>
              <a:t>استعارت فاطمة من مها جهاز الحاسب الآلي لتقوم بإكمال مشروعها  ووافقت مها  على إن تعطيها جهاز الحاسب الآلي لكنها اشترطت عليها المحافظة عليه ودفع قيمة الجهاز إذا تعرض لأي خلل .</a:t>
            </a:r>
          </a:p>
          <a:p>
            <a:pPr algn="ctr" rtl="1" eaLnBrk="1" fontAlgn="auto" hangingPunct="1">
              <a:spcAft>
                <a:spcPts val="0"/>
              </a:spcAft>
              <a:defRPr/>
            </a:pPr>
            <a:r>
              <a:rPr lang="ar-SA" sz="4000" b="1" dirty="0">
                <a:solidFill>
                  <a:schemeClr val="tx1"/>
                </a:solidFill>
                <a:latin typeface="+mj-lt"/>
                <a:ea typeface="+mj-ea"/>
                <a:cs typeface="+mj-cs"/>
              </a:rPr>
              <a:t/>
            </a:r>
            <a:br>
              <a:rPr lang="ar-SA" sz="4000" b="1" dirty="0">
                <a:solidFill>
                  <a:schemeClr val="tx1"/>
                </a:solidFill>
                <a:latin typeface="+mj-lt"/>
                <a:ea typeface="+mj-ea"/>
                <a:cs typeface="+mj-cs"/>
              </a:rPr>
            </a:br>
            <a:r>
              <a:rPr lang="ar-SA" sz="4000" b="1" dirty="0">
                <a:solidFill>
                  <a:schemeClr val="tx2"/>
                </a:solidFill>
                <a:latin typeface="+mj-lt"/>
                <a:ea typeface="+mj-ea"/>
                <a:cs typeface="+mj-cs"/>
              </a:rPr>
              <a:t/>
            </a:r>
            <a:br>
              <a:rPr lang="ar-SA" sz="4000" b="1" dirty="0">
                <a:solidFill>
                  <a:schemeClr val="tx2"/>
                </a:solidFill>
                <a:latin typeface="+mj-lt"/>
                <a:ea typeface="+mj-ea"/>
                <a:cs typeface="+mj-cs"/>
              </a:rPr>
            </a:br>
            <a:r>
              <a:rPr lang="ar-SA" sz="4000" b="1" u="sng" dirty="0">
                <a:solidFill>
                  <a:srgbClr val="FFFF00"/>
                </a:solidFill>
                <a:latin typeface="+mj-lt"/>
                <a:ea typeface="+mj-ea"/>
                <a:cs typeface="+mj-cs"/>
              </a:rPr>
              <a:t> </a:t>
            </a:r>
            <a:br>
              <a:rPr lang="ar-SA" sz="4000" b="1" u="sng" dirty="0">
                <a:solidFill>
                  <a:srgbClr val="FFFF00"/>
                </a:solidFill>
                <a:latin typeface="+mj-lt"/>
                <a:ea typeface="+mj-ea"/>
                <a:cs typeface="+mj-cs"/>
              </a:rPr>
            </a:br>
            <a:r>
              <a:rPr lang="ar-SA" sz="4000" b="1" u="sng" dirty="0">
                <a:solidFill>
                  <a:srgbClr val="FFFF00"/>
                </a:solidFill>
                <a:latin typeface="+mj-lt"/>
                <a:ea typeface="+mj-ea"/>
                <a:cs typeface="+mj-cs"/>
              </a:rPr>
              <a:t/>
            </a:r>
            <a:br>
              <a:rPr lang="ar-SA" sz="4000" b="1" u="sng" dirty="0">
                <a:solidFill>
                  <a:srgbClr val="FFFF00"/>
                </a:solidFill>
                <a:latin typeface="+mj-lt"/>
                <a:ea typeface="+mj-ea"/>
                <a:cs typeface="+mj-cs"/>
              </a:rPr>
            </a:br>
            <a:r>
              <a:rPr lang="ar-SA" sz="4000" b="1" u="sng" dirty="0">
                <a:solidFill>
                  <a:srgbClr val="FFFF00"/>
                </a:solidFill>
                <a:latin typeface="+mj-lt"/>
                <a:ea typeface="+mj-ea"/>
                <a:cs typeface="+mj-cs"/>
              </a:rPr>
              <a:t/>
            </a:r>
            <a:br>
              <a:rPr lang="ar-SA" sz="4000" b="1" u="sng" dirty="0">
                <a:solidFill>
                  <a:srgbClr val="FFFF00"/>
                </a:solidFill>
                <a:latin typeface="+mj-lt"/>
                <a:ea typeface="+mj-ea"/>
                <a:cs typeface="+mj-cs"/>
              </a:rPr>
            </a:br>
            <a:endParaRPr lang="en-US" sz="4000" dirty="0">
              <a:solidFill>
                <a:srgbClr val="FFFF00"/>
              </a:solidFill>
              <a:latin typeface="+mj-lt"/>
              <a:ea typeface="+mj-ea"/>
              <a:cs typeface="+mj-cs"/>
            </a:endParaRPr>
          </a:p>
        </p:txBody>
      </p:sp>
      <p:pic>
        <p:nvPicPr>
          <p:cNvPr id="14340" name="Picture 2" descr="نتيجة بحث الصور عن فك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281" y="1052736"/>
            <a:ext cx="2143125"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مستطيل 6"/>
          <p:cNvSpPr/>
          <p:nvPr/>
        </p:nvSpPr>
        <p:spPr>
          <a:xfrm>
            <a:off x="214282" y="6072206"/>
            <a:ext cx="1571636" cy="628646"/>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rtl="1" eaLnBrk="1" hangingPunct="1">
              <a:defRPr/>
            </a:pP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تفكير إبداعي</a:t>
            </a:r>
          </a:p>
        </p:txBody>
      </p:sp>
      <p:sp>
        <p:nvSpPr>
          <p:cNvPr id="8" name="AutoShape 20">
            <a:extLst>
              <a:ext uri="{FF2B5EF4-FFF2-40B4-BE49-F238E27FC236}">
                <a16:creationId xmlns:a16="http://schemas.microsoft.com/office/drawing/2014/main" xmlns="" id="{C13CD062-1EC6-4F04-9E01-B0B2B29DD154}"/>
              </a:ext>
            </a:extLst>
          </p:cNvPr>
          <p:cNvSpPr>
            <a:spLocks noChangeArrowheads="1"/>
          </p:cNvSpPr>
          <p:nvPr/>
        </p:nvSpPr>
        <p:spPr bwMode="auto">
          <a:xfrm>
            <a:off x="827584" y="4587577"/>
            <a:ext cx="7990408" cy="928687"/>
          </a:xfrm>
          <a:prstGeom prst="foldedCorner">
            <a:avLst>
              <a:gd name="adj" fmla="val 0"/>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rtl="1" eaLnBrk="1" hangingPunct="1">
              <a:defRPr/>
            </a:pPr>
            <a:r>
              <a:rPr lang="ar-SA" sz="3200" dirty="0">
                <a:cs typeface="PT Bold Heading" pitchFamily="2" charset="-78"/>
              </a:rPr>
              <a:t>ما حكم تصرف مها في هذه الحالة ....</a:t>
            </a:r>
            <a:endParaRPr lang="en-US" sz="3200" dirty="0">
              <a:cs typeface="PT Bold Heading" pitchFamily="2" charset="-78"/>
            </a:endParaRPr>
          </a:p>
        </p:txBody>
      </p:sp>
    </p:spTree>
    <p:extLst>
      <p:ext uri="{BB962C8B-B14F-4D97-AF65-F5344CB8AC3E}">
        <p14:creationId xmlns:p14="http://schemas.microsoft.com/office/powerpoint/2010/main" val="2914822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sp>
        <p:nvSpPr>
          <p:cNvPr id="2" name="عنوان 1"/>
          <p:cNvSpPr>
            <a:spLocks noGrp="1"/>
          </p:cNvSpPr>
          <p:nvPr>
            <p:ph type="title"/>
          </p:nvPr>
        </p:nvSpPr>
        <p:spPr>
          <a:xfrm>
            <a:off x="457200" y="274638"/>
            <a:ext cx="8229600" cy="3297237"/>
          </a:xfrm>
          <a:solidFill>
            <a:srgbClr val="FFFF99"/>
          </a:solidFill>
          <a:ln>
            <a:solidFill>
              <a:schemeClr val="accent2">
                <a:lumMod val="75000"/>
              </a:schemeClr>
            </a:solidFill>
          </a:ln>
        </p:spPr>
        <p:txBody>
          <a:bodyPr/>
          <a:lstStyle/>
          <a:p>
            <a:pPr>
              <a:defRPr/>
            </a:pPr>
            <a:r>
              <a:rPr lang="ar-SA" sz="5400" b="1" dirty="0"/>
              <a:t>طالبتي المبدعة :</a:t>
            </a:r>
            <a:br>
              <a:rPr lang="ar-SA" sz="5400" b="1" dirty="0"/>
            </a:br>
            <a:r>
              <a:rPr lang="ar-SA" sz="5400" b="1" dirty="0"/>
              <a:t>استرجعي أهم الأفكار التي تعرفت عليها  في الدرس السابق</a:t>
            </a:r>
          </a:p>
        </p:txBody>
      </p:sp>
      <p:sp>
        <p:nvSpPr>
          <p:cNvPr id="5" name="مستطيل 4"/>
          <p:cNvSpPr/>
          <p:nvPr/>
        </p:nvSpPr>
        <p:spPr>
          <a:xfrm>
            <a:off x="285720" y="5572140"/>
            <a:ext cx="1357322" cy="707886"/>
          </a:xfrm>
          <a:prstGeom prst="rect">
            <a:avLst/>
          </a:prstGeom>
          <a:ln/>
        </p:spPr>
        <p:style>
          <a:lnRef idx="3">
            <a:schemeClr val="lt1"/>
          </a:lnRef>
          <a:fillRef idx="1">
            <a:schemeClr val="accent2"/>
          </a:fillRef>
          <a:effectRef idx="1">
            <a:schemeClr val="accent2"/>
          </a:effectRef>
          <a:fontRef idx="minor">
            <a:schemeClr val="lt1"/>
          </a:fontRef>
        </p:style>
        <p:txBody>
          <a:bodyPr>
            <a:spAutoFit/>
          </a:bodyPr>
          <a:lstStyle/>
          <a:p>
            <a:pPr algn="ctr" rtl="1" eaLnBrk="1" fontAlgn="auto" hangingPunct="1">
              <a:spcBef>
                <a:spcPts val="0"/>
              </a:spcBef>
              <a:spcAft>
                <a:spcPts val="0"/>
              </a:spcAft>
              <a:defRPr/>
            </a:pPr>
            <a:r>
              <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ea typeface="Arial" pitchFamily="34" charset="0"/>
              </a:rPr>
              <a:t>إستراتيجية </a:t>
            </a:r>
          </a:p>
          <a:p>
            <a:pPr algn="ctr" rtl="1" eaLnBrk="1" fontAlgn="auto" hangingPunct="1">
              <a:spcBef>
                <a:spcPts val="0"/>
              </a:spcBef>
              <a:spcAft>
                <a:spcPts val="0"/>
              </a:spcAft>
              <a:defRPr/>
            </a:pPr>
            <a:r>
              <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ea typeface="Arial" pitchFamily="34" charset="0"/>
              </a:rPr>
              <a:t>(قل شيئا)</a:t>
            </a:r>
          </a:p>
        </p:txBody>
      </p:sp>
      <p:pic>
        <p:nvPicPr>
          <p:cNvPr id="3077" name="Picture 2" descr="نتيجة بحث الصور عن قل شيئ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4813" y="3786188"/>
            <a:ext cx="3671887"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6411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0" y="0"/>
            <a:ext cx="9144000" cy="6858000"/>
          </a:xfrm>
          <a:prstGeom prst="rect">
            <a:avLst/>
          </a:prstGeom>
          <a:solidFill>
            <a:schemeClr val="accent3">
              <a:lumMod val="50000"/>
            </a:schemeClr>
          </a:solidFill>
        </p:spPr>
        <p:style>
          <a:lnRef idx="1">
            <a:schemeClr val="accent6"/>
          </a:lnRef>
          <a:fillRef idx="2">
            <a:schemeClr val="accent6"/>
          </a:fillRef>
          <a:effectRef idx="1">
            <a:schemeClr val="accent6"/>
          </a:effectRef>
          <a:fontRef idx="minor">
            <a:schemeClr val="dk1"/>
          </a:fontRef>
        </p:style>
        <p:txBody>
          <a:bodyPr rtlCol="1" anchor="ctr"/>
          <a:lstStyle/>
          <a:p>
            <a:pPr algn="ctr" rtl="1" eaLnBrk="1" hangingPunct="1">
              <a:defRPr/>
            </a:pPr>
            <a:endParaRPr lang="ar-SA" dirty="0"/>
          </a:p>
        </p:txBody>
      </p:sp>
      <p:sp>
        <p:nvSpPr>
          <p:cNvPr id="6" name="مستطيل 5"/>
          <p:cNvSpPr/>
          <p:nvPr/>
        </p:nvSpPr>
        <p:spPr>
          <a:xfrm>
            <a:off x="4499991" y="1412776"/>
            <a:ext cx="4377909" cy="440120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eaLnBrk="1" hangingPunct="1">
              <a:defRPr/>
            </a:pPr>
            <a:r>
              <a:rPr lang="ar-SA" sz="4000" dirty="0">
                <a:ln w="0"/>
                <a:solidFill>
                  <a:schemeClr val="tx1"/>
                </a:solidFill>
                <a:effectLst>
                  <a:outerShdw blurRad="38100" dist="19050" dir="2700000" algn="tl" rotWithShape="0">
                    <a:schemeClr val="dk1">
                      <a:alpha val="40000"/>
                    </a:schemeClr>
                  </a:outerShdw>
                </a:effectLst>
              </a:rPr>
              <a:t>استعار أحد الطلاب كتابا من زميله وأعاده إليه بعد أيام وقد تمزقت جلدة الكتاب وبعض صفحاته وعليه بعض الكتابات ماتوجيهك لهذا الطالب المستعير؟</a:t>
            </a:r>
          </a:p>
        </p:txBody>
      </p:sp>
      <p:sp>
        <p:nvSpPr>
          <p:cNvPr id="11" name="مستطيل 10"/>
          <p:cNvSpPr/>
          <p:nvPr/>
        </p:nvSpPr>
        <p:spPr>
          <a:xfrm>
            <a:off x="285750" y="6000750"/>
            <a:ext cx="2428875" cy="628650"/>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rtl="1" eaLnBrk="1" hangingPunct="1">
              <a:defRPr/>
            </a:pPr>
            <a:r>
              <a:rPr lang="ar-SA" sz="2000" b="1" dirty="0">
                <a:latin typeface="Arial Black" pitchFamily="34" charset="0"/>
              </a:rPr>
              <a:t>تفكير إبداعي </a:t>
            </a:r>
          </a:p>
        </p:txBody>
      </p:sp>
      <p:sp>
        <p:nvSpPr>
          <p:cNvPr id="12" name="مستطيل 11"/>
          <p:cNvSpPr/>
          <p:nvPr/>
        </p:nvSpPr>
        <p:spPr>
          <a:xfrm>
            <a:off x="649124" y="476979"/>
            <a:ext cx="8222529" cy="707886"/>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eaLnBrk="1" hangingPunct="1">
              <a:defRPr/>
            </a:pPr>
            <a:r>
              <a:rPr lang="ar-SA" sz="4000" b="1" dirty="0">
                <a:ln w="11430"/>
                <a:solidFill>
                  <a:schemeClr val="tx1"/>
                </a:solidFill>
                <a:effectLst>
                  <a:glow rad="139700">
                    <a:schemeClr val="accent3">
                      <a:satMod val="175000"/>
                      <a:alpha val="40000"/>
                    </a:schemeClr>
                  </a:glow>
                  <a:outerShdw blurRad="50800" dist="39000" dir="5460000" algn="tl">
                    <a:srgbClr val="000000">
                      <a:alpha val="38000"/>
                    </a:srgbClr>
                  </a:outerShdw>
                </a:effectLst>
              </a:rPr>
              <a:t>أبدي طالبتي رأيك في التصرف التالي:</a:t>
            </a:r>
          </a:p>
        </p:txBody>
      </p:sp>
      <p:pic>
        <p:nvPicPr>
          <p:cNvPr id="2" name="صورة 1"/>
          <p:cNvPicPr>
            <a:picLocks noChangeAspect="1"/>
          </p:cNvPicPr>
          <p:nvPr/>
        </p:nvPicPr>
        <p:blipFill>
          <a:blip r:embed="rId2"/>
          <a:srcRect/>
          <a:stretch/>
        </p:blipFill>
        <p:spPr>
          <a:xfrm>
            <a:off x="449795" y="1661844"/>
            <a:ext cx="3875749" cy="3117919"/>
          </a:xfrm>
          <a:prstGeom prst="rect">
            <a:avLst/>
          </a:prstGeom>
        </p:spPr>
      </p:pic>
    </p:spTree>
    <p:extLst>
      <p:ext uri="{BB962C8B-B14F-4D97-AF65-F5344CB8AC3E}">
        <p14:creationId xmlns:p14="http://schemas.microsoft.com/office/powerpoint/2010/main" val="442127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مستطيل 19"/>
          <p:cNvSpPr/>
          <p:nvPr/>
        </p:nvSpPr>
        <p:spPr>
          <a:xfrm>
            <a:off x="0" y="0"/>
            <a:ext cx="9144000" cy="6858000"/>
          </a:xfrm>
          <a:prstGeom prst="rect">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rtl="1" eaLnBrk="1" hangingPunct="1">
              <a:defRPr/>
            </a:pPr>
            <a:endParaRPr lang="ar-SA"/>
          </a:p>
        </p:txBody>
      </p:sp>
      <p:sp>
        <p:nvSpPr>
          <p:cNvPr id="14339" name="Line 10"/>
          <p:cNvSpPr>
            <a:spLocks noChangeShapeType="1"/>
          </p:cNvSpPr>
          <p:nvPr/>
        </p:nvSpPr>
        <p:spPr bwMode="auto">
          <a:xfrm flipH="1">
            <a:off x="4429125" y="2786063"/>
            <a:ext cx="563563" cy="277812"/>
          </a:xfrm>
          <a:prstGeom prst="line">
            <a:avLst/>
          </a:prstGeom>
          <a:noFill/>
          <a:ln w="76200">
            <a:solidFill>
              <a:srgbClr val="BC2400"/>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14340" name="Line 14"/>
          <p:cNvSpPr>
            <a:spLocks noChangeShapeType="1"/>
          </p:cNvSpPr>
          <p:nvPr/>
        </p:nvSpPr>
        <p:spPr bwMode="auto">
          <a:xfrm>
            <a:off x="3643313" y="1857375"/>
            <a:ext cx="46037" cy="571500"/>
          </a:xfrm>
          <a:prstGeom prst="line">
            <a:avLst/>
          </a:prstGeom>
          <a:noFill/>
          <a:ln w="76200">
            <a:solidFill>
              <a:srgbClr val="BC2400"/>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858114" name="Oval 2"/>
          <p:cNvSpPr>
            <a:spLocks noChangeArrowheads="1"/>
          </p:cNvSpPr>
          <p:nvPr/>
        </p:nvSpPr>
        <p:spPr bwMode="auto">
          <a:xfrm>
            <a:off x="2643188" y="4643438"/>
            <a:ext cx="1944687" cy="1728787"/>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rtl="1" eaLnBrk="1" fontAlgn="auto" hangingPunct="1">
              <a:spcBef>
                <a:spcPts val="0"/>
              </a:spcBef>
              <a:spcAft>
                <a:spcPts val="0"/>
              </a:spcAft>
              <a:defRPr/>
            </a:pPr>
            <a:endParaRPr lang="en-US" sz="2800" dirty="0">
              <a:solidFill>
                <a:srgbClr val="000066"/>
              </a:solidFill>
              <a:cs typeface="PT Bold Heading" pitchFamily="2" charset="-78"/>
            </a:endParaRPr>
          </a:p>
        </p:txBody>
      </p:sp>
      <p:sp>
        <p:nvSpPr>
          <p:cNvPr id="858115" name="Oval 3"/>
          <p:cNvSpPr>
            <a:spLocks noChangeArrowheads="1"/>
          </p:cNvSpPr>
          <p:nvPr/>
        </p:nvSpPr>
        <p:spPr bwMode="auto">
          <a:xfrm>
            <a:off x="4786313" y="1428750"/>
            <a:ext cx="1800225" cy="1728788"/>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rtl="1" eaLnBrk="1" fontAlgn="auto" hangingPunct="1">
              <a:spcBef>
                <a:spcPts val="0"/>
              </a:spcBef>
              <a:spcAft>
                <a:spcPts val="0"/>
              </a:spcAft>
              <a:defRPr/>
            </a:pPr>
            <a:endParaRPr lang="en-US" sz="2400" dirty="0">
              <a:solidFill>
                <a:srgbClr val="000066"/>
              </a:solidFill>
              <a:cs typeface="PT Bold Heading" pitchFamily="2" charset="-78"/>
            </a:endParaRPr>
          </a:p>
        </p:txBody>
      </p:sp>
      <p:sp>
        <p:nvSpPr>
          <p:cNvPr id="858116" name="Oval 4"/>
          <p:cNvSpPr>
            <a:spLocks noChangeArrowheads="1"/>
          </p:cNvSpPr>
          <p:nvPr/>
        </p:nvSpPr>
        <p:spPr bwMode="auto">
          <a:xfrm>
            <a:off x="4929188" y="3429000"/>
            <a:ext cx="1800225" cy="1728788"/>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rtl="1" eaLnBrk="1" fontAlgn="auto" hangingPunct="1">
              <a:spcBef>
                <a:spcPts val="0"/>
              </a:spcBef>
              <a:spcAft>
                <a:spcPts val="0"/>
              </a:spcAft>
              <a:defRPr/>
            </a:pPr>
            <a:endParaRPr lang="en-US" sz="2800" dirty="0">
              <a:solidFill>
                <a:srgbClr val="000066"/>
              </a:solidFill>
              <a:cs typeface="PT Bold Heading" pitchFamily="2" charset="-78"/>
            </a:endParaRPr>
          </a:p>
        </p:txBody>
      </p:sp>
      <p:sp>
        <p:nvSpPr>
          <p:cNvPr id="858118" name="Oval 6"/>
          <p:cNvSpPr>
            <a:spLocks noChangeArrowheads="1"/>
          </p:cNvSpPr>
          <p:nvPr/>
        </p:nvSpPr>
        <p:spPr bwMode="auto">
          <a:xfrm>
            <a:off x="2786063" y="214313"/>
            <a:ext cx="1800225" cy="1728787"/>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rtl="1" eaLnBrk="1" fontAlgn="auto" hangingPunct="1">
              <a:spcBef>
                <a:spcPts val="0"/>
              </a:spcBef>
              <a:spcAft>
                <a:spcPts val="0"/>
              </a:spcAft>
              <a:defRPr/>
            </a:pPr>
            <a:endParaRPr lang="en-US" sz="2800" dirty="0">
              <a:solidFill>
                <a:srgbClr val="000066"/>
              </a:solidFill>
              <a:cs typeface="PT Bold Heading" pitchFamily="2" charset="-78"/>
            </a:endParaRPr>
          </a:p>
        </p:txBody>
      </p:sp>
      <p:sp>
        <p:nvSpPr>
          <p:cNvPr id="858119" name="Oval 7"/>
          <p:cNvSpPr>
            <a:spLocks noChangeArrowheads="1"/>
          </p:cNvSpPr>
          <p:nvPr/>
        </p:nvSpPr>
        <p:spPr bwMode="auto">
          <a:xfrm>
            <a:off x="500063" y="3571875"/>
            <a:ext cx="1873250" cy="1728788"/>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rtl="1" eaLnBrk="1" fontAlgn="auto" hangingPunct="1">
              <a:spcBef>
                <a:spcPts val="0"/>
              </a:spcBef>
              <a:spcAft>
                <a:spcPts val="0"/>
              </a:spcAft>
              <a:defRPr/>
            </a:pPr>
            <a:endParaRPr lang="en-US" sz="2400" dirty="0">
              <a:solidFill>
                <a:srgbClr val="000066"/>
              </a:solidFill>
              <a:cs typeface="PT Bold Heading" pitchFamily="2" charset="-78"/>
            </a:endParaRPr>
          </a:p>
        </p:txBody>
      </p:sp>
      <p:sp>
        <p:nvSpPr>
          <p:cNvPr id="858120" name="Oval 8"/>
          <p:cNvSpPr>
            <a:spLocks noChangeArrowheads="1"/>
          </p:cNvSpPr>
          <p:nvPr/>
        </p:nvSpPr>
        <p:spPr bwMode="auto">
          <a:xfrm>
            <a:off x="428625" y="1214438"/>
            <a:ext cx="1800225" cy="1728787"/>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rtl="1" eaLnBrk="1" fontAlgn="auto" hangingPunct="1">
              <a:spcBef>
                <a:spcPts val="0"/>
              </a:spcBef>
              <a:spcAft>
                <a:spcPts val="0"/>
              </a:spcAft>
              <a:defRPr/>
            </a:pPr>
            <a:endParaRPr lang="en-US" sz="2800" dirty="0">
              <a:solidFill>
                <a:srgbClr val="000066"/>
              </a:solidFill>
              <a:cs typeface="PT Bold Heading" pitchFamily="2" charset="-78"/>
            </a:endParaRPr>
          </a:p>
        </p:txBody>
      </p:sp>
      <p:sp>
        <p:nvSpPr>
          <p:cNvPr id="37896" name="Oval 9"/>
          <p:cNvSpPr>
            <a:spLocks noChangeArrowheads="1"/>
          </p:cNvSpPr>
          <p:nvPr/>
        </p:nvSpPr>
        <p:spPr bwMode="auto">
          <a:xfrm>
            <a:off x="2571750" y="2428875"/>
            <a:ext cx="1943100" cy="1800225"/>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rtl="1" eaLnBrk="1" fontAlgn="auto" hangingPunct="1">
              <a:spcBef>
                <a:spcPts val="0"/>
              </a:spcBef>
              <a:spcAft>
                <a:spcPts val="0"/>
              </a:spcAft>
              <a:defRPr/>
            </a:pPr>
            <a:r>
              <a:rPr lang="ar-SA" sz="2800" dirty="0">
                <a:solidFill>
                  <a:srgbClr val="FF0000"/>
                </a:solidFill>
                <a:cs typeface="PT Bold Heading" pitchFamily="2" charset="-78"/>
              </a:rPr>
              <a:t>آداب </a:t>
            </a:r>
          </a:p>
          <a:p>
            <a:pPr algn="ctr" rtl="1" eaLnBrk="1" fontAlgn="auto" hangingPunct="1">
              <a:spcBef>
                <a:spcPts val="0"/>
              </a:spcBef>
              <a:spcAft>
                <a:spcPts val="0"/>
              </a:spcAft>
              <a:defRPr/>
            </a:pPr>
            <a:r>
              <a:rPr lang="ar-SA" sz="2800" dirty="0">
                <a:solidFill>
                  <a:srgbClr val="FF0000"/>
                </a:solidFill>
                <a:cs typeface="PT Bold Heading" pitchFamily="2" charset="-78"/>
              </a:rPr>
              <a:t>الاستعارة </a:t>
            </a:r>
            <a:endParaRPr lang="en-US" sz="2800" dirty="0">
              <a:solidFill>
                <a:srgbClr val="FF0000"/>
              </a:solidFill>
              <a:cs typeface="PT Bold Heading" pitchFamily="2" charset="-78"/>
            </a:endParaRPr>
          </a:p>
        </p:txBody>
      </p:sp>
      <p:sp>
        <p:nvSpPr>
          <p:cNvPr id="14348" name="Line 12"/>
          <p:cNvSpPr>
            <a:spLocks noChangeShapeType="1"/>
          </p:cNvSpPr>
          <p:nvPr/>
        </p:nvSpPr>
        <p:spPr bwMode="auto">
          <a:xfrm flipH="1" flipV="1">
            <a:off x="3571875" y="4214813"/>
            <a:ext cx="46038" cy="428625"/>
          </a:xfrm>
          <a:prstGeom prst="line">
            <a:avLst/>
          </a:prstGeom>
          <a:noFill/>
          <a:ln w="76200">
            <a:solidFill>
              <a:srgbClr val="BC2400"/>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14349" name="Line 13"/>
          <p:cNvSpPr>
            <a:spLocks noChangeShapeType="1"/>
          </p:cNvSpPr>
          <p:nvPr/>
        </p:nvSpPr>
        <p:spPr bwMode="auto">
          <a:xfrm flipH="1" flipV="1">
            <a:off x="4429125" y="3786188"/>
            <a:ext cx="500063" cy="285750"/>
          </a:xfrm>
          <a:prstGeom prst="line">
            <a:avLst/>
          </a:prstGeom>
          <a:noFill/>
          <a:ln w="76200">
            <a:solidFill>
              <a:srgbClr val="BC2400"/>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14350" name="Line 15"/>
          <p:cNvSpPr>
            <a:spLocks noChangeShapeType="1"/>
          </p:cNvSpPr>
          <p:nvPr/>
        </p:nvSpPr>
        <p:spPr bwMode="auto">
          <a:xfrm>
            <a:off x="2143125" y="2428875"/>
            <a:ext cx="571500" cy="285750"/>
          </a:xfrm>
          <a:prstGeom prst="line">
            <a:avLst/>
          </a:prstGeom>
          <a:noFill/>
          <a:ln w="76200">
            <a:solidFill>
              <a:srgbClr val="BC2400"/>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14351" name="Line 16"/>
          <p:cNvSpPr>
            <a:spLocks noChangeShapeType="1"/>
          </p:cNvSpPr>
          <p:nvPr/>
        </p:nvSpPr>
        <p:spPr bwMode="auto">
          <a:xfrm flipV="1">
            <a:off x="2357438" y="3786188"/>
            <a:ext cx="428625" cy="285750"/>
          </a:xfrm>
          <a:prstGeom prst="line">
            <a:avLst/>
          </a:prstGeom>
          <a:noFill/>
          <a:ln w="76200">
            <a:solidFill>
              <a:srgbClr val="BC2400"/>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18" name="عنوان 1"/>
          <p:cNvSpPr txBox="1">
            <a:spLocks/>
          </p:cNvSpPr>
          <p:nvPr/>
        </p:nvSpPr>
        <p:spPr bwMode="auto">
          <a:xfrm>
            <a:off x="7015320" y="350912"/>
            <a:ext cx="1857375" cy="4441676"/>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algn="ctr" rtl="1" eaLnBrk="1" hangingPunct="1">
              <a:defRPr/>
            </a:pPr>
            <a:r>
              <a:rPr lang="ar-SA" sz="2800" b="1" dirty="0">
                <a:solidFill>
                  <a:srgbClr val="000000"/>
                </a:solidFill>
                <a:latin typeface="GE MB MB Bold"/>
                <a:ea typeface="Arial" pitchFamily="34" charset="0"/>
                <a:cs typeface="AL-Mohanad Bold"/>
              </a:rPr>
              <a:t>طالبتي المبدعة :</a:t>
            </a:r>
          </a:p>
          <a:p>
            <a:pPr algn="ctr" rtl="1" eaLnBrk="1" hangingPunct="1">
              <a:defRPr/>
            </a:pPr>
            <a:r>
              <a:rPr lang="ar-SA" sz="2800" b="1" dirty="0">
                <a:solidFill>
                  <a:srgbClr val="000000"/>
                </a:solidFill>
                <a:latin typeface="GE MB MB Bold"/>
                <a:ea typeface="Arial" pitchFamily="34" charset="0"/>
                <a:cs typeface="AL-Mohanad Bold"/>
              </a:rPr>
              <a:t>بالتعاون مع </a:t>
            </a:r>
            <a:r>
              <a:rPr lang="ar-SA" sz="2800" b="1" dirty="0" smtClean="0">
                <a:solidFill>
                  <a:srgbClr val="000000"/>
                </a:solidFill>
                <a:latin typeface="GE MB MB Bold"/>
                <a:ea typeface="Arial" pitchFamily="34" charset="0"/>
                <a:cs typeface="AL-Mohanad Bold"/>
              </a:rPr>
              <a:t>المجموعة  أقرئي المواقف المذكورة في ص181 ثم استنتجي آداب العارية</a:t>
            </a:r>
            <a:endParaRPr lang="ar-SA" sz="2800" dirty="0">
              <a:ea typeface="Arial" pitchFamily="34" charset="0"/>
              <a:cs typeface="AL-Mohanad Bold"/>
            </a:endParaRPr>
          </a:p>
          <a:p>
            <a:pPr algn="ctr" rtl="1" eaLnBrk="1" hangingPunct="1">
              <a:defRPr/>
            </a:pPr>
            <a:endParaRPr lang="en-US" sz="2800" dirty="0">
              <a:ea typeface="Arial" pitchFamily="34" charset="0"/>
              <a:cs typeface="AL-Mohanad Bold"/>
            </a:endParaRPr>
          </a:p>
          <a:p>
            <a:pPr algn="ctr" rtl="1" eaLnBrk="1" hangingPunct="1">
              <a:defRPr/>
            </a:pPr>
            <a:endParaRPr lang="ar-SA" sz="2800" dirty="0">
              <a:ea typeface="Arial" pitchFamily="34" charset="0"/>
              <a:cs typeface="Times New Roman" pitchFamily="18" charset="0"/>
            </a:endParaRPr>
          </a:p>
        </p:txBody>
      </p:sp>
    </p:spTree>
    <p:extLst>
      <p:ext uri="{BB962C8B-B14F-4D97-AF65-F5344CB8AC3E}">
        <p14:creationId xmlns:p14="http://schemas.microsoft.com/office/powerpoint/2010/main" val="33217795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0" y="-28534"/>
            <a:ext cx="9144000" cy="6858000"/>
          </a:xfrm>
          <a:prstGeom prst="rect">
            <a:avLst/>
          </a:prstGeom>
          <a:solidFill>
            <a:srgbClr val="F7FECA"/>
          </a:solidFill>
        </p:spPr>
        <p:style>
          <a:lnRef idx="1">
            <a:schemeClr val="accent3"/>
          </a:lnRef>
          <a:fillRef idx="2">
            <a:schemeClr val="accent3"/>
          </a:fillRef>
          <a:effectRef idx="1">
            <a:schemeClr val="accent3"/>
          </a:effectRef>
          <a:fontRef idx="minor">
            <a:schemeClr val="dk1"/>
          </a:fontRef>
        </p:style>
        <p:txBody>
          <a:bodyPr rtlCol="1" anchor="ctr"/>
          <a:lstStyle/>
          <a:p>
            <a:pPr algn="ctr" rtl="1" eaLnBrk="1" fontAlgn="auto" hangingPunct="1">
              <a:spcBef>
                <a:spcPts val="0"/>
              </a:spcBef>
              <a:spcAft>
                <a:spcPts val="0"/>
              </a:spcAft>
              <a:defRPr/>
            </a:pPr>
            <a:endParaRPr lang="ar-SA"/>
          </a:p>
        </p:txBody>
      </p:sp>
      <p:sp>
        <p:nvSpPr>
          <p:cNvPr id="9" name="مستطيل 8"/>
          <p:cNvSpPr/>
          <p:nvPr/>
        </p:nvSpPr>
        <p:spPr>
          <a:xfrm>
            <a:off x="6948264" y="6117910"/>
            <a:ext cx="1928826" cy="523220"/>
          </a:xfrm>
          <a:prstGeom prst="rect">
            <a:avLst/>
          </a:prstGeom>
          <a:ln/>
        </p:spPr>
        <p:style>
          <a:lnRef idx="3">
            <a:schemeClr val="lt1"/>
          </a:lnRef>
          <a:fillRef idx="1">
            <a:schemeClr val="accent2"/>
          </a:fillRef>
          <a:effectRef idx="1">
            <a:schemeClr val="accent2"/>
          </a:effectRef>
          <a:fontRef idx="minor">
            <a:schemeClr val="lt1"/>
          </a:fontRef>
        </p:style>
        <p:txBody>
          <a:bodyPr>
            <a:spAutoFit/>
          </a:bodyPr>
          <a:lstStyle/>
          <a:p>
            <a:pPr algn="ctr" rtl="1" eaLnBrk="1" fontAlgn="auto" hangingPunct="1">
              <a:spcBef>
                <a:spcPts val="0"/>
              </a:spcBef>
              <a:spcAft>
                <a:spcPts val="0"/>
              </a:spcAft>
              <a:defRPr/>
            </a:pPr>
            <a:r>
              <a:rPr lang="ar-SA" sz="2800" dirty="0">
                <a:ln w="18415" cmpd="sng">
                  <a:solidFill>
                    <a:srgbClr val="FFFFFF"/>
                  </a:solidFill>
                  <a:prstDash val="solid"/>
                </a:ln>
                <a:solidFill>
                  <a:srgbClr val="FFFFFF"/>
                </a:solidFill>
                <a:latin typeface="Arial" pitchFamily="34" charset="0"/>
                <a:ea typeface="Arial" pitchFamily="34" charset="0"/>
              </a:rPr>
              <a:t>استنتاج</a:t>
            </a:r>
          </a:p>
        </p:txBody>
      </p:sp>
      <p:sp>
        <p:nvSpPr>
          <p:cNvPr id="12" name="مستطيل 11"/>
          <p:cNvSpPr/>
          <p:nvPr/>
        </p:nvSpPr>
        <p:spPr>
          <a:xfrm>
            <a:off x="2556448" y="173752"/>
            <a:ext cx="3955573" cy="928688"/>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rtl="1" eaLnBrk="1" hangingPunct="1">
              <a:defRPr/>
            </a:pPr>
            <a:r>
              <a:rPr lang="ar-SA" sz="4800" b="1" dirty="0" smtClean="0"/>
              <a:t>آداب الاستعارة</a:t>
            </a:r>
            <a:endParaRPr lang="ar-SA" sz="4800" b="1" dirty="0"/>
          </a:p>
        </p:txBody>
      </p:sp>
      <p:sp>
        <p:nvSpPr>
          <p:cNvPr id="8" name="Rectangle 3"/>
          <p:cNvSpPr txBox="1">
            <a:spLocks noChangeArrowheads="1"/>
          </p:cNvSpPr>
          <p:nvPr/>
        </p:nvSpPr>
        <p:spPr bwMode="auto">
          <a:xfrm>
            <a:off x="1490630" y="1401304"/>
            <a:ext cx="5909480" cy="1236192"/>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algn="ctr" rtl="1" eaLnBrk="1" fontAlgn="auto" hangingPunct="1">
              <a:spcBef>
                <a:spcPts val="0"/>
              </a:spcBef>
              <a:spcAft>
                <a:spcPts val="0"/>
              </a:spcAft>
              <a:defRPr/>
            </a:pPr>
            <a:r>
              <a:rPr lang="ar-SA" sz="3600" b="1" dirty="0" smtClean="0">
                <a:effectLst/>
              </a:rPr>
              <a:t>المحافظة على العارية  وعدم الاضرار بها</a:t>
            </a:r>
            <a:endParaRPr lang="ar-SA" sz="3600" dirty="0">
              <a:effectLst/>
            </a:endParaRPr>
          </a:p>
          <a:p>
            <a:pPr algn="ctr" rtl="1" eaLnBrk="1" hangingPunct="1">
              <a:lnSpc>
                <a:spcPct val="90000"/>
              </a:lnSpc>
              <a:spcBef>
                <a:spcPct val="20000"/>
              </a:spcBef>
              <a:defRPr/>
            </a:pPr>
            <a:endParaRPr lang="ar-SA" sz="3600" b="1" dirty="0">
              <a:solidFill>
                <a:srgbClr val="003300"/>
              </a:solidFill>
              <a:effectLst/>
            </a:endParaRPr>
          </a:p>
        </p:txBody>
      </p:sp>
      <p:sp>
        <p:nvSpPr>
          <p:cNvPr id="10" name="Rectangle 3"/>
          <p:cNvSpPr txBox="1">
            <a:spLocks noChangeArrowheads="1"/>
          </p:cNvSpPr>
          <p:nvPr/>
        </p:nvSpPr>
        <p:spPr bwMode="auto">
          <a:xfrm>
            <a:off x="1490630" y="2825833"/>
            <a:ext cx="5909480" cy="1377543"/>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algn="ctr" rtl="1" eaLnBrk="1" fontAlgn="auto" hangingPunct="1">
              <a:spcBef>
                <a:spcPts val="0"/>
              </a:spcBef>
              <a:spcAft>
                <a:spcPts val="0"/>
              </a:spcAft>
              <a:defRPr/>
            </a:pPr>
            <a:r>
              <a:rPr lang="ar-SA" sz="3600" b="1" dirty="0" smtClean="0">
                <a:effectLst/>
              </a:rPr>
              <a:t>رد العارية إلى صاحبها بعد الانتهاء منها دون أن يشق عليه</a:t>
            </a:r>
            <a:endParaRPr lang="ar-SA" sz="3600" dirty="0">
              <a:effectLst/>
            </a:endParaRPr>
          </a:p>
        </p:txBody>
      </p:sp>
      <p:sp>
        <p:nvSpPr>
          <p:cNvPr id="15" name="Rectangle 3"/>
          <p:cNvSpPr txBox="1">
            <a:spLocks noChangeArrowheads="1"/>
          </p:cNvSpPr>
          <p:nvPr/>
        </p:nvSpPr>
        <p:spPr bwMode="auto">
          <a:xfrm>
            <a:off x="1490630" y="4391713"/>
            <a:ext cx="5909480" cy="675438"/>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algn="ctr" rtl="1" eaLnBrk="1" fontAlgn="auto" hangingPunct="1">
              <a:spcBef>
                <a:spcPts val="0"/>
              </a:spcBef>
              <a:spcAft>
                <a:spcPts val="0"/>
              </a:spcAft>
              <a:defRPr/>
            </a:pPr>
            <a:r>
              <a:rPr lang="ar-SA" sz="3600" b="1" dirty="0" smtClean="0">
                <a:effectLst/>
              </a:rPr>
              <a:t>المحافظة على نظافة العارية</a:t>
            </a:r>
            <a:endParaRPr lang="ar-SA" sz="3600" dirty="0">
              <a:effectLst/>
            </a:endParaRPr>
          </a:p>
          <a:p>
            <a:pPr algn="ctr" rtl="1" eaLnBrk="1" hangingPunct="1">
              <a:lnSpc>
                <a:spcPct val="90000"/>
              </a:lnSpc>
              <a:spcBef>
                <a:spcPct val="20000"/>
              </a:spcBef>
              <a:defRPr/>
            </a:pPr>
            <a:endParaRPr lang="ar-SA" sz="3600" b="1" dirty="0">
              <a:solidFill>
                <a:srgbClr val="003300"/>
              </a:solidFill>
              <a:effectLst/>
            </a:endParaRPr>
          </a:p>
        </p:txBody>
      </p:sp>
      <p:sp>
        <p:nvSpPr>
          <p:cNvPr id="16" name="Rectangle 3"/>
          <p:cNvSpPr txBox="1">
            <a:spLocks noChangeArrowheads="1"/>
          </p:cNvSpPr>
          <p:nvPr/>
        </p:nvSpPr>
        <p:spPr bwMode="auto">
          <a:xfrm>
            <a:off x="1490630" y="5254136"/>
            <a:ext cx="5909480" cy="675438"/>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algn="ctr" rtl="1" eaLnBrk="1" fontAlgn="auto" hangingPunct="1">
              <a:spcBef>
                <a:spcPts val="0"/>
              </a:spcBef>
              <a:spcAft>
                <a:spcPts val="0"/>
              </a:spcAft>
              <a:defRPr/>
            </a:pPr>
            <a:r>
              <a:rPr lang="ar-SA" sz="3600" b="1" dirty="0" smtClean="0">
                <a:effectLst/>
              </a:rPr>
              <a:t>الحث على إعارة الناس ما يحتاجونه </a:t>
            </a:r>
            <a:endParaRPr lang="ar-SA" sz="3600" dirty="0">
              <a:effectLst/>
            </a:endParaRPr>
          </a:p>
          <a:p>
            <a:pPr algn="ctr" rtl="1" eaLnBrk="1" hangingPunct="1">
              <a:lnSpc>
                <a:spcPct val="90000"/>
              </a:lnSpc>
              <a:spcBef>
                <a:spcPct val="20000"/>
              </a:spcBef>
              <a:defRPr/>
            </a:pPr>
            <a:endParaRPr lang="ar-SA" sz="3600" b="1" dirty="0">
              <a:solidFill>
                <a:srgbClr val="003300"/>
              </a:solidFill>
              <a:effectLst/>
            </a:endParaRPr>
          </a:p>
        </p:txBody>
      </p:sp>
    </p:spTree>
    <p:extLst>
      <p:ext uri="{BB962C8B-B14F-4D97-AF65-F5344CB8AC3E}">
        <p14:creationId xmlns:p14="http://schemas.microsoft.com/office/powerpoint/2010/main" val="801329808"/>
      </p:ext>
    </p:extLst>
  </p:cSld>
  <p:clrMapOvr>
    <a:masterClrMapping/>
  </p:clrMapOvr>
  <p:transition>
    <p:blinds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sp>
        <p:nvSpPr>
          <p:cNvPr id="2" name="عنوان 1"/>
          <p:cNvSpPr>
            <a:spLocks noGrp="1"/>
          </p:cNvSpPr>
          <p:nvPr>
            <p:ph type="title"/>
          </p:nvPr>
        </p:nvSpPr>
        <p:spPr>
          <a:xfrm>
            <a:off x="457200" y="274638"/>
            <a:ext cx="8229600" cy="3297237"/>
          </a:xfrm>
          <a:solidFill>
            <a:srgbClr val="FFFF99"/>
          </a:solidFill>
          <a:ln>
            <a:solidFill>
              <a:schemeClr val="accent2">
                <a:lumMod val="75000"/>
              </a:schemeClr>
            </a:solidFill>
          </a:ln>
        </p:spPr>
        <p:txBody>
          <a:bodyPr/>
          <a:lstStyle/>
          <a:p>
            <a:pPr>
              <a:defRPr/>
            </a:pPr>
            <a:endParaRPr lang="ar-SA" sz="5400" b="1" dirty="0"/>
          </a:p>
        </p:txBody>
      </p:sp>
      <p:pic>
        <p:nvPicPr>
          <p:cNvPr id="3" name="صورة 5">
            <a:extLst>
              <a:ext uri="{FF2B5EF4-FFF2-40B4-BE49-F238E27FC236}">
                <a16:creationId xmlns:a16="http://schemas.microsoft.com/office/drawing/2014/main" xmlns="" id="{2093419C-8F52-6E46-B096-9EF8B9F6A1A1}"/>
              </a:ext>
            </a:extLst>
          </p:cNvPr>
          <p:cNvPicPr>
            <a:picLocks noChangeAspect="1"/>
          </p:cNvPicPr>
          <p:nvPr/>
        </p:nvPicPr>
        <p:blipFill>
          <a:blip r:embed="rId2"/>
          <a:stretch>
            <a:fillRect/>
          </a:stretch>
        </p:blipFill>
        <p:spPr>
          <a:xfrm>
            <a:off x="457198" y="235453"/>
            <a:ext cx="8229601" cy="3448803"/>
          </a:xfrm>
          <a:prstGeom prst="rect">
            <a:avLst/>
          </a:prstGeom>
        </p:spPr>
      </p:pic>
      <p:sp>
        <p:nvSpPr>
          <p:cNvPr id="7" name="مستطيل مستدير الزوايا 3">
            <a:extLst>
              <a:ext uri="{FF2B5EF4-FFF2-40B4-BE49-F238E27FC236}">
                <a16:creationId xmlns:a16="http://schemas.microsoft.com/office/drawing/2014/main" xmlns="" id="{6C44CB51-D3D1-9648-876C-BD01A4B0726A}"/>
              </a:ext>
            </a:extLst>
          </p:cNvPr>
          <p:cNvSpPr/>
          <p:nvPr/>
        </p:nvSpPr>
        <p:spPr>
          <a:xfrm>
            <a:off x="5230891" y="3925104"/>
            <a:ext cx="3673375" cy="2658258"/>
          </a:xfrm>
          <a:prstGeom prst="roundRect">
            <a:avLst>
              <a:gd name="adj" fmla="val 30212"/>
            </a:avLst>
          </a:prstGeom>
          <a:solidFill>
            <a:srgbClr val="FFFF66"/>
          </a:solidFill>
        </p:spPr>
        <p:style>
          <a:lnRef idx="2">
            <a:schemeClr val="accent6"/>
          </a:lnRef>
          <a:fillRef idx="1">
            <a:schemeClr val="lt1"/>
          </a:fillRef>
          <a:effectRef idx="0">
            <a:schemeClr val="accent6"/>
          </a:effectRef>
          <a:fontRef idx="minor">
            <a:schemeClr val="dk1"/>
          </a:fontRef>
        </p:style>
        <p:txBody>
          <a:bodyPr rtlCol="1" anchor="ctr"/>
          <a:lstStyle/>
          <a:p>
            <a:pPr algn="ctr" rtl="1" eaLnBrk="1" hangingPunct="1">
              <a:defRPr/>
            </a:pPr>
            <a:r>
              <a:rPr lang="ar-SA" sz="3600" b="1" dirty="0">
                <a:effectLst>
                  <a:glow rad="63500">
                    <a:schemeClr val="accent6">
                      <a:satMod val="175000"/>
                      <a:alpha val="40000"/>
                    </a:schemeClr>
                  </a:glow>
                </a:effectLst>
                <a:cs typeface="Akhbar MT" pitchFamily="2" charset="-78"/>
              </a:rPr>
              <a:t>طالبتي المبدعة أوجدي العلاقة بين الآية وموضوع العارية؟</a:t>
            </a:r>
          </a:p>
        </p:txBody>
      </p:sp>
      <p:sp>
        <p:nvSpPr>
          <p:cNvPr id="9" name="مستطيل 8">
            <a:extLst>
              <a:ext uri="{FF2B5EF4-FFF2-40B4-BE49-F238E27FC236}">
                <a16:creationId xmlns:a16="http://schemas.microsoft.com/office/drawing/2014/main" xmlns="" id="{16C89635-21A4-7F44-8F7C-C77B575D65E3}"/>
              </a:ext>
            </a:extLst>
          </p:cNvPr>
          <p:cNvSpPr/>
          <p:nvPr/>
        </p:nvSpPr>
        <p:spPr>
          <a:xfrm>
            <a:off x="0" y="6035853"/>
            <a:ext cx="2357441" cy="714356"/>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rtl="1" eaLnBrk="1" hangingPunct="1">
              <a:defRPr/>
            </a:pPr>
            <a:r>
              <a:rPr lang="ar-SA"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مهارة الربط</a:t>
            </a:r>
          </a:p>
        </p:txBody>
      </p:sp>
      <p:pic>
        <p:nvPicPr>
          <p:cNvPr id="11" name="صورة 10">
            <a:extLst>
              <a:ext uri="{FF2B5EF4-FFF2-40B4-BE49-F238E27FC236}">
                <a16:creationId xmlns:a16="http://schemas.microsoft.com/office/drawing/2014/main" xmlns="" id="{636E96A9-363F-3745-829E-ABF66D91B79E}"/>
              </a:ext>
            </a:extLst>
          </p:cNvPr>
          <p:cNvPicPr>
            <a:picLocks noChangeAspect="1"/>
          </p:cNvPicPr>
          <p:nvPr/>
        </p:nvPicPr>
        <p:blipFill>
          <a:blip r:embed="rId3"/>
          <a:stretch>
            <a:fillRect/>
          </a:stretch>
        </p:blipFill>
        <p:spPr>
          <a:xfrm>
            <a:off x="358493" y="4030645"/>
            <a:ext cx="1998948" cy="15378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90878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39688"/>
            <a:ext cx="9144000" cy="6831013"/>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4" name="مستطيل مستدير الزوايا 3"/>
          <p:cNvSpPr/>
          <p:nvPr/>
        </p:nvSpPr>
        <p:spPr>
          <a:xfrm>
            <a:off x="6402100" y="277154"/>
            <a:ext cx="2414146" cy="2658258"/>
          </a:xfrm>
          <a:prstGeom prst="roundRect">
            <a:avLst>
              <a:gd name="adj" fmla="val 30212"/>
            </a:avLst>
          </a:prstGeom>
          <a:solidFill>
            <a:srgbClr val="FFFF66"/>
          </a:solidFill>
        </p:spPr>
        <p:style>
          <a:lnRef idx="2">
            <a:schemeClr val="accent6"/>
          </a:lnRef>
          <a:fillRef idx="1">
            <a:schemeClr val="lt1"/>
          </a:fillRef>
          <a:effectRef idx="0">
            <a:schemeClr val="accent6"/>
          </a:effectRef>
          <a:fontRef idx="minor">
            <a:schemeClr val="dk1"/>
          </a:fontRef>
        </p:style>
        <p:txBody>
          <a:bodyPr rtlCol="1" anchor="ctr"/>
          <a:lstStyle/>
          <a:p>
            <a:pPr algn="ctr" rtl="1" eaLnBrk="1" hangingPunct="1">
              <a:defRPr/>
            </a:pPr>
            <a:r>
              <a:rPr lang="ar-SA" sz="3600" b="1" dirty="0">
                <a:effectLst>
                  <a:glow rad="63500">
                    <a:schemeClr val="accent6">
                      <a:satMod val="175000"/>
                      <a:alpha val="40000"/>
                    </a:schemeClr>
                  </a:glow>
                </a:effectLst>
                <a:cs typeface="Akhbar MT" pitchFamily="2" charset="-78"/>
              </a:rPr>
              <a:t>طالبتي المبدعة أوجدي العلاقة .........؟</a:t>
            </a:r>
          </a:p>
        </p:txBody>
      </p:sp>
      <p:pic>
        <p:nvPicPr>
          <p:cNvPr id="6" name="صورة 5"/>
          <p:cNvPicPr>
            <a:picLocks noChangeAspect="1"/>
          </p:cNvPicPr>
          <p:nvPr/>
        </p:nvPicPr>
        <p:blipFill>
          <a:blip r:embed="rId2"/>
          <a:stretch>
            <a:fillRect/>
          </a:stretch>
        </p:blipFill>
        <p:spPr>
          <a:xfrm>
            <a:off x="6640989" y="4005064"/>
            <a:ext cx="1998948" cy="22132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مستطيل 6"/>
          <p:cNvSpPr/>
          <p:nvPr/>
        </p:nvSpPr>
        <p:spPr>
          <a:xfrm>
            <a:off x="611560" y="5805264"/>
            <a:ext cx="2357441" cy="714356"/>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rtl="1" eaLnBrk="1" hangingPunct="1">
              <a:defRPr/>
            </a:pPr>
            <a:r>
              <a:rPr lang="ar-SA"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مهارة الربط</a:t>
            </a:r>
          </a:p>
        </p:txBody>
      </p:sp>
      <p:pic>
        <p:nvPicPr>
          <p:cNvPr id="2" name="صورة 1"/>
          <p:cNvPicPr>
            <a:picLocks noChangeAspect="1"/>
          </p:cNvPicPr>
          <p:nvPr/>
        </p:nvPicPr>
        <p:blipFill rotWithShape="1">
          <a:blip r:embed="rId3"/>
          <a:srcRect l="5265" t="6037" r="6380" b="37429"/>
          <a:stretch/>
        </p:blipFill>
        <p:spPr>
          <a:xfrm>
            <a:off x="323528" y="1123826"/>
            <a:ext cx="5813398" cy="35179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91751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39688"/>
            <a:ext cx="9144000" cy="6831013"/>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4" name="مستطيل مستدير الزوايا 3"/>
          <p:cNvSpPr/>
          <p:nvPr/>
        </p:nvSpPr>
        <p:spPr>
          <a:xfrm>
            <a:off x="4950260" y="429621"/>
            <a:ext cx="3740190" cy="2071726"/>
          </a:xfrm>
          <a:prstGeom prst="roundRect">
            <a:avLst>
              <a:gd name="adj" fmla="val 30212"/>
            </a:avLst>
          </a:prstGeom>
          <a:solidFill>
            <a:srgbClr val="FFFF66"/>
          </a:solidFill>
        </p:spPr>
        <p:style>
          <a:lnRef idx="2">
            <a:schemeClr val="accent6"/>
          </a:lnRef>
          <a:fillRef idx="1">
            <a:schemeClr val="lt1"/>
          </a:fillRef>
          <a:effectRef idx="0">
            <a:schemeClr val="accent6"/>
          </a:effectRef>
          <a:fontRef idx="minor">
            <a:schemeClr val="dk1"/>
          </a:fontRef>
        </p:style>
        <p:txBody>
          <a:bodyPr rtlCol="1" anchor="ctr"/>
          <a:lstStyle/>
          <a:p>
            <a:pPr algn="ctr" rtl="1" eaLnBrk="1" hangingPunct="1">
              <a:defRPr/>
            </a:pPr>
            <a:r>
              <a:rPr lang="ar-SA" sz="3600" b="1" dirty="0">
                <a:effectLst>
                  <a:glow rad="63500">
                    <a:schemeClr val="accent6">
                      <a:satMod val="175000"/>
                      <a:alpha val="40000"/>
                    </a:schemeClr>
                  </a:glow>
                </a:effectLst>
                <a:cs typeface="Akhbar MT" pitchFamily="2" charset="-78"/>
              </a:rPr>
              <a:t>طالبتي المبدعة أوجدي العلاقة .........؟</a:t>
            </a:r>
          </a:p>
        </p:txBody>
      </p:sp>
      <p:pic>
        <p:nvPicPr>
          <p:cNvPr id="6" name="صورة 5"/>
          <p:cNvPicPr>
            <a:picLocks noChangeAspect="1"/>
          </p:cNvPicPr>
          <p:nvPr/>
        </p:nvPicPr>
        <p:blipFill>
          <a:blip r:embed="rId2"/>
          <a:stretch>
            <a:fillRect/>
          </a:stretch>
        </p:blipFill>
        <p:spPr>
          <a:xfrm>
            <a:off x="1458374" y="358846"/>
            <a:ext cx="1998948" cy="22132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مستطيل 6"/>
          <p:cNvSpPr/>
          <p:nvPr/>
        </p:nvSpPr>
        <p:spPr>
          <a:xfrm>
            <a:off x="611560" y="5805264"/>
            <a:ext cx="2357441" cy="714356"/>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rtl="1" eaLnBrk="1" hangingPunct="1">
              <a:defRPr/>
            </a:pPr>
            <a:r>
              <a:rPr lang="ar-SA"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مهارة الربط</a:t>
            </a:r>
          </a:p>
        </p:txBody>
      </p:sp>
      <p:pic>
        <p:nvPicPr>
          <p:cNvPr id="5" name="صورة 4"/>
          <p:cNvPicPr>
            <a:picLocks noChangeAspect="1"/>
          </p:cNvPicPr>
          <p:nvPr/>
        </p:nvPicPr>
        <p:blipFill rotWithShape="1">
          <a:blip r:embed="rId3"/>
          <a:srcRect t="3380" b="51261"/>
          <a:stretch/>
        </p:blipFill>
        <p:spPr>
          <a:xfrm>
            <a:off x="1042701" y="2976257"/>
            <a:ext cx="7620000" cy="2592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77198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sp>
        <p:nvSpPr>
          <p:cNvPr id="4" name="مستطيل 3"/>
          <p:cNvSpPr/>
          <p:nvPr/>
        </p:nvSpPr>
        <p:spPr>
          <a:xfrm>
            <a:off x="27709" y="25256"/>
            <a:ext cx="9144000" cy="6863917"/>
          </a:xfrm>
          <a:prstGeom prst="rect">
            <a:avLst/>
          </a:prstGeom>
          <a:solidFill>
            <a:srgbClr val="F7FEC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شكل بيضاوي 4"/>
          <p:cNvSpPr/>
          <p:nvPr/>
        </p:nvSpPr>
        <p:spPr>
          <a:xfrm>
            <a:off x="6295523" y="1417638"/>
            <a:ext cx="2545967" cy="155761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3200" b="1" dirty="0"/>
              <a:t>من طالب إلى طالب </a:t>
            </a:r>
          </a:p>
        </p:txBody>
      </p:sp>
      <p:sp>
        <p:nvSpPr>
          <p:cNvPr id="6" name="شكل بيضاوي 5"/>
          <p:cNvSpPr/>
          <p:nvPr/>
        </p:nvSpPr>
        <p:spPr>
          <a:xfrm>
            <a:off x="3400724" y="476672"/>
            <a:ext cx="2545967" cy="155761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3200" b="1" dirty="0"/>
              <a:t>من طالب إلى معلم  </a:t>
            </a:r>
          </a:p>
        </p:txBody>
      </p:sp>
      <p:sp>
        <p:nvSpPr>
          <p:cNvPr id="7" name="شكل بيضاوي 6"/>
          <p:cNvSpPr/>
          <p:nvPr/>
        </p:nvSpPr>
        <p:spPr>
          <a:xfrm>
            <a:off x="657104" y="1430749"/>
            <a:ext cx="2545967" cy="155761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3200" b="1" dirty="0"/>
              <a:t>من طالب إلى مجموعة  </a:t>
            </a:r>
          </a:p>
        </p:txBody>
      </p:sp>
      <p:sp>
        <p:nvSpPr>
          <p:cNvPr id="8" name="شكل بيضاوي 7"/>
          <p:cNvSpPr/>
          <p:nvPr/>
        </p:nvSpPr>
        <p:spPr>
          <a:xfrm>
            <a:off x="6299212" y="3663125"/>
            <a:ext cx="2545967" cy="155761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3200" b="1" dirty="0"/>
              <a:t>من مجموعة  إلى طالب </a:t>
            </a:r>
          </a:p>
        </p:txBody>
      </p:sp>
      <p:sp>
        <p:nvSpPr>
          <p:cNvPr id="9" name="شكل بيضاوي 8"/>
          <p:cNvSpPr/>
          <p:nvPr/>
        </p:nvSpPr>
        <p:spPr>
          <a:xfrm>
            <a:off x="3471370" y="4612865"/>
            <a:ext cx="2545967" cy="155761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3200" b="1" dirty="0"/>
              <a:t>من معلم إلى طالب </a:t>
            </a:r>
          </a:p>
        </p:txBody>
      </p:sp>
      <p:sp>
        <p:nvSpPr>
          <p:cNvPr id="10" name="شكل بيضاوي 9"/>
          <p:cNvSpPr/>
          <p:nvPr/>
        </p:nvSpPr>
        <p:spPr>
          <a:xfrm>
            <a:off x="841112" y="3637229"/>
            <a:ext cx="2545967" cy="155761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3200" b="1" dirty="0"/>
              <a:t>من معلم إلى مجموعة  </a:t>
            </a:r>
          </a:p>
        </p:txBody>
      </p:sp>
      <p:sp>
        <p:nvSpPr>
          <p:cNvPr id="12" name="شكل بيضاوي 11"/>
          <p:cNvSpPr/>
          <p:nvPr/>
        </p:nvSpPr>
        <p:spPr>
          <a:xfrm>
            <a:off x="6295523" y="1415525"/>
            <a:ext cx="2545967" cy="1557610"/>
          </a:xfrm>
          <a:prstGeom prst="ellipse">
            <a:avLst/>
          </a:prstGeom>
          <a:solidFill>
            <a:srgbClr val="C00000"/>
          </a:solidFill>
        </p:spPr>
        <p:style>
          <a:lnRef idx="2">
            <a:schemeClr val="accent6"/>
          </a:lnRef>
          <a:fillRef idx="1">
            <a:schemeClr val="lt1"/>
          </a:fillRef>
          <a:effectRef idx="0">
            <a:schemeClr val="accent6"/>
          </a:effectRef>
          <a:fontRef idx="minor">
            <a:schemeClr val="dk1"/>
          </a:fontRef>
        </p:style>
        <p:txBody>
          <a:bodyPr rtlCol="1" anchor="ctr"/>
          <a:lstStyle/>
          <a:p>
            <a:pPr algn="ctr"/>
            <a:r>
              <a:rPr lang="ar-SA" sz="11500" b="1" dirty="0"/>
              <a:t>1</a:t>
            </a:r>
          </a:p>
        </p:txBody>
      </p:sp>
      <p:sp>
        <p:nvSpPr>
          <p:cNvPr id="13" name="شكل بيضاوي 12"/>
          <p:cNvSpPr/>
          <p:nvPr/>
        </p:nvSpPr>
        <p:spPr>
          <a:xfrm>
            <a:off x="3402390" y="476672"/>
            <a:ext cx="2545967" cy="1557610"/>
          </a:xfrm>
          <a:prstGeom prst="ellipse">
            <a:avLst/>
          </a:prstGeom>
          <a:solidFill>
            <a:srgbClr val="FFFF00"/>
          </a:solidFill>
        </p:spPr>
        <p:style>
          <a:lnRef idx="2">
            <a:schemeClr val="accent6"/>
          </a:lnRef>
          <a:fillRef idx="1">
            <a:schemeClr val="lt1"/>
          </a:fillRef>
          <a:effectRef idx="0">
            <a:schemeClr val="accent6"/>
          </a:effectRef>
          <a:fontRef idx="minor">
            <a:schemeClr val="dk1"/>
          </a:fontRef>
        </p:style>
        <p:txBody>
          <a:bodyPr rtlCol="1" anchor="ctr"/>
          <a:lstStyle/>
          <a:p>
            <a:pPr algn="ctr"/>
            <a:r>
              <a:rPr lang="ar-SA" sz="11500" b="1" dirty="0"/>
              <a:t>2</a:t>
            </a:r>
          </a:p>
        </p:txBody>
      </p:sp>
      <p:sp>
        <p:nvSpPr>
          <p:cNvPr id="14" name="شكل بيضاوي 13"/>
          <p:cNvSpPr/>
          <p:nvPr/>
        </p:nvSpPr>
        <p:spPr>
          <a:xfrm>
            <a:off x="629395" y="1428930"/>
            <a:ext cx="2545967" cy="1557610"/>
          </a:xfrm>
          <a:prstGeom prst="ellipse">
            <a:avLst/>
          </a:prstGeom>
          <a:solidFill>
            <a:srgbClr val="00B0F0"/>
          </a:solidFill>
        </p:spPr>
        <p:style>
          <a:lnRef idx="2">
            <a:schemeClr val="accent6"/>
          </a:lnRef>
          <a:fillRef idx="1">
            <a:schemeClr val="lt1"/>
          </a:fillRef>
          <a:effectRef idx="0">
            <a:schemeClr val="accent6"/>
          </a:effectRef>
          <a:fontRef idx="minor">
            <a:schemeClr val="dk1"/>
          </a:fontRef>
        </p:style>
        <p:txBody>
          <a:bodyPr rtlCol="1" anchor="ctr"/>
          <a:lstStyle/>
          <a:p>
            <a:pPr algn="ctr"/>
            <a:r>
              <a:rPr lang="ar-SA" sz="11500" b="1" dirty="0"/>
              <a:t>3</a:t>
            </a:r>
          </a:p>
        </p:txBody>
      </p:sp>
      <p:sp>
        <p:nvSpPr>
          <p:cNvPr id="15" name="شكل بيضاوي 14"/>
          <p:cNvSpPr/>
          <p:nvPr/>
        </p:nvSpPr>
        <p:spPr>
          <a:xfrm>
            <a:off x="854757" y="3635410"/>
            <a:ext cx="2545967" cy="1557610"/>
          </a:xfrm>
          <a:prstGeom prst="ellipse">
            <a:avLst/>
          </a:prstGeom>
          <a:solidFill>
            <a:schemeClr val="accent3">
              <a:lumMod val="60000"/>
              <a:lumOff val="40000"/>
            </a:schemeClr>
          </a:solidFill>
        </p:spPr>
        <p:style>
          <a:lnRef idx="2">
            <a:schemeClr val="accent6"/>
          </a:lnRef>
          <a:fillRef idx="1">
            <a:schemeClr val="lt1"/>
          </a:fillRef>
          <a:effectRef idx="0">
            <a:schemeClr val="accent6"/>
          </a:effectRef>
          <a:fontRef idx="minor">
            <a:schemeClr val="dk1"/>
          </a:fontRef>
        </p:style>
        <p:txBody>
          <a:bodyPr rtlCol="1" anchor="ctr"/>
          <a:lstStyle/>
          <a:p>
            <a:pPr algn="ctr"/>
            <a:r>
              <a:rPr lang="ar-SA" sz="11500" b="1" dirty="0"/>
              <a:t>4</a:t>
            </a:r>
          </a:p>
        </p:txBody>
      </p:sp>
      <p:sp>
        <p:nvSpPr>
          <p:cNvPr id="16" name="شكل بيضاوي 15"/>
          <p:cNvSpPr/>
          <p:nvPr/>
        </p:nvSpPr>
        <p:spPr>
          <a:xfrm>
            <a:off x="3497794" y="4612865"/>
            <a:ext cx="2545967" cy="1557610"/>
          </a:xfrm>
          <a:prstGeom prst="ellipse">
            <a:avLst/>
          </a:prstGeom>
          <a:solidFill>
            <a:schemeClr val="accent3">
              <a:lumMod val="75000"/>
            </a:schemeClr>
          </a:solidFill>
        </p:spPr>
        <p:style>
          <a:lnRef idx="2">
            <a:schemeClr val="accent6"/>
          </a:lnRef>
          <a:fillRef idx="1">
            <a:schemeClr val="lt1"/>
          </a:fillRef>
          <a:effectRef idx="0">
            <a:schemeClr val="accent6"/>
          </a:effectRef>
          <a:fontRef idx="minor">
            <a:schemeClr val="dk1"/>
          </a:fontRef>
        </p:style>
        <p:txBody>
          <a:bodyPr rtlCol="1" anchor="ctr"/>
          <a:lstStyle/>
          <a:p>
            <a:pPr algn="ctr"/>
            <a:r>
              <a:rPr lang="ar-SA" sz="11500" b="1" dirty="0"/>
              <a:t>5</a:t>
            </a:r>
          </a:p>
        </p:txBody>
      </p:sp>
      <p:sp>
        <p:nvSpPr>
          <p:cNvPr id="17" name="شكل بيضاوي 16"/>
          <p:cNvSpPr/>
          <p:nvPr/>
        </p:nvSpPr>
        <p:spPr>
          <a:xfrm>
            <a:off x="6295523" y="3670587"/>
            <a:ext cx="2545967" cy="1557610"/>
          </a:xfrm>
          <a:prstGeom prst="ellipse">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1" anchor="ctr"/>
          <a:lstStyle/>
          <a:p>
            <a:pPr algn="ctr"/>
            <a:r>
              <a:rPr lang="ar-SA" sz="11500" b="1" dirty="0"/>
              <a:t>6</a:t>
            </a:r>
          </a:p>
        </p:txBody>
      </p:sp>
      <p:sp>
        <p:nvSpPr>
          <p:cNvPr id="18" name="مستطيل 17"/>
          <p:cNvSpPr/>
          <p:nvPr/>
        </p:nvSpPr>
        <p:spPr>
          <a:xfrm>
            <a:off x="3439159" y="2236316"/>
            <a:ext cx="2714154" cy="1917208"/>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a:solidFill>
                  <a:srgbClr val="C00000"/>
                </a:solidFill>
              </a:rPr>
              <a:t>طالبتي النجيبة :</a:t>
            </a:r>
          </a:p>
          <a:p>
            <a:pPr algn="ctr"/>
            <a:r>
              <a:rPr lang="ar-SA" sz="2400" b="1" dirty="0">
                <a:solidFill>
                  <a:schemeClr val="tx1"/>
                </a:solidFill>
              </a:rPr>
              <a:t>أبدعي في صياغة  سؤال عن الدرس ثم قدميه إلى .......................</a:t>
            </a:r>
          </a:p>
        </p:txBody>
      </p:sp>
    </p:spTree>
    <p:extLst>
      <p:ext uri="{BB962C8B-B14F-4D97-AF65-F5344CB8AC3E}">
        <p14:creationId xmlns:p14="http://schemas.microsoft.com/office/powerpoint/2010/main" val="80367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13"/>
                                        </p:tgtEl>
                                        <p:attrNameLst>
                                          <p:attrName>ppt_x</p:attrName>
                                        </p:attrNameLst>
                                      </p:cBhvr>
                                      <p:tavLst>
                                        <p:tav tm="0">
                                          <p:val>
                                            <p:strVal val="ppt_x"/>
                                          </p:val>
                                        </p:tav>
                                        <p:tav tm="100000">
                                          <p:val>
                                            <p:strVal val="ppt_x"/>
                                          </p:val>
                                        </p:tav>
                                      </p:tavLst>
                                    </p:anim>
                                    <p:anim calcmode="lin" valueType="num">
                                      <p:cBhvr additive="base">
                                        <p:cTn id="12" dur="500"/>
                                        <p:tgtEl>
                                          <p:spTgt spid="13"/>
                                        </p:tgtEl>
                                        <p:attrNameLst>
                                          <p:attrName>ppt_y</p:attrName>
                                        </p:attrNameLst>
                                      </p:cBhvr>
                                      <p:tavLst>
                                        <p:tav tm="0">
                                          <p:val>
                                            <p:strVal val="ppt_y"/>
                                          </p:val>
                                        </p:tav>
                                        <p:tav tm="100000">
                                          <p:val>
                                            <p:strVal val="1+ppt_h/2"/>
                                          </p:val>
                                        </p:tav>
                                      </p:tavLst>
                                    </p:anim>
                                    <p:set>
                                      <p:cBhvr>
                                        <p:cTn id="13" dur="1" fill="hold">
                                          <p:stCondLst>
                                            <p:cond delay="499"/>
                                          </p:stCondLst>
                                        </p:cTn>
                                        <p:tgtEl>
                                          <p:spTgt spid="1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xit" presetSubtype="32" fill="hold" grpId="0" nodeType="clickEffect">
                                  <p:stCondLst>
                                    <p:cond delay="0"/>
                                  </p:stCondLst>
                                  <p:childTnLst>
                                    <p:animEffect transition="out" filter="circle(out)">
                                      <p:cBhvr>
                                        <p:cTn id="17" dur="2000"/>
                                        <p:tgtEl>
                                          <p:spTgt spid="14"/>
                                        </p:tgtEl>
                                      </p:cBhvr>
                                    </p:animEffect>
                                    <p:set>
                                      <p:cBhvr>
                                        <p:cTn id="18" dur="1" fill="hold">
                                          <p:stCondLst>
                                            <p:cond delay="1999"/>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1" presetClass="exit" presetSubtype="1" fill="hold" grpId="0" nodeType="clickEffect">
                                  <p:stCondLst>
                                    <p:cond delay="0"/>
                                  </p:stCondLst>
                                  <p:childTnLst>
                                    <p:animEffect transition="out" filter="wheel(1)">
                                      <p:cBhvr>
                                        <p:cTn id="22" dur="2000"/>
                                        <p:tgtEl>
                                          <p:spTgt spid="15"/>
                                        </p:tgtEl>
                                      </p:cBhvr>
                                    </p:animEffect>
                                    <p:set>
                                      <p:cBhvr>
                                        <p:cTn id="23" dur="1" fill="hold">
                                          <p:stCondLst>
                                            <p:cond delay="1999"/>
                                          </p:stCondLst>
                                        </p:cTn>
                                        <p:tgtEl>
                                          <p:spTgt spid="1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4" presetClass="exit" presetSubtype="10" fill="hold" grpId="0" nodeType="clickEffect">
                                  <p:stCondLst>
                                    <p:cond delay="0"/>
                                  </p:stCondLst>
                                  <p:childTnLst>
                                    <p:animEffect transition="out" filter="randombar(horizontal)">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5" presetClass="exit" presetSubtype="0" fill="hold" grpId="0" nodeType="clickEffect">
                                  <p:stCondLst>
                                    <p:cond delay="0"/>
                                  </p:stCondLst>
                                  <p:childTnLst>
                                    <p:animEffect transition="out" filter="fade">
                                      <p:cBhvr>
                                        <p:cTn id="32" dur="2000"/>
                                        <p:tgtEl>
                                          <p:spTgt spid="17"/>
                                        </p:tgtEl>
                                      </p:cBhvr>
                                    </p:animEffect>
                                    <p:anim calcmode="lin" valueType="num">
                                      <p:cBhvr>
                                        <p:cTn id="33" dur="200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4" dur="2000"/>
                                        <p:tgtEl>
                                          <p:spTgt spid="17"/>
                                        </p:tgtEl>
                                        <p:attrNameLst>
                                          <p:attrName>ppt_h</p:attrName>
                                        </p:attrNameLst>
                                      </p:cBhvr>
                                      <p:tavLst>
                                        <p:tav tm="0">
                                          <p:val>
                                            <p:strVal val="ppt_h"/>
                                          </p:val>
                                        </p:tav>
                                        <p:tav tm="100000">
                                          <p:val>
                                            <p:strVal val="ppt_h"/>
                                          </p:val>
                                        </p:tav>
                                      </p:tavLst>
                                    </p:anim>
                                    <p:set>
                                      <p:cBhvr>
                                        <p:cTn id="35" dur="1" fill="hold">
                                          <p:stCondLst>
                                            <p:cond delay="1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عنوان 1"/>
          <p:cNvSpPr>
            <a:spLocks noGrp="1"/>
          </p:cNvSpPr>
          <p:nvPr>
            <p:ph type="title"/>
          </p:nvPr>
        </p:nvSpPr>
        <p:spPr/>
        <p:txBody>
          <a:bodyPr/>
          <a:lstStyle/>
          <a:p>
            <a:endParaRPr lang="ar-SA" altLang="ar-SA"/>
          </a:p>
        </p:txBody>
      </p:sp>
      <p:sp>
        <p:nvSpPr>
          <p:cNvPr id="35843" name="عنصر نائب للمحتوى 2"/>
          <p:cNvSpPr>
            <a:spLocks noGrp="1"/>
          </p:cNvSpPr>
          <p:nvPr>
            <p:ph idx="1"/>
          </p:nvPr>
        </p:nvSpPr>
        <p:spPr/>
        <p:txBody>
          <a:bodyPr/>
          <a:lstStyle/>
          <a:p>
            <a:endParaRPr lang="ar-SA" altLang="ar-SA"/>
          </a:p>
        </p:txBody>
      </p:sp>
      <p:sp>
        <p:nvSpPr>
          <p:cNvPr id="4" name="مستطيل 3"/>
          <p:cNvSpPr/>
          <p:nvPr/>
        </p:nvSpPr>
        <p:spPr>
          <a:xfrm>
            <a:off x="0" y="0"/>
            <a:ext cx="9144000" cy="68580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pic>
        <p:nvPicPr>
          <p:cNvPr id="54274" name="Picture 2" descr="نتيجة بحث الصور عن ارسم أفكارك"/>
          <p:cNvPicPr>
            <a:picLocks noChangeAspect="1" noChangeArrowheads="1"/>
          </p:cNvPicPr>
          <p:nvPr/>
        </p:nvPicPr>
        <p:blipFill>
          <a:blip r:embed="rId2"/>
          <a:srcRect/>
          <a:stretch>
            <a:fillRect/>
          </a:stretch>
        </p:blipFill>
        <p:spPr bwMode="auto">
          <a:xfrm>
            <a:off x="5715000" y="304800"/>
            <a:ext cx="2981325" cy="37338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6" name="زاوية مطوية 5"/>
          <p:cNvSpPr/>
          <p:nvPr/>
        </p:nvSpPr>
        <p:spPr>
          <a:xfrm>
            <a:off x="609600" y="1600200"/>
            <a:ext cx="4419600" cy="4800600"/>
          </a:xfrm>
          <a:prstGeom prst="foldedCorner">
            <a:avLst>
              <a:gd name="adj" fmla="val 35953"/>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sp>
        <p:nvSpPr>
          <p:cNvPr id="7" name="مستطيل 6"/>
          <p:cNvSpPr/>
          <p:nvPr/>
        </p:nvSpPr>
        <p:spPr>
          <a:xfrm>
            <a:off x="609600" y="381000"/>
            <a:ext cx="1828800" cy="838200"/>
          </a:xfrm>
          <a:prstGeom prst="rect">
            <a:avLst/>
          </a:prstGeom>
          <a:solidFill>
            <a:srgbClr val="9A0000"/>
          </a:solidFill>
        </p:spPr>
        <p:style>
          <a:lnRef idx="3">
            <a:schemeClr val="lt1"/>
          </a:lnRef>
          <a:fillRef idx="1">
            <a:schemeClr val="accent2"/>
          </a:fillRef>
          <a:effectRef idx="1">
            <a:schemeClr val="accent2"/>
          </a:effectRef>
          <a:fontRef idx="minor">
            <a:schemeClr val="lt1"/>
          </a:fontRef>
        </p:style>
        <p:txBody>
          <a:bodyPr rtlCol="1" anchor="ctr"/>
          <a:lstStyle/>
          <a:p>
            <a:pPr algn="ctr" rtl="1" eaLnBrk="1" hangingPunct="1">
              <a:defRPr/>
            </a:pPr>
            <a:r>
              <a:rPr lang="ar-SA" sz="2400" b="1" dirty="0">
                <a:latin typeface="Arial Black" pitchFamily="34" charset="0"/>
              </a:rPr>
              <a:t>تفكير إبداعي </a:t>
            </a:r>
          </a:p>
          <a:p>
            <a:pPr algn="ctr" rtl="1" eaLnBrk="1" hangingPunct="1">
              <a:defRPr/>
            </a:pPr>
            <a:r>
              <a:rPr lang="ar-SA" sz="2400" b="1" dirty="0">
                <a:latin typeface="Arial Black" pitchFamily="34" charset="0"/>
              </a:rPr>
              <a:t>مهارة الطلاقة </a:t>
            </a:r>
          </a:p>
        </p:txBody>
      </p:sp>
      <p:sp>
        <p:nvSpPr>
          <p:cNvPr id="8" name="مستطيل مستدير الزوايا 7"/>
          <p:cNvSpPr/>
          <p:nvPr/>
        </p:nvSpPr>
        <p:spPr>
          <a:xfrm>
            <a:off x="5286380" y="4286256"/>
            <a:ext cx="3571900" cy="2143140"/>
          </a:xfrm>
          <a:prstGeom prst="round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2800" b="1" dirty="0">
                <a:solidFill>
                  <a:schemeClr val="tx1"/>
                </a:solidFill>
              </a:rPr>
              <a:t>أبدعي طالبتي في تلخيص الدرس بطريقة إبداعية </a:t>
            </a:r>
            <a:endParaRPr lang="ar-SA" sz="2800" b="1" dirty="0">
              <a:solidFill>
                <a:schemeClr val="tx1"/>
              </a:solidFill>
              <a:effectLst>
                <a:glow rad="63500">
                  <a:schemeClr val="accent3">
                    <a:satMod val="175000"/>
                    <a:alpha val="40000"/>
                  </a:schemeClr>
                </a:glow>
              </a:effectLst>
            </a:endParaRPr>
          </a:p>
        </p:txBody>
      </p:sp>
    </p:spTree>
    <p:extLst>
      <p:ext uri="{BB962C8B-B14F-4D97-AF65-F5344CB8AC3E}">
        <p14:creationId xmlns:p14="http://schemas.microsoft.com/office/powerpoint/2010/main" val="357175878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a:extLst>
              <a:ext uri="{FF2B5EF4-FFF2-40B4-BE49-F238E27FC236}">
                <a16:creationId xmlns:a16="http://schemas.microsoft.com/office/drawing/2014/main" xmlns="" id="{8D56A962-E1BA-44B8-8934-4499912C35DF}"/>
              </a:ext>
            </a:extLst>
          </p:cNvPr>
          <p:cNvSpPr/>
          <p:nvPr/>
        </p:nvSpPr>
        <p:spPr>
          <a:xfrm>
            <a:off x="0" y="0"/>
            <a:ext cx="9144000" cy="6858000"/>
          </a:xfrm>
          <a:prstGeom prst="rect">
            <a:avLst/>
          </a:prstGeom>
          <a:solidFill>
            <a:srgbClr val="25555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pic>
        <p:nvPicPr>
          <p:cNvPr id="40964" name="Picture 4" descr="نتيجة بحث الصور عن ارسل سؤالا">
            <a:extLst>
              <a:ext uri="{FF2B5EF4-FFF2-40B4-BE49-F238E27FC236}">
                <a16:creationId xmlns:a16="http://schemas.microsoft.com/office/drawing/2014/main" xmlns="" id="{EBDFE97F-6A8F-47C0-B404-EC5A1B7BC00D}"/>
              </a:ext>
            </a:extLst>
          </p:cNvPr>
          <p:cNvPicPr>
            <a:picLocks noChangeAspect="1" noChangeArrowheads="1"/>
          </p:cNvPicPr>
          <p:nvPr/>
        </p:nvPicPr>
        <p:blipFill>
          <a:blip r:embed="rId2"/>
          <a:srcRect/>
          <a:stretch>
            <a:fillRect/>
          </a:stretch>
        </p:blipFill>
        <p:spPr bwMode="auto">
          <a:xfrm>
            <a:off x="457200" y="2590800"/>
            <a:ext cx="2819400" cy="375285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41988" name="Picture 6" descr="نتيجة بحث الصور عن ارسل سؤال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533400"/>
            <a:ext cx="52768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مستطيل 7">
            <a:extLst>
              <a:ext uri="{FF2B5EF4-FFF2-40B4-BE49-F238E27FC236}">
                <a16:creationId xmlns:a16="http://schemas.microsoft.com/office/drawing/2014/main" xmlns="" id="{AB70B3A0-7B46-41D7-85CF-683240A4C77F}"/>
              </a:ext>
            </a:extLst>
          </p:cNvPr>
          <p:cNvSpPr/>
          <p:nvPr/>
        </p:nvSpPr>
        <p:spPr>
          <a:xfrm>
            <a:off x="609600" y="533400"/>
            <a:ext cx="1828800" cy="838200"/>
          </a:xfrm>
          <a:prstGeom prst="rect">
            <a:avLst/>
          </a:prstGeom>
          <a:solidFill>
            <a:srgbClr val="9A0000"/>
          </a:solidFill>
        </p:spPr>
        <p:style>
          <a:lnRef idx="3">
            <a:schemeClr val="lt1"/>
          </a:lnRef>
          <a:fillRef idx="1">
            <a:schemeClr val="accent2"/>
          </a:fillRef>
          <a:effectRef idx="1">
            <a:schemeClr val="accent2"/>
          </a:effectRef>
          <a:fontRef idx="minor">
            <a:schemeClr val="lt1"/>
          </a:fontRef>
        </p:style>
        <p:txBody>
          <a:bodyPr rtlCol="1" anchor="ctr"/>
          <a:lstStyle/>
          <a:p>
            <a:pPr algn="ctr">
              <a:defRPr/>
            </a:pPr>
            <a:r>
              <a:rPr lang="ar-SA" sz="2400" b="1" dirty="0">
                <a:latin typeface="Arial Black" pitchFamily="34" charset="0"/>
              </a:rPr>
              <a:t>إستراتيجية </a:t>
            </a:r>
          </a:p>
          <a:p>
            <a:pPr algn="ctr">
              <a:defRPr/>
            </a:pPr>
            <a:r>
              <a:rPr lang="ar-SA" sz="2400" b="1" dirty="0">
                <a:latin typeface="Arial Black" pitchFamily="34" charset="0"/>
              </a:rPr>
              <a:t>أرسل سؤالاً</a:t>
            </a:r>
          </a:p>
        </p:txBody>
      </p:sp>
    </p:spTree>
    <p:extLst>
      <p:ext uri="{BB962C8B-B14F-4D97-AF65-F5344CB8AC3E}">
        <p14:creationId xmlns:p14="http://schemas.microsoft.com/office/powerpoint/2010/main" val="3364793648"/>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عنوان 1">
            <a:extLst>
              <a:ext uri="{FF2B5EF4-FFF2-40B4-BE49-F238E27FC236}">
                <a16:creationId xmlns:a16="http://schemas.microsoft.com/office/drawing/2014/main" xmlns="" id="{7621916E-7689-4F2C-BFBC-1BAD53D77E36}"/>
              </a:ext>
            </a:extLst>
          </p:cNvPr>
          <p:cNvSpPr>
            <a:spLocks noGrp="1"/>
          </p:cNvSpPr>
          <p:nvPr>
            <p:ph type="title"/>
          </p:nvPr>
        </p:nvSpPr>
        <p:spPr/>
        <p:txBody>
          <a:bodyPr/>
          <a:lstStyle/>
          <a:p>
            <a:endParaRPr lang="ar-SA" altLang="en-US"/>
          </a:p>
        </p:txBody>
      </p:sp>
      <p:sp>
        <p:nvSpPr>
          <p:cNvPr id="25603" name="عنصر نائب للمحتوى 2">
            <a:extLst>
              <a:ext uri="{FF2B5EF4-FFF2-40B4-BE49-F238E27FC236}">
                <a16:creationId xmlns:a16="http://schemas.microsoft.com/office/drawing/2014/main" xmlns="" id="{B825A43A-7730-4B22-9CAD-19D4D604B452}"/>
              </a:ext>
            </a:extLst>
          </p:cNvPr>
          <p:cNvSpPr>
            <a:spLocks noGrp="1"/>
          </p:cNvSpPr>
          <p:nvPr>
            <p:ph idx="1"/>
          </p:nvPr>
        </p:nvSpPr>
        <p:spPr/>
        <p:txBody>
          <a:bodyPr/>
          <a:lstStyle/>
          <a:p>
            <a:endParaRPr lang="ar-SA" altLang="en-US"/>
          </a:p>
        </p:txBody>
      </p:sp>
      <p:pic>
        <p:nvPicPr>
          <p:cNvPr id="25604" name="Picture 3">
            <a:extLst>
              <a:ext uri="{FF2B5EF4-FFF2-40B4-BE49-F238E27FC236}">
                <a16:creationId xmlns:a16="http://schemas.microsoft.com/office/drawing/2014/main" xmlns="" id="{1CB4A97A-2F7E-4E79-89AA-73EAA9BD38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عنوان 1">
            <a:extLst>
              <a:ext uri="{FF2B5EF4-FFF2-40B4-BE49-F238E27FC236}">
                <a16:creationId xmlns:a16="http://schemas.microsoft.com/office/drawing/2014/main" xmlns="" id="{F900D8DE-304D-40E0-9017-1B3415C8061A}"/>
              </a:ext>
            </a:extLst>
          </p:cNvPr>
          <p:cNvSpPr>
            <a:spLocks noGrp="1"/>
          </p:cNvSpPr>
          <p:nvPr>
            <p:ph type="ctrTitle"/>
          </p:nvPr>
        </p:nvSpPr>
        <p:spPr/>
        <p:txBody>
          <a:bodyPr/>
          <a:lstStyle/>
          <a:p>
            <a:pPr eaLnBrk="1" hangingPunct="1"/>
            <a:endParaRPr lang="ar-SA" altLang="en-US"/>
          </a:p>
        </p:txBody>
      </p:sp>
      <p:sp>
        <p:nvSpPr>
          <p:cNvPr id="3" name="عنوان فرعي 2">
            <a:extLst>
              <a:ext uri="{FF2B5EF4-FFF2-40B4-BE49-F238E27FC236}">
                <a16:creationId xmlns:a16="http://schemas.microsoft.com/office/drawing/2014/main" xmlns="" id="{DC886826-3319-44C3-A893-6030FA392807}"/>
              </a:ext>
            </a:extLst>
          </p:cNvPr>
          <p:cNvSpPr>
            <a:spLocks noGrp="1"/>
          </p:cNvSpPr>
          <p:nvPr>
            <p:ph type="subTitle" idx="1"/>
          </p:nvPr>
        </p:nvSpPr>
        <p:spPr/>
        <p:txBody>
          <a:bodyPr rtlCol="1">
            <a:normAutofit/>
          </a:bodyPr>
          <a:lstStyle/>
          <a:p>
            <a:pPr eaLnBrk="1" fontAlgn="auto" hangingPunct="1">
              <a:spcAft>
                <a:spcPts val="0"/>
              </a:spcAft>
              <a:defRPr/>
            </a:pPr>
            <a:endParaRPr lang="ar-SA"/>
          </a:p>
        </p:txBody>
      </p:sp>
      <p:sp>
        <p:nvSpPr>
          <p:cNvPr id="4" name="مستطيل 3">
            <a:extLst>
              <a:ext uri="{FF2B5EF4-FFF2-40B4-BE49-F238E27FC236}">
                <a16:creationId xmlns:a16="http://schemas.microsoft.com/office/drawing/2014/main" xmlns="" id="{86608822-F039-4682-A442-2847329C3DF1}"/>
              </a:ext>
            </a:extLst>
          </p:cNvPr>
          <p:cNvSpPr/>
          <p:nvPr/>
        </p:nvSpPr>
        <p:spPr>
          <a:xfrm>
            <a:off x="-214313" y="0"/>
            <a:ext cx="9358313" cy="6858000"/>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ctr" fontAlgn="auto">
              <a:spcBef>
                <a:spcPts val="0"/>
              </a:spcBef>
              <a:spcAft>
                <a:spcPts val="0"/>
              </a:spcAft>
              <a:defRPr/>
            </a:pPr>
            <a:endParaRPr lang="ar-SA"/>
          </a:p>
        </p:txBody>
      </p:sp>
      <p:sp>
        <p:nvSpPr>
          <p:cNvPr id="5" name="مستطيل 4">
            <a:extLst>
              <a:ext uri="{FF2B5EF4-FFF2-40B4-BE49-F238E27FC236}">
                <a16:creationId xmlns:a16="http://schemas.microsoft.com/office/drawing/2014/main" xmlns="" id="{59805D71-607E-4EC3-9EFC-F56FF6A82B20}"/>
              </a:ext>
            </a:extLst>
          </p:cNvPr>
          <p:cNvSpPr/>
          <p:nvPr/>
        </p:nvSpPr>
        <p:spPr>
          <a:xfrm>
            <a:off x="2775480" y="271388"/>
            <a:ext cx="6210584" cy="6315223"/>
          </a:xfrm>
          <a:prstGeom prst="rect">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4000" b="1" dirty="0">
                <a:solidFill>
                  <a:schemeClr val="tx1"/>
                </a:solidFill>
                <a:cs typeface="Akhbar MT" pitchFamily="2" charset="-78"/>
              </a:rPr>
              <a:t>فاطمة طالبة في المرحلة الثانوية وكانت تريد تنفيذ مشروعها في مادة الفقه وهو عبارة عن عمل محاضرة للطالبات عن فضل قيام الليل لكن لا يوجد لديها جهاز عرض ولا مكبر الصوت ولا يتوفر لديها مبلغ مالي لشراء هذه الأغراض .................</a:t>
            </a:r>
          </a:p>
          <a:p>
            <a:pPr algn="ctr" fontAlgn="auto">
              <a:spcBef>
                <a:spcPts val="0"/>
              </a:spcBef>
              <a:spcAft>
                <a:spcPts val="0"/>
              </a:spcAft>
              <a:defRPr/>
            </a:pPr>
            <a:r>
              <a:rPr lang="ar-SA" sz="4000" b="1" dirty="0">
                <a:solidFill>
                  <a:schemeClr val="tx1"/>
                </a:solidFill>
                <a:cs typeface="Akhbar MT" pitchFamily="2" charset="-78"/>
              </a:rPr>
              <a:t> ما هي الأمور التي ممكن أن تقوم بها حتى تستطيع تنفيذ مشروعها من غير أن تتكلف من الناحية المادية؟ </a:t>
            </a:r>
          </a:p>
        </p:txBody>
      </p:sp>
      <p:sp>
        <p:nvSpPr>
          <p:cNvPr id="6" name="مستطيل 5">
            <a:extLst>
              <a:ext uri="{FF2B5EF4-FFF2-40B4-BE49-F238E27FC236}">
                <a16:creationId xmlns:a16="http://schemas.microsoft.com/office/drawing/2014/main" xmlns="" id="{E2E242C7-D3C9-4F68-B284-A1A8DE6F6276}"/>
              </a:ext>
            </a:extLst>
          </p:cNvPr>
          <p:cNvSpPr/>
          <p:nvPr/>
        </p:nvSpPr>
        <p:spPr>
          <a:xfrm>
            <a:off x="285750" y="6019800"/>
            <a:ext cx="2114438" cy="609600"/>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defRPr/>
            </a:pPr>
            <a:r>
              <a:rPr lang="ar-SA" sz="2400" b="1" dirty="0">
                <a:latin typeface="Arial Black" pitchFamily="34" charset="0"/>
              </a:rPr>
              <a:t>إستراتيجية القصة</a:t>
            </a:r>
          </a:p>
        </p:txBody>
      </p:sp>
      <p:pic>
        <p:nvPicPr>
          <p:cNvPr id="2" name="صورة 1"/>
          <p:cNvPicPr>
            <a:picLocks noChangeAspect="1"/>
          </p:cNvPicPr>
          <p:nvPr/>
        </p:nvPicPr>
        <p:blipFill>
          <a:blip r:embed="rId2"/>
          <a:stretch>
            <a:fillRect/>
          </a:stretch>
        </p:blipFill>
        <p:spPr>
          <a:xfrm>
            <a:off x="160979" y="4128566"/>
            <a:ext cx="2034758" cy="14641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صورة 6"/>
          <p:cNvPicPr>
            <a:picLocks noChangeAspect="1"/>
          </p:cNvPicPr>
          <p:nvPr/>
        </p:nvPicPr>
        <p:blipFill>
          <a:blip r:embed="rId3"/>
          <a:stretch>
            <a:fillRect/>
          </a:stretch>
        </p:blipFill>
        <p:spPr>
          <a:xfrm>
            <a:off x="0" y="486629"/>
            <a:ext cx="2400188" cy="2633203"/>
          </a:xfrm>
          <a:prstGeom prst="rect">
            <a:avLst/>
          </a:prstGeom>
        </p:spPr>
      </p:pic>
    </p:spTree>
    <p:extLst>
      <p:ext uri="{BB962C8B-B14F-4D97-AF65-F5344CB8AC3E}">
        <p14:creationId xmlns:p14="http://schemas.microsoft.com/office/powerpoint/2010/main" val="236703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وان 1">
            <a:extLst>
              <a:ext uri="{FF2B5EF4-FFF2-40B4-BE49-F238E27FC236}">
                <a16:creationId xmlns:a16="http://schemas.microsoft.com/office/drawing/2014/main" xmlns="" id="{0765433F-3E5D-4EA8-873E-995101E39A93}"/>
              </a:ext>
            </a:extLst>
          </p:cNvPr>
          <p:cNvSpPr>
            <a:spLocks noGrp="1"/>
          </p:cNvSpPr>
          <p:nvPr>
            <p:ph type="title"/>
          </p:nvPr>
        </p:nvSpPr>
        <p:spPr/>
        <p:txBody>
          <a:bodyPr/>
          <a:lstStyle/>
          <a:p>
            <a:endParaRPr lang="ar-SA" altLang="en-US"/>
          </a:p>
        </p:txBody>
      </p:sp>
      <p:sp>
        <p:nvSpPr>
          <p:cNvPr id="26627" name="عنصر نائب للمحتوى 2">
            <a:extLst>
              <a:ext uri="{FF2B5EF4-FFF2-40B4-BE49-F238E27FC236}">
                <a16:creationId xmlns:a16="http://schemas.microsoft.com/office/drawing/2014/main" xmlns="" id="{194F2CA5-09E1-47BF-AFC7-4E807A3AD107}"/>
              </a:ext>
            </a:extLst>
          </p:cNvPr>
          <p:cNvSpPr>
            <a:spLocks noGrp="1"/>
          </p:cNvSpPr>
          <p:nvPr>
            <p:ph idx="1"/>
          </p:nvPr>
        </p:nvSpPr>
        <p:spPr/>
        <p:txBody>
          <a:bodyPr/>
          <a:lstStyle/>
          <a:p>
            <a:endParaRPr lang="ar-SA" altLang="en-US"/>
          </a:p>
        </p:txBody>
      </p:sp>
      <p:pic>
        <p:nvPicPr>
          <p:cNvPr id="26628" name="Picture 6">
            <a:extLst>
              <a:ext uri="{FF2B5EF4-FFF2-40B4-BE49-F238E27FC236}">
                <a16:creationId xmlns:a16="http://schemas.microsoft.com/office/drawing/2014/main" xmlns="" id="{FA4B0F96-5BCF-41C6-B6B6-9E33E41A32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0" y="0"/>
            <a:ext cx="9144000" cy="6858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pic>
        <p:nvPicPr>
          <p:cNvPr id="35842" name="Picture 2" descr="نتيجة بحث الصور عن تم بحمد الله"/>
          <p:cNvPicPr>
            <a:picLocks noChangeAspect="1" noChangeArrowheads="1"/>
          </p:cNvPicPr>
          <p:nvPr/>
        </p:nvPicPr>
        <p:blipFill>
          <a:blip r:embed="rId2"/>
          <a:srcRect/>
          <a:stretch>
            <a:fillRect/>
          </a:stretch>
        </p:blipFill>
        <p:spPr bwMode="auto">
          <a:xfrm>
            <a:off x="642938" y="428625"/>
            <a:ext cx="8072437" cy="60721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60019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عنوان 1">
            <a:extLst>
              <a:ext uri="{FF2B5EF4-FFF2-40B4-BE49-F238E27FC236}">
                <a16:creationId xmlns:a16="http://schemas.microsoft.com/office/drawing/2014/main" xmlns="" id="{D53160AB-D679-4148-BFF7-590F41333C95}"/>
              </a:ext>
            </a:extLst>
          </p:cNvPr>
          <p:cNvSpPr>
            <a:spLocks noGrp="1"/>
          </p:cNvSpPr>
          <p:nvPr>
            <p:ph type="ctrTitle"/>
          </p:nvPr>
        </p:nvSpPr>
        <p:spPr/>
        <p:txBody>
          <a:bodyPr/>
          <a:lstStyle/>
          <a:p>
            <a:pPr eaLnBrk="1" hangingPunct="1"/>
            <a:endParaRPr lang="ar-SA" altLang="en-US"/>
          </a:p>
        </p:txBody>
      </p:sp>
      <p:sp>
        <p:nvSpPr>
          <p:cNvPr id="3" name="عنوان فرعي 2">
            <a:extLst>
              <a:ext uri="{FF2B5EF4-FFF2-40B4-BE49-F238E27FC236}">
                <a16:creationId xmlns:a16="http://schemas.microsoft.com/office/drawing/2014/main" xmlns="" id="{11EDF625-B4DA-4D14-9691-68A56DFAEB2B}"/>
              </a:ext>
            </a:extLst>
          </p:cNvPr>
          <p:cNvSpPr>
            <a:spLocks noGrp="1"/>
          </p:cNvSpPr>
          <p:nvPr>
            <p:ph type="subTitle" idx="1"/>
          </p:nvPr>
        </p:nvSpPr>
        <p:spPr/>
        <p:txBody>
          <a:bodyPr rtlCol="1">
            <a:normAutofit/>
          </a:bodyPr>
          <a:lstStyle/>
          <a:p>
            <a:pPr eaLnBrk="1" fontAlgn="auto" hangingPunct="1">
              <a:spcAft>
                <a:spcPts val="0"/>
              </a:spcAft>
              <a:defRPr/>
            </a:pPr>
            <a:endParaRPr lang="ar-SA"/>
          </a:p>
        </p:txBody>
      </p:sp>
      <p:sp>
        <p:nvSpPr>
          <p:cNvPr id="4" name="مستطيل 3">
            <a:extLst>
              <a:ext uri="{FF2B5EF4-FFF2-40B4-BE49-F238E27FC236}">
                <a16:creationId xmlns:a16="http://schemas.microsoft.com/office/drawing/2014/main" xmlns="" id="{2C88747F-20C0-4140-9BCE-5707D8F1B47D}"/>
              </a:ext>
            </a:extLst>
          </p:cNvPr>
          <p:cNvSpPr/>
          <p:nvPr/>
        </p:nvSpPr>
        <p:spPr>
          <a:xfrm>
            <a:off x="-214313" y="0"/>
            <a:ext cx="9358313" cy="6858000"/>
          </a:xfrm>
          <a:prstGeom prst="rect">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ctr" fontAlgn="auto">
              <a:spcBef>
                <a:spcPts val="0"/>
              </a:spcBef>
              <a:spcAft>
                <a:spcPts val="0"/>
              </a:spcAft>
              <a:defRPr/>
            </a:pPr>
            <a:endParaRPr lang="ar-SA"/>
          </a:p>
        </p:txBody>
      </p:sp>
      <p:sp>
        <p:nvSpPr>
          <p:cNvPr id="6" name="مستطيل مستدير الزوايا 5"/>
          <p:cNvSpPr/>
          <p:nvPr/>
        </p:nvSpPr>
        <p:spPr>
          <a:xfrm>
            <a:off x="1528534" y="4143819"/>
            <a:ext cx="6915427" cy="1197413"/>
          </a:xfrm>
          <a:prstGeom prst="roundRect">
            <a:avLst>
              <a:gd name="adj" fmla="val 7613"/>
            </a:avLst>
          </a:prstGeom>
          <a:ln>
            <a:solidFill>
              <a:srgbClr val="C00000"/>
            </a:solidFill>
          </a:ln>
        </p:spPr>
        <p:style>
          <a:lnRef idx="2">
            <a:schemeClr val="dk1"/>
          </a:lnRef>
          <a:fillRef idx="1">
            <a:schemeClr val="lt1"/>
          </a:fillRef>
          <a:effectRef idx="0">
            <a:schemeClr val="dk1"/>
          </a:effectRef>
          <a:fontRef idx="minor">
            <a:schemeClr val="dk1"/>
          </a:fontRef>
        </p:style>
        <p:txBody>
          <a:bodyPr rtlCol="1" anchor="ctr"/>
          <a:lstStyle/>
          <a:p>
            <a:pPr algn="ctr" rtl="1" eaLnBrk="1" fontAlgn="auto" hangingPunct="1">
              <a:spcBef>
                <a:spcPts val="0"/>
              </a:spcBef>
              <a:spcAft>
                <a:spcPts val="0"/>
              </a:spcAft>
              <a:defRPr/>
            </a:pPr>
            <a:r>
              <a:rPr lang="ar-SA" sz="2400" b="1" dirty="0">
                <a:solidFill>
                  <a:srgbClr val="C00000"/>
                </a:solidFill>
                <a:effectLst>
                  <a:glow rad="139700">
                    <a:schemeClr val="accent3">
                      <a:satMod val="175000"/>
                      <a:alpha val="40000"/>
                    </a:schemeClr>
                  </a:glow>
                </a:effectLst>
              </a:rPr>
              <a:t>طالبتي النجيبة : </a:t>
            </a:r>
            <a:r>
              <a:rPr lang="ar-SA" sz="2800" b="1" dirty="0">
                <a:solidFill>
                  <a:schemeClr val="tx1"/>
                </a:solidFill>
                <a:effectLst>
                  <a:glow rad="139700">
                    <a:schemeClr val="accent3">
                      <a:satMod val="175000"/>
                      <a:alpha val="40000"/>
                    </a:schemeClr>
                  </a:glow>
                </a:effectLst>
                <a:cs typeface="Akhbar MT" pitchFamily="2" charset="-78"/>
              </a:rPr>
              <a:t>صيغي أسئلة حول ما ترغبين معرفته عن الدرس </a:t>
            </a:r>
            <a:endParaRPr lang="ar-SA" sz="2400" b="1" dirty="0">
              <a:solidFill>
                <a:schemeClr val="tx1"/>
              </a:solidFill>
              <a:effectLst>
                <a:glow rad="139700">
                  <a:schemeClr val="accent3">
                    <a:satMod val="175000"/>
                    <a:alpha val="40000"/>
                  </a:schemeClr>
                </a:glow>
              </a:effectLst>
              <a:cs typeface="Akhbar MT" pitchFamily="2" charset="-78"/>
            </a:endParaRPr>
          </a:p>
        </p:txBody>
      </p:sp>
      <p:sp>
        <p:nvSpPr>
          <p:cNvPr id="7" name="مستطيل 6"/>
          <p:cNvSpPr/>
          <p:nvPr/>
        </p:nvSpPr>
        <p:spPr>
          <a:xfrm>
            <a:off x="-150645" y="6257790"/>
            <a:ext cx="1698309" cy="500042"/>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rtl="1" eaLnBrk="1" fontAlgn="auto" hangingPunct="1">
              <a:spcBef>
                <a:spcPts val="0"/>
              </a:spcBef>
              <a:spcAft>
                <a:spcPts val="0"/>
              </a:spcAft>
              <a:defRPr/>
            </a:pPr>
            <a:r>
              <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استنتاج الأهداف</a:t>
            </a:r>
          </a:p>
        </p:txBody>
      </p:sp>
      <p:pic>
        <p:nvPicPr>
          <p:cNvPr id="5" name="صورة 4"/>
          <p:cNvPicPr>
            <a:picLocks noChangeAspect="1"/>
          </p:cNvPicPr>
          <p:nvPr/>
        </p:nvPicPr>
        <p:blipFill rotWithShape="1">
          <a:blip r:embed="rId2"/>
          <a:srcRect b="21914"/>
          <a:stretch/>
        </p:blipFill>
        <p:spPr>
          <a:xfrm>
            <a:off x="0" y="332655"/>
            <a:ext cx="8892480" cy="35283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عنوان 1">
            <a:extLst>
              <a:ext uri="{FF2B5EF4-FFF2-40B4-BE49-F238E27FC236}">
                <a16:creationId xmlns:a16="http://schemas.microsoft.com/office/drawing/2014/main" xmlns="" id="{93A712E4-D3D3-4252-961E-48A7144AFA78}"/>
              </a:ext>
            </a:extLst>
          </p:cNvPr>
          <p:cNvSpPr>
            <a:spLocks noGrp="1"/>
          </p:cNvSpPr>
          <p:nvPr>
            <p:ph type="ctrTitle"/>
          </p:nvPr>
        </p:nvSpPr>
        <p:spPr/>
        <p:txBody>
          <a:bodyPr/>
          <a:lstStyle/>
          <a:p>
            <a:pPr eaLnBrk="1" hangingPunct="1"/>
            <a:endParaRPr lang="ar-SA" altLang="en-US"/>
          </a:p>
        </p:txBody>
      </p:sp>
      <p:sp>
        <p:nvSpPr>
          <p:cNvPr id="3" name="عنوان فرعي 2">
            <a:extLst>
              <a:ext uri="{FF2B5EF4-FFF2-40B4-BE49-F238E27FC236}">
                <a16:creationId xmlns:a16="http://schemas.microsoft.com/office/drawing/2014/main" xmlns="" id="{B86FBC63-F99B-49C6-A4FC-C73B5CF4488A}"/>
              </a:ext>
            </a:extLst>
          </p:cNvPr>
          <p:cNvSpPr>
            <a:spLocks noGrp="1"/>
          </p:cNvSpPr>
          <p:nvPr>
            <p:ph type="subTitle" idx="1"/>
          </p:nvPr>
        </p:nvSpPr>
        <p:spPr/>
        <p:txBody>
          <a:bodyPr rtlCol="1">
            <a:normAutofit/>
          </a:bodyPr>
          <a:lstStyle/>
          <a:p>
            <a:pPr eaLnBrk="1" fontAlgn="auto" hangingPunct="1">
              <a:spcAft>
                <a:spcPts val="0"/>
              </a:spcAft>
              <a:defRPr/>
            </a:pPr>
            <a:endParaRPr lang="ar-SA"/>
          </a:p>
        </p:txBody>
      </p:sp>
      <p:sp>
        <p:nvSpPr>
          <p:cNvPr id="4" name="مستطيل 3">
            <a:extLst>
              <a:ext uri="{FF2B5EF4-FFF2-40B4-BE49-F238E27FC236}">
                <a16:creationId xmlns:a16="http://schemas.microsoft.com/office/drawing/2014/main" xmlns="" id="{BB198761-5859-47F1-8A96-9FA54213F82E}"/>
              </a:ext>
            </a:extLst>
          </p:cNvPr>
          <p:cNvSpPr/>
          <p:nvPr/>
        </p:nvSpPr>
        <p:spPr>
          <a:xfrm>
            <a:off x="0" y="0"/>
            <a:ext cx="9144000" cy="6858000"/>
          </a:xfrm>
          <a:prstGeom prst="rect">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1" anchor="ctr"/>
          <a:lstStyle/>
          <a:p>
            <a:pPr algn="ctr" rtl="0" fontAlgn="auto">
              <a:spcBef>
                <a:spcPts val="0"/>
              </a:spcBef>
              <a:spcAft>
                <a:spcPts val="0"/>
              </a:spcAft>
              <a:defRPr/>
            </a:pPr>
            <a:r>
              <a:rPr lang="ar-SA" dirty="0"/>
              <a:t/>
            </a:r>
            <a:br>
              <a:rPr lang="ar-SA" dirty="0"/>
            </a:br>
            <a:r>
              <a:rPr lang="ar-SA" dirty="0"/>
              <a:t/>
            </a:r>
            <a:br>
              <a:rPr lang="ar-SA" dirty="0"/>
            </a:br>
            <a:endParaRPr lang="ar-SA" dirty="0"/>
          </a:p>
        </p:txBody>
      </p:sp>
      <p:sp>
        <p:nvSpPr>
          <p:cNvPr id="9" name="مستطيل 8">
            <a:extLst>
              <a:ext uri="{FF2B5EF4-FFF2-40B4-BE49-F238E27FC236}">
                <a16:creationId xmlns:a16="http://schemas.microsoft.com/office/drawing/2014/main" xmlns="" id="{BAA2FA71-D079-4677-A901-B8841A2483B8}"/>
              </a:ext>
            </a:extLst>
          </p:cNvPr>
          <p:cNvSpPr/>
          <p:nvPr/>
        </p:nvSpPr>
        <p:spPr>
          <a:xfrm>
            <a:off x="251520" y="1911287"/>
            <a:ext cx="5976664" cy="4614057"/>
          </a:xfrm>
          <a:prstGeom prst="rect">
            <a:avLst/>
          </a:prstGeom>
          <a:solidFill>
            <a:srgbClr val="EDF39F"/>
          </a:solidFill>
        </p:spPr>
        <p:style>
          <a:lnRef idx="1">
            <a:schemeClr val="accent6"/>
          </a:lnRef>
          <a:fillRef idx="2">
            <a:schemeClr val="accent6"/>
          </a:fillRef>
          <a:effectRef idx="1">
            <a:schemeClr val="accent6"/>
          </a:effectRef>
          <a:fontRef idx="minor">
            <a:schemeClr val="dk1"/>
          </a:fontRef>
        </p:style>
        <p:txBody>
          <a:bodyPr rtlCol="1" anchor="ctr"/>
          <a:lstStyle/>
          <a:p>
            <a:pPr rtl="0" fontAlgn="auto">
              <a:spcBef>
                <a:spcPts val="0"/>
              </a:spcBef>
              <a:spcAft>
                <a:spcPts val="0"/>
              </a:spcAft>
              <a:defRPr/>
            </a:pPr>
            <a:r>
              <a:rPr lang="ar-SA" sz="3200" b="1" dirty="0">
                <a:effectLst>
                  <a:glow rad="101600">
                    <a:schemeClr val="accent3">
                      <a:satMod val="175000"/>
                      <a:alpha val="40000"/>
                    </a:schemeClr>
                  </a:glow>
                </a:effectLst>
              </a:rPr>
              <a:t>1- المراد بالعارية </a:t>
            </a:r>
          </a:p>
          <a:p>
            <a:pPr rtl="0" fontAlgn="auto">
              <a:spcBef>
                <a:spcPts val="0"/>
              </a:spcBef>
              <a:spcAft>
                <a:spcPts val="0"/>
              </a:spcAft>
              <a:defRPr/>
            </a:pPr>
            <a:r>
              <a:rPr lang="ar-SA" sz="3200" b="1" dirty="0">
                <a:effectLst>
                  <a:glow rad="101600">
                    <a:schemeClr val="accent3">
                      <a:satMod val="175000"/>
                      <a:alpha val="40000"/>
                    </a:schemeClr>
                  </a:glow>
                </a:effectLst>
              </a:rPr>
              <a:t>   </a:t>
            </a:r>
            <a:r>
              <a:rPr lang="ar-SA" sz="3200" b="1" dirty="0">
                <a:solidFill>
                  <a:schemeClr val="tx1">
                    <a:lumMod val="95000"/>
                    <a:lumOff val="5000"/>
                  </a:schemeClr>
                </a:solidFill>
                <a:effectLst>
                  <a:glow rad="101600">
                    <a:schemeClr val="accent3">
                      <a:satMod val="175000"/>
                      <a:alpha val="40000"/>
                    </a:schemeClr>
                  </a:glow>
                </a:effectLst>
              </a:rPr>
              <a:t>2- </a:t>
            </a:r>
            <a:r>
              <a:rPr lang="ar-SA" sz="3200" b="1" dirty="0">
                <a:effectLst>
                  <a:glow rad="101600">
                    <a:schemeClr val="accent3">
                      <a:satMod val="175000"/>
                      <a:alpha val="40000"/>
                    </a:schemeClr>
                  </a:glow>
                </a:effectLst>
              </a:rPr>
              <a:t>صيغة العارية.</a:t>
            </a:r>
          </a:p>
          <a:p>
            <a:pPr rtl="0" fontAlgn="auto">
              <a:spcBef>
                <a:spcPts val="0"/>
              </a:spcBef>
              <a:spcAft>
                <a:spcPts val="0"/>
              </a:spcAft>
              <a:defRPr/>
            </a:pPr>
            <a:r>
              <a:rPr lang="ar-SA" sz="3200" b="1" dirty="0">
                <a:solidFill>
                  <a:schemeClr val="tx1">
                    <a:lumMod val="95000"/>
                    <a:lumOff val="5000"/>
                  </a:schemeClr>
                </a:solidFill>
                <a:effectLst>
                  <a:glow rad="101600">
                    <a:schemeClr val="accent3">
                      <a:satMod val="175000"/>
                      <a:alpha val="40000"/>
                    </a:schemeClr>
                  </a:glow>
                </a:effectLst>
              </a:rPr>
              <a:t> 3-حكم العارية.</a:t>
            </a:r>
          </a:p>
          <a:p>
            <a:pPr rtl="0" fontAlgn="auto">
              <a:spcBef>
                <a:spcPts val="0"/>
              </a:spcBef>
              <a:spcAft>
                <a:spcPts val="0"/>
              </a:spcAft>
              <a:defRPr/>
            </a:pPr>
            <a:r>
              <a:rPr lang="ar-SA" sz="3200" b="1" dirty="0">
                <a:solidFill>
                  <a:schemeClr val="tx1">
                    <a:lumMod val="95000"/>
                    <a:lumOff val="5000"/>
                  </a:schemeClr>
                </a:solidFill>
                <a:effectLst>
                  <a:glow rad="101600">
                    <a:schemeClr val="accent3">
                      <a:satMod val="175000"/>
                      <a:alpha val="40000"/>
                    </a:schemeClr>
                  </a:glow>
                </a:effectLst>
              </a:rPr>
              <a:t> 4-الحكمة من مشروعيتها.</a:t>
            </a:r>
          </a:p>
          <a:p>
            <a:pPr rtl="0" fontAlgn="auto">
              <a:spcBef>
                <a:spcPts val="0"/>
              </a:spcBef>
              <a:spcAft>
                <a:spcPts val="0"/>
              </a:spcAft>
              <a:defRPr/>
            </a:pPr>
            <a:r>
              <a:rPr lang="ar-SA" sz="3200" b="1" dirty="0">
                <a:solidFill>
                  <a:schemeClr val="tx1">
                    <a:lumMod val="95000"/>
                    <a:lumOff val="5000"/>
                  </a:schemeClr>
                </a:solidFill>
                <a:effectLst>
                  <a:glow rad="101600">
                    <a:schemeClr val="accent3">
                      <a:satMod val="175000"/>
                      <a:alpha val="40000"/>
                    </a:schemeClr>
                  </a:glow>
                </a:effectLst>
              </a:rPr>
              <a:t>5-شروط العارية.</a:t>
            </a:r>
          </a:p>
          <a:p>
            <a:pPr rtl="0" fontAlgn="auto">
              <a:spcBef>
                <a:spcPts val="0"/>
              </a:spcBef>
              <a:spcAft>
                <a:spcPts val="0"/>
              </a:spcAft>
              <a:defRPr/>
            </a:pPr>
            <a:r>
              <a:rPr lang="ar-SA" sz="3200" b="1" dirty="0">
                <a:solidFill>
                  <a:schemeClr val="tx1">
                    <a:lumMod val="95000"/>
                    <a:lumOff val="5000"/>
                  </a:schemeClr>
                </a:solidFill>
                <a:effectLst>
                  <a:glow rad="101600">
                    <a:schemeClr val="accent3">
                      <a:satMod val="175000"/>
                      <a:alpha val="40000"/>
                    </a:schemeClr>
                  </a:glow>
                </a:effectLst>
              </a:rPr>
              <a:t>نوع عقد العارية.</a:t>
            </a:r>
          </a:p>
          <a:p>
            <a:pPr rtl="0" fontAlgn="auto">
              <a:spcBef>
                <a:spcPts val="0"/>
              </a:spcBef>
              <a:spcAft>
                <a:spcPts val="0"/>
              </a:spcAft>
              <a:defRPr/>
            </a:pPr>
            <a:r>
              <a:rPr lang="en-US" sz="3200" b="1" dirty="0">
                <a:solidFill>
                  <a:schemeClr val="tx1">
                    <a:lumMod val="95000"/>
                    <a:lumOff val="5000"/>
                  </a:schemeClr>
                </a:solidFill>
                <a:effectLst>
                  <a:glow rad="101600">
                    <a:schemeClr val="accent3">
                      <a:satMod val="175000"/>
                      <a:alpha val="40000"/>
                    </a:schemeClr>
                  </a:glow>
                </a:effectLst>
              </a:rPr>
              <a:t>    </a:t>
            </a:r>
            <a:r>
              <a:rPr lang="ar-SA" sz="3200" b="1" dirty="0">
                <a:solidFill>
                  <a:schemeClr val="tx1">
                    <a:lumMod val="95000"/>
                    <a:lumOff val="5000"/>
                  </a:schemeClr>
                </a:solidFill>
                <a:effectLst>
                  <a:glow rad="101600">
                    <a:schemeClr val="accent3">
                      <a:satMod val="175000"/>
                      <a:alpha val="40000"/>
                    </a:schemeClr>
                  </a:glow>
                </a:effectLst>
              </a:rPr>
              <a:t>-ضمان العين المستعارة.</a:t>
            </a:r>
          </a:p>
          <a:p>
            <a:pPr rtl="0" fontAlgn="auto">
              <a:spcBef>
                <a:spcPts val="0"/>
              </a:spcBef>
              <a:spcAft>
                <a:spcPts val="0"/>
              </a:spcAft>
              <a:defRPr/>
            </a:pPr>
            <a:r>
              <a:rPr lang="ar-SA" sz="3200" b="1" dirty="0">
                <a:solidFill>
                  <a:schemeClr val="tx1">
                    <a:lumMod val="95000"/>
                    <a:lumOff val="5000"/>
                  </a:schemeClr>
                </a:solidFill>
                <a:effectLst>
                  <a:glow rad="101600">
                    <a:schemeClr val="accent3">
                      <a:satMod val="175000"/>
                      <a:alpha val="40000"/>
                    </a:schemeClr>
                  </a:glow>
                </a:effectLst>
              </a:rPr>
              <a:t> آداب الاستعارة</a:t>
            </a:r>
          </a:p>
        </p:txBody>
      </p:sp>
      <p:pic>
        <p:nvPicPr>
          <p:cNvPr id="6150" name="Picture 9" descr="نتيجة بحث الصور عن أهداف الدرس">
            <a:extLst>
              <a:ext uri="{FF2B5EF4-FFF2-40B4-BE49-F238E27FC236}">
                <a16:creationId xmlns:a16="http://schemas.microsoft.com/office/drawing/2014/main" xmlns="" id="{0AA21D4F-3562-411B-85EF-638F8A3545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3075" y="-315416"/>
            <a:ext cx="3933825"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عنوان 1">
            <a:extLst>
              <a:ext uri="{FF2B5EF4-FFF2-40B4-BE49-F238E27FC236}">
                <a16:creationId xmlns:a16="http://schemas.microsoft.com/office/drawing/2014/main" xmlns="" id="{F900D8DE-304D-40E0-9017-1B3415C8061A}"/>
              </a:ext>
            </a:extLst>
          </p:cNvPr>
          <p:cNvSpPr>
            <a:spLocks noGrp="1"/>
          </p:cNvSpPr>
          <p:nvPr>
            <p:ph type="ctrTitle"/>
          </p:nvPr>
        </p:nvSpPr>
        <p:spPr/>
        <p:txBody>
          <a:bodyPr/>
          <a:lstStyle/>
          <a:p>
            <a:pPr eaLnBrk="1" hangingPunct="1"/>
            <a:endParaRPr lang="ar-SA" altLang="en-US"/>
          </a:p>
        </p:txBody>
      </p:sp>
      <p:sp>
        <p:nvSpPr>
          <p:cNvPr id="3" name="عنوان فرعي 2">
            <a:extLst>
              <a:ext uri="{FF2B5EF4-FFF2-40B4-BE49-F238E27FC236}">
                <a16:creationId xmlns:a16="http://schemas.microsoft.com/office/drawing/2014/main" xmlns="" id="{DC886826-3319-44C3-A893-6030FA392807}"/>
              </a:ext>
            </a:extLst>
          </p:cNvPr>
          <p:cNvSpPr>
            <a:spLocks noGrp="1"/>
          </p:cNvSpPr>
          <p:nvPr>
            <p:ph type="subTitle" idx="1"/>
          </p:nvPr>
        </p:nvSpPr>
        <p:spPr/>
        <p:txBody>
          <a:bodyPr rtlCol="1">
            <a:normAutofit/>
          </a:bodyPr>
          <a:lstStyle/>
          <a:p>
            <a:pPr eaLnBrk="1" fontAlgn="auto" hangingPunct="1">
              <a:spcAft>
                <a:spcPts val="0"/>
              </a:spcAft>
              <a:defRPr/>
            </a:pPr>
            <a:endParaRPr lang="ar-SA"/>
          </a:p>
        </p:txBody>
      </p:sp>
      <p:sp>
        <p:nvSpPr>
          <p:cNvPr id="4" name="مستطيل 3">
            <a:extLst>
              <a:ext uri="{FF2B5EF4-FFF2-40B4-BE49-F238E27FC236}">
                <a16:creationId xmlns:a16="http://schemas.microsoft.com/office/drawing/2014/main" xmlns="" id="{86608822-F039-4682-A442-2847329C3DF1}"/>
              </a:ext>
            </a:extLst>
          </p:cNvPr>
          <p:cNvSpPr/>
          <p:nvPr/>
        </p:nvSpPr>
        <p:spPr>
          <a:xfrm>
            <a:off x="-214313" y="0"/>
            <a:ext cx="9358313" cy="6858000"/>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ctr" fontAlgn="auto">
              <a:spcBef>
                <a:spcPts val="0"/>
              </a:spcBef>
              <a:spcAft>
                <a:spcPts val="0"/>
              </a:spcAft>
              <a:defRPr/>
            </a:pPr>
            <a:endParaRPr lang="ar-SA"/>
          </a:p>
        </p:txBody>
      </p:sp>
      <p:sp>
        <p:nvSpPr>
          <p:cNvPr id="5" name="مستطيل 4">
            <a:extLst>
              <a:ext uri="{FF2B5EF4-FFF2-40B4-BE49-F238E27FC236}">
                <a16:creationId xmlns:a16="http://schemas.microsoft.com/office/drawing/2014/main" xmlns="" id="{59805D71-607E-4EC3-9EFC-F56FF6A82B20}"/>
              </a:ext>
            </a:extLst>
          </p:cNvPr>
          <p:cNvSpPr/>
          <p:nvPr/>
        </p:nvSpPr>
        <p:spPr>
          <a:xfrm>
            <a:off x="427076" y="3069679"/>
            <a:ext cx="8177372" cy="2701586"/>
          </a:xfrm>
          <a:prstGeom prst="rect">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3600" b="1" dirty="0">
                <a:solidFill>
                  <a:schemeClr val="tx1"/>
                </a:solidFill>
                <a:cs typeface="Akhbar MT" pitchFamily="2" charset="-78"/>
              </a:rPr>
              <a:t>ذهبت فاطمة إلى مكتبة المدرسة لكي تستفيد من حصة الاحتياط في قراءة الكتب  ثم بدأت  في قراءة كتاب للمؤلف خالد المنيف لكنها لم تنهيه فطلبت من أمينة المكتبة أن تأخذ الكتاب لتكمل قراءته وتنتفع به ثم تقوم بإرجاعه إلى  معلمتها </a:t>
            </a:r>
          </a:p>
          <a:p>
            <a:pPr algn="ctr" fontAlgn="auto">
              <a:spcBef>
                <a:spcPts val="0"/>
              </a:spcBef>
              <a:spcAft>
                <a:spcPts val="0"/>
              </a:spcAft>
              <a:defRPr/>
            </a:pPr>
            <a:r>
              <a:rPr lang="ar-SA" sz="4000" b="1" dirty="0">
                <a:solidFill>
                  <a:srgbClr val="FF0000"/>
                </a:solidFill>
                <a:cs typeface="Akhbar MT" pitchFamily="2" charset="-78"/>
              </a:rPr>
              <a:t>طالبتي المبدعة : استنتجي معنى العارية ؟</a:t>
            </a:r>
          </a:p>
        </p:txBody>
      </p:sp>
      <p:sp>
        <p:nvSpPr>
          <p:cNvPr id="6" name="مستطيل 5">
            <a:extLst>
              <a:ext uri="{FF2B5EF4-FFF2-40B4-BE49-F238E27FC236}">
                <a16:creationId xmlns:a16="http://schemas.microsoft.com/office/drawing/2014/main" xmlns="" id="{E2E242C7-D3C9-4F68-B284-A1A8DE6F6276}"/>
              </a:ext>
            </a:extLst>
          </p:cNvPr>
          <p:cNvSpPr/>
          <p:nvPr/>
        </p:nvSpPr>
        <p:spPr>
          <a:xfrm>
            <a:off x="-108520" y="6010118"/>
            <a:ext cx="2571750" cy="609600"/>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defRPr/>
            </a:pPr>
            <a:r>
              <a:rPr lang="ar-SA" sz="2400" b="1" dirty="0">
                <a:latin typeface="Arial Black" pitchFamily="34" charset="0"/>
              </a:rPr>
              <a:t>إستراتيجية القصة</a:t>
            </a:r>
          </a:p>
        </p:txBody>
      </p:sp>
      <p:sp>
        <p:nvSpPr>
          <p:cNvPr id="9" name="سهم إلى اليسار واليمين 8"/>
          <p:cNvSpPr/>
          <p:nvPr/>
        </p:nvSpPr>
        <p:spPr>
          <a:xfrm>
            <a:off x="3772051" y="1502918"/>
            <a:ext cx="1923725"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 name="صورة 1"/>
          <p:cNvPicPr>
            <a:picLocks noChangeAspect="1"/>
          </p:cNvPicPr>
          <p:nvPr/>
        </p:nvPicPr>
        <p:blipFill>
          <a:blip r:embed="rId2"/>
          <a:stretch>
            <a:fillRect/>
          </a:stretch>
        </p:blipFill>
        <p:spPr>
          <a:xfrm>
            <a:off x="6139514" y="207429"/>
            <a:ext cx="2560748" cy="2605247"/>
          </a:xfrm>
          <a:prstGeom prst="rect">
            <a:avLst/>
          </a:prstGeom>
        </p:spPr>
      </p:pic>
      <p:pic>
        <p:nvPicPr>
          <p:cNvPr id="10" name="صورة 9"/>
          <p:cNvPicPr>
            <a:picLocks noChangeAspect="1"/>
          </p:cNvPicPr>
          <p:nvPr/>
        </p:nvPicPr>
        <p:blipFill>
          <a:blip r:embed="rId3"/>
          <a:stretch>
            <a:fillRect/>
          </a:stretch>
        </p:blipFill>
        <p:spPr>
          <a:xfrm>
            <a:off x="667308" y="297904"/>
            <a:ext cx="2390775" cy="24860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536707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a:extLst>
              <a:ext uri="{FF2B5EF4-FFF2-40B4-BE49-F238E27FC236}">
                <a16:creationId xmlns:a16="http://schemas.microsoft.com/office/drawing/2014/main" xmlns="" id="{53B1E6BC-48C6-458D-ABBA-2CC0D19F8B75}"/>
              </a:ext>
            </a:extLst>
          </p:cNvPr>
          <p:cNvSpPr/>
          <p:nvPr/>
        </p:nvSpPr>
        <p:spPr>
          <a:xfrm>
            <a:off x="0" y="0"/>
            <a:ext cx="9144000" cy="6858000"/>
          </a:xfrm>
          <a:prstGeom prst="rect">
            <a:avLst/>
          </a:prstGeom>
          <a:solidFill>
            <a:srgbClr val="CF9F7B"/>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sp>
        <p:nvSpPr>
          <p:cNvPr id="16387" name="AutoShape 2" descr="data:image/jpeg;base64,/9j/4AAQSkZJRgABAQAAAQABAAD/2wCEAAkGBxQTEhUUExQVFRUXFx0YGBcYGRcXHBgcHBwYFxwYGBccHCggGBwlHRcXITEhJSkrLi4uFx8zODMsNygtLisBCgoKDg0OGhAQGywkICQsLCwsLCwsLCwsLCwsLCwsLCwsLCwsLCwsLCwsLCwsLCwsLCwsLCwsLCwsLCwsLCwsLP/AABEIAMUBAAMBIgACEQEDEQH/xAAbAAABBQEBAAAAAAAAAAAAAAACAAEDBAYFB//EAEsQAAIBAgMDBwUKDAYCAwAAAAECAwARBBIhBTFBBhMiUVNh0RRxgZGiIzJUkqGxssHT8AcVJDM0QlJicnOzwkRjdILh8RZDg5TD/8QAGAEBAQEBAQAAAAAAAAAAAAAAAAECAwT/xAAlEQEBAAIBBAEFAQEBAAAAAAAAAQIRAxIhMVEEEyIyQWGBsXH/2gAMAwEAAhEDEQA/APap8QFDMzBVXUk1y8Ryowie/wAVEn8RC/PTcqXIwmKI0IjJHnAuK8q5UQHJEZTmZ9/pF9BwArjycvTlMW8cNzb1bDcp8JISI8VE5GpykNbz2qdttwDfMo84I+qvI+QiqssiWbWMG411zDf9+NbWPCM3Svcd+vornl8jKdpGpxz20w27B26+r/iiO2Ye2HqPhXMXCgW6I01/5poobE3YG/ve7f6uHqrc5cvSdEdM7bg7ZfUfCl+O4O2X1HwqgcLmOt7dQ83GhGCCk77eb5yKfUy9HRHTG2Ie1HxT4Uw2xD2o9R8KpQLbS/dUgQA/f6619Sp0LZ2tF2vsnwphtaLtfZPhVObXj9/NQoCPv56fUq9C9+Nou19k+FOdqxdr7J8KpxobVOIraXq9dTpiT8bRdr7J8Kf8axdr7J8KhKcKLm+qnXTpSfjWLtfZPhS/G0Xa+yfCoMlIx066dMTjasXaeyfCkdqxdp7J8KrkaaUkJI1qfUOlY/GsXa+yfCm/G0Xa+yfCoSppslPqU6Vj8bRdr7J8KX42i7X2T4VBzem+gZTTrp0rX42i7X2T4UjtaLtfZPhVdkNMyll7xV66dKc7Zh7Yeo+FOdrxWvzot15T4VVjwn6xG7d1VWxEYbVmZvNYD0Vm8ln6XojoHbcHbL6v+KGfb+HS2fEIl92bo38199ch4lPA7917/VWX5cS35gX1CuCD51tUx5bbqmWGo3a8qMId2KiPmIq8mOUmLKwdZRmVhuIsCCDxBBFeU8mUU84ecyOLAEGx3jQ9ehr0LZY9zwGt/cBr19CPWtYcnVlZ6ZuOptNymTNhcSo3lLesWrzHlfEFjjjBuyau3fuAv3CvU9uj3CfzD6q875SYYBXAtpfqvv4+NcPkT78a68Xiub+DmAyTy5j/AOvqH7Q3V6Xh1ULYXIGlef8A4MVvPKRwj/uFehYrQcPmrUxk7p/AkFu5R3/XRJEtrX+SkerqqQJp31vQHKVH31qRAc3C1qdd1qlw40q6S1VZKJUuasOdaZBrU0bOyi1qAR61I6XpRrVQIj6qJhRhbeaiAq6EYGt6ktpSFPRABKArVi1AwpYKxFSIBR5KbLU0uzZb0GWpstNamhGBpTBany01qujaMLTqvGjPCml10FBFPp5t1VRESN2/q4V0BHprTyHqFS47JXKmjyi+hbgBw8/XWB/CArZ4hY6Breta9HMGY9XWfCsR+EZwJYeHQYDTqI+/orEw7rcuytyT2AXhZgQGzaXAt662+yhaPAD/ACB9COuTyVgBwy9Mi5vZSB6+Jrr7LFkwA/yB9COtceEmVsZytsi1t8nmJ7b8ot8lecSuWVgdbqb2Wx1N7i2u/fXoXKk2wmKP+WfmrzzOpViM12ABPy6njw9deb5mWs8Xbgnan/Bio8ols1/c9fjCvQMQmo8xrzz8GvRxMvAZCPaFekNc33d1ejHvGPFQTLrv3/8AdSCQncBfjQ6jQ2tUgt1fLQCjED5qtRPoL6XqMJejdQLVqdkojqadajU0TG1VElqRWgVjT3qoKkKjO+pEFQEtFTUqoRp7UzUwagYrTkUr016BxSFNRigVDIKLNTWqgEvahA6uNSndUV+IqB3XroI2sdDUzDMKijGtQE0YYb9/VXnv4SsOQ8PHot861uFcXJO/78ax/wCEKTNJB5m+dadqeE+EgK4aMai9t+h16vkrQbJ/N7P/AJA+hHUGFxgWNBZiLDd6NKsbMN0wB/yR9COpxydVq5+Is8oR+T4i+oy7vVWWjeO5Asc3DzC3V3fJWo5Ri+GxA61+oViMJhiSLg6HeOG7SvN8u3qmnThnaqXJRQmLntoMv9wPoreQygbje53+jvrF7BAGMnH7v91bSJbjr0reKLEZ41MB6qqxjSrCg12jNSMwoD1mmNDGUljBGV0caBhobcCCO7dbhVRMhAHy30peasFiuWLnCNJPBGsgihkMVzIrGV5kVdcoveC4U8Ta5Nr7fA4tJEQqwOdA696nKb+bpD11UWAvClkrlQbbV7mLKyLOsLuzFFOYLZojlIlu7qgGgJvY6a2Nm7YjnLiPPZP1jG6K41GaN2ULItwekpI9Yu0LeWpVNZnaHKqJYxNGTJGryKcgDc5kwr4q0bZgCCqizag2001rsbI2gJ4+cAsOckS1+zleK/pyXt300L4NPVTFzZA1imfIzIrtkDZQLlmscqglbtY2vuqnguUeGkSR1mTLCQJSSVCEgEElgOib3DbiNRQdYimtVXaWNEKl3sI0Vnla+saKrNmygEt70jTv6q5Z5RBYllkCIPKZIWuXJypLJErqFRixOWNjuADkki2od2mJ1qlgNqxyvIiZyUJBbI4RiCVYJIRlkysCpyk2OhqdJ+kwYFCCbXKnOoCkugBJygtlNwDcbtQSEpajtVSHGLJHHJDaRZArL0st42ynOLjWwYG3eBpVDZ/KSGSOaYsqwxsmWS5s6PFDKrEEXBJlK5d+g4m1B270QNcmXbIQyNKAsSqrRuCGaQNlUZY1uxJdlVQBdiQBcmrUONDw86iSN0SwjKmOQkX6GWTLla4t0rCqLZoGHAVz8ftqKELnLksSAkaNM4tbOSsYYhVuMzbhcdYv0c1Aym171EjXN6NxelGuWoqrLDYHzGsXy2QmbDrpubTXrWt6ZuFt9Y7llF+V4UcLN861nQ6+GgIUW0BUi/EX4gVZ2Wto8AOqAfQjrgS44ZgRra1+vS+mu6u/ss3TAfyB9COscGUyt01y42SLHKM2w2IP7vhWYgnBUAA6313C+vGtPyiF8NiB1r4VlI0yqtrsde4D66x8nfVP/F4vFU9iR/l01+MY+kO6trFHxrLbGH5Y/H3Idf7S1qo2661hOxkdAOFThyKhTqora10jIhvvXMx2y3IiGHnMHNk71EwKtoR0ze44G+mo1BrrKtMaqOBPyPwr5OcWRmRBHnEssRIBLdLmnQHpO53aZja1dfDbNjQoUW2SPml1bROjZbX196NTc79dTenjdv4eCFJZXKK9sgKPnYkXCiLLnzW4WuKkg2oOfljbKEWOB0a/vueaRB3asigW3376qKL8hcAd2HCD9mN5YluDmDZI3VcwOoa1xYWOgtZ2LyTwmEDCCIorrlKmSV1ynUgK7kLe+trXqbF7fw8a5mkuBIIjlBazNYi9hoLEMTuA1qWXbEYxKYW95WBJA/VFmZb97ZHsP3Sao5L8gdnn/DKo06KvKi9V8iuFvbolrXIJBJBIqxt3AzJGjYMLmSVpDGVDB+cz5zrLHla8jMDm9FFjeUccci5iOZaB5A9jdissMQVfO0yAdZYVck23GmHGImDwruKyLZwxOUJlF8zE6DLcHgSNaDPYT8HOE5sLiA873JLGbEqBc3yopmYqosuhYk5QSTYWvYrkuFgkw+FKxpNpM0nOTuVYBGKtI7XOTQBrqN9uFVNq8sBEOcCM4khjlQEgBc0OKnvpv0wxGnH5ddfW19eru66VHF2psBppS64qaFGjWKSJBEVdVLkdJ0ZkNpGBKkXFuq9VsXyHwMjmRonzEkm0+IQa2vZVkCrewvYDcK6EO0/dpo5MqZZESPU3cNEJLnqNxL6EpYHbsE0rxIzZlTnLlHVXS9s8bsAsig2GZSRrTuINiclsLhHL4eNkJuDeWZxqbk5XcgEkb7X9dcb/AMRnmSNcXJBMcPGVgaNcRAxYhVzyyJNmAIUXVbAnXgBVrF8r4zHz0GaVI5ZE6NhzuXCyYkZb65WsADxOo0tfs7C2lz8WcgITLLGBffzcskYPnKx5vXQVMbsA2gGHxEuFEMZiAjEbgoeb6JEqtqObWzb9++9QT8icG/v42Y5FTNzkgPQtleysFEgsDnAB76LY23iY4BiSizTPIiiMOVvGzJckjoXyga8WA1rrpjo2YIHUsdQOJF3F/NdH1/dqDPn8HmzubCtCxRR+tPiLACxsTzvvRlBA3Ai4tV7FbIMWHRcE6R82/OgzGSZGHSvnZnzkdK4ObTKvAV1MJi4po1dGR0f3p3hrX0seIKnTeMp6qxkvKfEnCyGSKJpVjiYKkUk6s5xE0JGTMpH5pDe/RJO+wqi5FyCw0jNPikEmJZjI0kL4iBAWAU82izdG6qoJvduPUNVGgVQBoAAAO4aCo9m4sTQxSi9pEVxcFffKG1Um679x3VORUUymmffTg60bgWoIFjHWb1neUS3xeGvqMr/OtaMsvXurPbbm/K8PbWyP8pWoqHD4Zb7tdNL+nr11rsbO95gf5I+hHVYECxC2a4AsSOPmqzs73uB/k/2R1nhknheS7T8ov0fEfw+FZKOU5cu/XgfOL6VrOUn6Nif4PqFY7CC7E77HS1geJ1v664/Jv3Rvh8Ve2OB5QdP/AFf3LWhA3Vntli2JJv8A+r+5a0KHQa8K6Y+ImXlIlSgVHFUyitxmktIinWheRQyqWGZr2HE2sTbzVUcfHcnIZeaRkQwRxPFzViBZjCy5be9KmEWIsRwqCPkDs0ADyKCwFrlLn0k6k95rvTzBFZ23KCTuGg85A9ZpYHEc4iuNzC483ntV3+jX7cHE8jYSqQxJh4cOsomZBAGZmFtUctaMkAKWyk2vYjfXQ27ycw+JV+cggaRlsHkiV7EXy5tQWAJ3ZhXXFMTbu76qMxByDwAUCTB4Vm/WZYQgJ6wtzlHdc11cPyfwqRCFcPCIg+cR5FKhv27EWzd++ulUWKxCxpnc2UEa6neQo3d5FNmnKw3I/ARnNHhIEazLdUUGzDKwv1EEjzE1T5Q8lmxZkV5wMPMqiSJogzXW9milzDIbkHpKwBFxvrSGQZstxmte3GxJF7dVwfVSqbNM6vIPZo08iw9t3vAfl6++ulsrk9hMNnGHw8UXOCz5VAzAX0brGp076m/GC88If1suY6jd5t/pNh1Xq1LKqi7EAdZNvNTZY4UvIvZ7G7YLDbrfmkFgDewAFhVzaexzIqCKZ8MySGQNEIzctmzgq6spvnY7t+tdPjTtVGWx/IqKd4ee5uWGHMwR4lLu73LNJNfVSxLlVVbtbWwtVuDknh4CXwcOHw81iBJzWYAHeCoZSRoOI3V3qYGg4f8A483MQxripY5I2Z2mRYryNIWaQsjoyDMzs1gNOFLFck8HKEE0CTZAQGkAZtSWYk2GpYljbia6wxKmRox79VViO5iwHyo1S2qb2aR4fDLGioihURQqqNAqgWAA4AAWqY016HNcAggg8QbigKwqKQVIlBKaUVzDe/dWe2mPyuHj0G6+sVqFW1642MjAxEfD3NvnFZsalKOFuHX1nr4VZ2d7zA/yR9COo5ZlY++tY+upNnHoYH+SPoR1eNM0vKYfkuJ/g+oVksJCbW+9uo+uthyg/R8R/CPqrOYWE2JNtTwrj8jHecdOG9qWyo/dzfsvP+std6Ja42AH5Qevm/7lruoK1jOyVIoqQCgFR4qEuuUOyG46S2vob21BGtrbtxroyrtIWxQT9VIuct1s7FAfQEb49SYieITRK1jK2YJrcqMrMWtfQHLa/HQU5w555ZR+wUYd1wyn0G4t+/3VSxvJ9XkaZZZo5Dl6SsLAqLAhCCN2Yf7j11m7/TU1+/TpwOudkMgZyL83deiu6+XfY9Z3/JXNTbkZgglmcxGSxKrmOoOoNgWCA7zoN19DY0xyWYS84mLnUkEk2jLFiFBOYr70hR0bWFha1qKHkkyuHTGYhSAVFub0VmLlfe2PSJNZ3n6a1h7d3E4lFePPKFznKiXAzta/nbThu14m1Fi1uU6AcZtSSBk0Jz2PviDYem/CuBtTZ5lmwyBcQTGVzyNZY7IyvmY26TkroFsOlc6C1XseMWsxaBYXRkVfdGZShUsb6A5gc3n0rXV57M9Pjukw+0OcdxE6MBEkidEgHnM+Ul82o6B3Lxo9s4kxxc4VhYL0mMjlFXQ2IORr9Kw3caqQYXyRM6xvK/NqhEQFrqzsAqlrqCZW67AD00MJyVkMaZsTNEQS4iQoyRFs3RUspJADldb1N5a1ruusd732XMdt8xlmWNXj8mEyyK2/pWy7tV6QN/P111toyqq3aQRKD0nJUaedtB5/P565OF5MhVZHnlkUwmBQwQBEbLfLlUfsrv6qbb2zBiJo42uAI2dHAVubdHi1swINw1rHeFI66by1dmsLZIvyY608SAArLG7Z/wCDm8o7wQ5PoqpPtNeZMkU0EojY53d9ENja2RTbUgeY8ap4bkrIqRqcZPeMWUgR2AIykAFSbEW3k7qjh5FBVkRMTMqyi0ihYrNcEH9TQanQbr1m3P0uuP3/ANaPGn3NhldrixEZs2uhym43Xve/CpsXbISX5tQLs9wLAanU6Dz1zNrYySB4isMsseV1YRAMVb3PISpIuLBxfhXPwnJ9phI0r4iOKV2fybMotexBZluQcwzWDW3Drrdy76kYmPbdrRYTFJIgkjYMhFwwNwQNL39BrnvtqNIg7SxyG+S6MgDOBcqCWsvXqdKrYvZSw4VYUzSJzqZw5zFxJMufMba+/J3cPPVDD8iioKeVPzdxlXm4TayhQTmUgtYAZgBe2tS5Z9pI1McPNrr4Pa0Ni0kmGjZjchZUbuF20u1h1d2tr1cbDBpElzHoqVUDcc9iSev3ot6d964DciwQV8oexBBtFhxodDujqXa+GZ1iw0ccsaxFW54W9zWMWXm7E53YaAEbmNxTeWu8NY7+2uhtPGiOB2kaFiOiQ7c2hLahGJzW6JHA39NXoZQVBBBBGhFiCO47iKzOC2EZQx8oxahmu6yJGpc5VBYBo9LqFXTqrrbH2FDhc3MhwDa4Lsw0vuBNgdaY3K3x2TKYyee59lTG0idlKyA/u6Oo9CuF/wBtX13/AD1UwOFMYN7Zndnbzsb277Cy3/dq2nyVueGcvJ3ktes9tJ7zpmNrxva2/eK7WIes/ta/lCAdm1vWtZzpjASkBh0Tv67cfN567Gy/eYD+QPoR1x3QBgtiT131149QG6uvsoe54D+QPoR1ng81eXxFvb/5if8AhH1VxcNLbfp9/wDuu1t/9HxH8P1CuBDYDS9/vatcvmHF4pYJh5W38r+5a7aj0Vntmv8Alj90X9wrRo+utItSgUqa/VSJrTIkqS1AjcKkolMtGBTWp6qHJpiaekaoa9NSY0y1AQpmFEDTGqApwKcrQk1kHeiBqOnBqhy1HeoiKMUD3p6GkWqgWpE2pmbSgzioCagjY3oiajRqihk1rhbS1xMNv2Gv6CN1aG9Z7bP6VD3xv84qVYhxMj5tARvHfuGg6q62x/zWz/5A/px1QmD3GvoB++ldHZnvMB/JH0I6zwzvV5PEWeULWw+IPUv1Cs3hsTvJO826q0fKI/k+I/h8KzWDYFbm1uF+HptU5vyi8Pig2O+bGy90Q+kK0im3fWO2BJfGT24J6+kK1qTXIvpVlW/xYBHCnjqvLikDZGZQ2UvluA2UEAtl3kAkDzkVJBMpvlN7WvoRa4DD5CK0ytZKImqUO04mUsH0GhvdbG5FrEA3uDU6SBgCpDA23eYH5iPXVZWENHUKtRXqofjT3plpUDXor0FqegMmlegJpFqA70NCDSFAV6YinUUiKAb0WahFO1QM7UOfvpmNA1FSMaAIacmhBoFQ856qZxQ2sN3VUUidLiszt3FlMVhyf2X4d61qFOlrVkeV0lsThT3MPlWpRexeNQXYHpEbv+K6+yGvHs8/5A/px1l8cAQd4PWRe/r+etNsX81s7/Tr/Tjrn8fK3LJrlnaLnKEXw+IH7v1Cs3BHZOHE+FaTlEfyfEfwj6qzqqObZgbWF+7dW+WfdDj/ABri8j1Jxc5sNx3/AMQrXvdTci9Y7kM45+U30yH6QrbxsSBfzeeml248ewFMjuZXYOynJ0bBVfnchuDcc4SQdGANr1M3JXCHURZWtlzgtnK8ULkklNPenT0102AXz0Zcb71rbOoptsmHKqlAVVg4BLHpLexJJu1sxOt9dai2TsKOCR5VZiXzGxCADNzYNsqg7oYxqT73vq4bmpozSVLE9EKjLUi1VlOKa1BmpZjVBUxoc9INQItThqYj00rUBA0SVEKJdPTQSkUBekZKGga9IsaGmBNRSBoZGorVEbXqApW0p1NA0lItxptRZfv66Ze+ozL1iolm17qlsNLJJrDcu5ss+GO8AN861tlm0rzz8IjkSwkdTfOtS1ZHWxeNJ3XFx8uhHzVp9j/mtn/yB/TjrEGW6jUk2vbUd/mPorb7H/NbP/kD+nHXH4t3lk1zTUi3yh/R8R/CPqrI4+S0ba6W9G7h8lazlKfybE8eh9QrAY+cmMxrbM1hY9Z6yAbX6W7fbu068t++ROL8bQcgjeeQW0yf3Ct3Fo3HrtvrBcj1MUmaS6B4wynXcTcXsLA5VLW4LqbWNtXhtpKSAcytcgZgRezZSB163/61rWr6Xc9utK3cdaAA1QxO1x0ebUuWAK2B1Jtpa1x0SGv1W4G9VhtzMRlQ5SMxOtwpy5Ta3HOuhtvNr2NXVY27UZqWOuVh9tR2JJIAuCd9iM1xoTuysb7rKddDZ023Fd+lYJvJ4byb8VsATqBopO4E00lrqk3ofTQQvcX7vNRE1Aebvp8woG3VGfPV2q0DQ376iRvPSJptFgNTioS1Pmps0lY02ahDUNzemw4OtNzhoM1MX3U2ukopr1GGPXRAUNHLVGzaULfXURvUtNJ76dVCW3XNQGb7/fdQB+v76/JWepdLErg6CqzRm/3FE5HA6d9VLl+PfxFZyrUi1mI66wf4RD7pFw6LfOK2q3sb3JHVWE/CICXhtaxRvnFTYs4UI8CkEhiOu+u7Tq3VvdjD3LZ/+nH9OOvMdjKWi0JFj9/RXp2xvzWz/wCQP6cdZ+L+eRzfjFrlIL4bEjrT6hXnW2FJyrG7KTYXBKXLOkagkcM0gBOptntvr0nbmHaSDEIgzMy2AuBc23XJAHpNec7f5K42bJlwrNYa3kgtrfgZO+u3LL1yyM8dnTYrcm4WSV2c86G3qWZDfIknTQjfY5SGHvltvtXcGIV1YLGqhiqq8fRIzNYG9rkW6R0HRzXFUuTHJnFwO3OYRspTLbNh2B1BsRzu6tD+LZs2byV7/wAUNjvHvedtextffY1rdn6TU9uRh8UgARolcg5Sz775FbpEqSzEsF046G1OmPRnQCKEx3sNL6sYTocoyhhPe+vvG0rtnAS2t5I263+H6iO17yPTRHAy8MK43/B+P/y959Zq7/if650mMgy5liF/1lV8mWxtmO4A6kZtOIvYi8PlkKk+5KCf3iCtjGvBbofdVPAkAnhXXGDl+CPpuF8PoQLC3umn1Ua4F9PyRh/9fTqt7pTf8P8AVuHQAWsAAAOru9FOz3+/mqMJN8Hl+NB9rQc3Ne4w8vxoPtazZV3E+akrCoDHP8Gk+NB9rRhZvg8vxoPtaapuLKyXpptNagAm+DyfGg+1oHE5v+TyfGg+1pq+jsmD0WcVUMM/weX40H2tEkc/weX40H2tTWXpey0JBTmWqnNTfB5e7pQfa0aJMP8ADy/Gg+1q6vpOyZmqBpde7/uitNb9Hl+NB9rUTxTk/o8nrg+1pZVliaM9dHzlV1jm+Dy/Gg+1qTJN8Hl+NB9rSSpbBLIKryya2H31qTm5vg8u79qD7WoZYJ9bYeT40H2tSy6WWAL3NuHGpr6dVRJBP8Gk+NB9rSaHEH/DSHr6UH2tZ6b6XcHIQdO77mqKQEa7jutVkwYjhhpB/vg+1qPyTE/B5R/vg+1rOWNv6WZT2jLaXvY7uPy91Yfl/I2eHU+8P0hW5OAxHwaT40Hd/m1nuVPJfFztHzeFeyg3u8A3kHtKkwy34LljpnuTGJsrC19R3enfpwr1PYp9y2d/p1/px157sfkbjo3JbDNYj9uA/wD67q9G2dh2jTAxuLOkIVhcGzKkYIuNDqOFa4McpnluM8mUuM062Jwxb3rsnXltr6xUHkD9vJ7PhSpV63EvIH7eT2fCl5A/byez4UqVAvIH7eT2fCl5A/byez4UqVAvIH7eT2fCl5A/byez4UqVAvIH7eT2fCl5A/byez4UqVAvIH7eT2fCl5A/byez4UqVAvIH7eT2fCl5A/byez4UqVAvIH7eT2fCl5A/byez4UqVAvIH7eT2fCl5A/byez4UqVAvIH7eT2fCl5A/byez4UqVAvIH7eT2fCl5A/byez4UqVAvIH7eT2fCl5A/byez4UqVAvIH7eT2fCl5A/byez4UqVAvIH7eT2fCl5A/byez4UqVAvIH7eT2fCl5A/byez4UqVAvIH7eT2fCpMPgbMGZ2ci9s1tL79w7qVKg/9k="/>
          <p:cNvSpPr>
            <a:spLocks noChangeAspect="1" noChangeArrowheads="1"/>
          </p:cNvSpPr>
          <p:nvPr/>
        </p:nvSpPr>
        <p:spPr bwMode="auto">
          <a:xfrm>
            <a:off x="8923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ar-SA" altLang="ar-SA" sz="1800">
              <a:latin typeface="Arial" panose="020B0604020202020204" pitchFamily="34" charset="0"/>
            </a:endParaRPr>
          </a:p>
        </p:txBody>
      </p:sp>
      <p:sp>
        <p:nvSpPr>
          <p:cNvPr id="16388" name="AutoShape 8" descr="ÙØªÙØ¬Ø© Ø¨Ø­Ø« Ø§ÙØµÙØ± Ø¹Ù ÙÙ Ø£ÙØ§"/>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a:spcBef>
                <a:spcPct val="0"/>
              </a:spcBef>
              <a:buFontTx/>
              <a:buNone/>
            </a:pPr>
            <a:endParaRPr lang="ar-SA" altLang="ar-SA" sz="1800">
              <a:latin typeface="Arial" panose="020B0604020202020204" pitchFamily="34" charset="0"/>
            </a:endParaRPr>
          </a:p>
        </p:txBody>
      </p:sp>
      <p:sp>
        <p:nvSpPr>
          <p:cNvPr id="16389" name="AutoShape 10" descr="ÙØªÙØ¬Ø© Ø¨Ø­Ø« Ø§ÙØµÙØ± Ø¹Ù ÙÙ Ø£ÙØ§"/>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a:spcBef>
                <a:spcPct val="0"/>
              </a:spcBef>
              <a:buFontTx/>
              <a:buNone/>
            </a:pPr>
            <a:endParaRPr lang="ar-SA" altLang="ar-SA" sz="1800">
              <a:latin typeface="Arial" panose="020B0604020202020204" pitchFamily="34" charset="0"/>
            </a:endParaRPr>
          </a:p>
        </p:txBody>
      </p:sp>
      <p:sp>
        <p:nvSpPr>
          <p:cNvPr id="16390" name="AutoShape 14" descr="ÙØªÙØ¬Ø© Ø¨Ø­Ø« Ø§ÙØµÙØ± Ø¹Ù ÙÙ Ø£ÙØ§"/>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a:spcBef>
                <a:spcPct val="0"/>
              </a:spcBef>
              <a:buFontTx/>
              <a:buNone/>
            </a:pPr>
            <a:endParaRPr lang="ar-SA" altLang="ar-SA" sz="1800">
              <a:latin typeface="Arial" panose="020B0604020202020204" pitchFamily="34" charset="0"/>
            </a:endParaRPr>
          </a:p>
        </p:txBody>
      </p:sp>
      <p:sp>
        <p:nvSpPr>
          <p:cNvPr id="5" name="مستطيل مستدير الزوايا 6">
            <a:extLst>
              <a:ext uri="{FF2B5EF4-FFF2-40B4-BE49-F238E27FC236}">
                <a16:creationId xmlns:a16="http://schemas.microsoft.com/office/drawing/2014/main" xmlns="" id="{D1A9707C-6D02-B746-8E21-AFFFFBA77631}"/>
              </a:ext>
            </a:extLst>
          </p:cNvPr>
          <p:cNvSpPr/>
          <p:nvPr/>
        </p:nvSpPr>
        <p:spPr>
          <a:xfrm>
            <a:off x="176508" y="1844824"/>
            <a:ext cx="2125439" cy="4692464"/>
          </a:xfrm>
          <a:prstGeom prst="roundRect">
            <a:avLst>
              <a:gd name="adj" fmla="val 7613"/>
            </a:avLst>
          </a:prstGeom>
          <a:ln/>
        </p:spPr>
        <p:style>
          <a:lnRef idx="2">
            <a:schemeClr val="accent1"/>
          </a:lnRef>
          <a:fillRef idx="1">
            <a:schemeClr val="lt1"/>
          </a:fillRef>
          <a:effectRef idx="0">
            <a:schemeClr val="accent1"/>
          </a:effectRef>
          <a:fontRef idx="minor">
            <a:schemeClr val="dk1"/>
          </a:fontRef>
        </p:style>
        <p:txBody>
          <a:bodyPr rtlCol="1" anchor="ctr"/>
          <a:lstStyle/>
          <a:p>
            <a:pPr algn="ctr" rtl="1" eaLnBrk="1" fontAlgn="auto" hangingPunct="1">
              <a:spcBef>
                <a:spcPts val="0"/>
              </a:spcBef>
              <a:spcAft>
                <a:spcPts val="0"/>
              </a:spcAft>
              <a:defRPr/>
            </a:pPr>
            <a:r>
              <a:rPr lang="ar-SA" sz="3200" b="1" dirty="0">
                <a:ln w="0"/>
                <a:solidFill>
                  <a:schemeClr val="tx1"/>
                </a:solidFill>
                <a:effectLst>
                  <a:outerShdw blurRad="38100" dist="19050" dir="2700000" algn="tl" rotWithShape="0">
                    <a:schemeClr val="dk1">
                      <a:alpha val="40000"/>
                    </a:schemeClr>
                  </a:outerShdw>
                </a:effectLst>
              </a:rPr>
              <a:t>حاولي أن تتوصلي إلى معنى العارية اصطلاحاً </a:t>
            </a:r>
          </a:p>
          <a:p>
            <a:pPr algn="ctr" rtl="1" eaLnBrk="1" fontAlgn="auto" hangingPunct="1">
              <a:spcBef>
                <a:spcPts val="0"/>
              </a:spcBef>
              <a:spcAft>
                <a:spcPts val="0"/>
              </a:spcAft>
              <a:defRPr/>
            </a:pPr>
            <a:r>
              <a:rPr lang="ar-SA" sz="3200" b="1" dirty="0">
                <a:ln w="0"/>
                <a:solidFill>
                  <a:schemeClr val="tx1"/>
                </a:solidFill>
                <a:effectLst>
                  <a:outerShdw blurRad="38100" dist="19050" dir="2700000" algn="tl" rotWithShape="0">
                    <a:schemeClr val="dk1">
                      <a:alpha val="40000"/>
                    </a:schemeClr>
                  </a:outerShdw>
                </a:effectLst>
              </a:rPr>
              <a:t>من خلال استراتيجية </a:t>
            </a:r>
            <a:r>
              <a:rPr lang="ar-SA" sz="3200" b="1" dirty="0">
                <a:ln w="0"/>
                <a:solidFill>
                  <a:srgbClr val="FF3300"/>
                </a:solidFill>
                <a:effectLst>
                  <a:outerShdw blurRad="38100" dist="19050" dir="2700000" algn="tl" rotWithShape="0">
                    <a:schemeClr val="dk1">
                      <a:alpha val="40000"/>
                    </a:schemeClr>
                  </a:outerShdw>
                </a:effectLst>
              </a:rPr>
              <a:t>سحابة</a:t>
            </a:r>
            <a:r>
              <a:rPr lang="ar-SA" sz="3200" b="1" dirty="0">
                <a:ln w="0"/>
                <a:solidFill>
                  <a:schemeClr val="tx1"/>
                </a:solidFill>
                <a:effectLst>
                  <a:outerShdw blurRad="38100" dist="19050" dir="2700000" algn="tl" rotWithShape="0">
                    <a:schemeClr val="dk1">
                      <a:alpha val="40000"/>
                    </a:schemeClr>
                  </a:outerShdw>
                </a:effectLst>
              </a:rPr>
              <a:t> </a:t>
            </a:r>
            <a:r>
              <a:rPr lang="ar-SA" sz="3200" b="1" dirty="0">
                <a:ln w="0"/>
                <a:solidFill>
                  <a:srgbClr val="FF3300"/>
                </a:solidFill>
                <a:effectLst>
                  <a:outerShdw blurRad="38100" dist="19050" dir="2700000" algn="tl" rotWithShape="0">
                    <a:schemeClr val="dk1">
                      <a:alpha val="40000"/>
                    </a:schemeClr>
                  </a:outerShdw>
                </a:effectLst>
              </a:rPr>
              <a:t>الكلمات</a:t>
            </a:r>
            <a:r>
              <a:rPr lang="ar-SA" sz="3200" b="1" dirty="0">
                <a:ln w="0"/>
                <a:solidFill>
                  <a:schemeClr val="tx1"/>
                </a:solidFill>
                <a:effectLst>
                  <a:outerShdw blurRad="38100" dist="19050" dir="2700000" algn="tl" rotWithShape="0">
                    <a:schemeClr val="dk1">
                      <a:alpha val="40000"/>
                    </a:schemeClr>
                  </a:outerShdw>
                </a:effectLst>
              </a:rPr>
              <a:t> </a:t>
            </a:r>
            <a:endParaRPr lang="ar-SA" sz="3200" b="1" dirty="0">
              <a:ln w="0"/>
              <a:solidFill>
                <a:schemeClr val="tx1"/>
              </a:solidFill>
              <a:effectLst>
                <a:outerShdw blurRad="38100" dist="19050" dir="2700000" algn="tl" rotWithShape="0">
                  <a:schemeClr val="dk1">
                    <a:alpha val="40000"/>
                  </a:schemeClr>
                </a:outerShdw>
              </a:effectLst>
              <a:cs typeface="Akhbar MT" pitchFamily="2" charset="-78"/>
            </a:endParaRPr>
          </a:p>
        </p:txBody>
      </p:sp>
      <p:sp>
        <p:nvSpPr>
          <p:cNvPr id="9" name="مستطيل مستدير الزوايا 8"/>
          <p:cNvSpPr/>
          <p:nvPr/>
        </p:nvSpPr>
        <p:spPr>
          <a:xfrm>
            <a:off x="460375" y="175713"/>
            <a:ext cx="8415771" cy="1021039"/>
          </a:xfrm>
          <a:prstGeom prst="roundRect">
            <a:avLst>
              <a:gd name="adj" fmla="val 7613"/>
            </a:avLst>
          </a:prstGeom>
          <a:ln>
            <a:solidFill>
              <a:srgbClr val="C00000"/>
            </a:solidFill>
          </a:ln>
        </p:spPr>
        <p:style>
          <a:lnRef idx="2">
            <a:schemeClr val="dk1"/>
          </a:lnRef>
          <a:fillRef idx="1">
            <a:schemeClr val="lt1"/>
          </a:fillRef>
          <a:effectRef idx="0">
            <a:schemeClr val="dk1"/>
          </a:effectRef>
          <a:fontRef idx="minor">
            <a:schemeClr val="dk1"/>
          </a:fontRef>
        </p:style>
        <p:txBody>
          <a:bodyPr rtlCol="1" anchor="ctr"/>
          <a:lstStyle/>
          <a:p>
            <a:pPr algn="ctr" rtl="1" eaLnBrk="1" fontAlgn="auto" hangingPunct="1">
              <a:spcBef>
                <a:spcPts val="0"/>
              </a:spcBef>
              <a:spcAft>
                <a:spcPts val="0"/>
              </a:spcAft>
              <a:defRPr/>
            </a:pPr>
            <a:r>
              <a:rPr lang="ar-SA" sz="3200" b="1" dirty="0">
                <a:solidFill>
                  <a:schemeClr val="tx1"/>
                </a:solidFill>
                <a:effectLst>
                  <a:glow rad="139700">
                    <a:schemeClr val="accent3">
                      <a:satMod val="175000"/>
                      <a:alpha val="40000"/>
                    </a:schemeClr>
                  </a:glow>
                </a:effectLst>
              </a:rPr>
              <a:t>أن يعطي شخص لآخر شيئاً ينتفع به ويرده من غير مقابل.</a:t>
            </a:r>
            <a:endParaRPr lang="ar-SA" sz="3200" b="1" dirty="0">
              <a:solidFill>
                <a:schemeClr val="tx1"/>
              </a:solidFill>
              <a:effectLst>
                <a:glow rad="139700">
                  <a:schemeClr val="accent3">
                    <a:satMod val="175000"/>
                    <a:alpha val="40000"/>
                  </a:schemeClr>
                </a:glow>
              </a:effectLst>
              <a:cs typeface="Akhbar MT" pitchFamily="2" charset="-78"/>
            </a:endParaRPr>
          </a:p>
        </p:txBody>
      </p:sp>
      <p:pic>
        <p:nvPicPr>
          <p:cNvPr id="3" name="صورة 2"/>
          <p:cNvPicPr>
            <a:picLocks noChangeAspect="1"/>
          </p:cNvPicPr>
          <p:nvPr/>
        </p:nvPicPr>
        <p:blipFill rotWithShape="1">
          <a:blip r:embed="rId3"/>
          <a:srcRect t="6716" b="10841"/>
          <a:stretch/>
        </p:blipFill>
        <p:spPr>
          <a:xfrm>
            <a:off x="2617451" y="1484784"/>
            <a:ext cx="6211044" cy="50525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78499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عنوان 1">
            <a:extLst>
              <a:ext uri="{FF2B5EF4-FFF2-40B4-BE49-F238E27FC236}">
                <a16:creationId xmlns:a16="http://schemas.microsoft.com/office/drawing/2014/main" xmlns="" id="{E1B097FF-3D02-4C76-A9EE-CA9C3B04A5CE}"/>
              </a:ext>
            </a:extLst>
          </p:cNvPr>
          <p:cNvSpPr>
            <a:spLocks noGrp="1"/>
          </p:cNvSpPr>
          <p:nvPr>
            <p:ph type="ctrTitle"/>
          </p:nvPr>
        </p:nvSpPr>
        <p:spPr/>
        <p:txBody>
          <a:bodyPr/>
          <a:lstStyle/>
          <a:p>
            <a:pPr eaLnBrk="1" hangingPunct="1"/>
            <a:endParaRPr lang="ar-SA" altLang="en-US"/>
          </a:p>
        </p:txBody>
      </p:sp>
      <p:sp>
        <p:nvSpPr>
          <p:cNvPr id="3" name="عنوان فرعي 2">
            <a:extLst>
              <a:ext uri="{FF2B5EF4-FFF2-40B4-BE49-F238E27FC236}">
                <a16:creationId xmlns:a16="http://schemas.microsoft.com/office/drawing/2014/main" xmlns="" id="{C34CF38C-2DA4-411F-9D2D-C5A63744F2D1}"/>
              </a:ext>
            </a:extLst>
          </p:cNvPr>
          <p:cNvSpPr>
            <a:spLocks noGrp="1"/>
          </p:cNvSpPr>
          <p:nvPr>
            <p:ph type="subTitle" idx="1"/>
          </p:nvPr>
        </p:nvSpPr>
        <p:spPr/>
        <p:txBody>
          <a:bodyPr rtlCol="1">
            <a:normAutofit/>
          </a:bodyPr>
          <a:lstStyle/>
          <a:p>
            <a:pPr eaLnBrk="1" fontAlgn="auto" hangingPunct="1">
              <a:spcAft>
                <a:spcPts val="0"/>
              </a:spcAft>
              <a:defRPr/>
            </a:pPr>
            <a:endParaRPr lang="ar-SA"/>
          </a:p>
        </p:txBody>
      </p:sp>
      <p:sp>
        <p:nvSpPr>
          <p:cNvPr id="4" name="مستطيل 3">
            <a:extLst>
              <a:ext uri="{FF2B5EF4-FFF2-40B4-BE49-F238E27FC236}">
                <a16:creationId xmlns:a16="http://schemas.microsoft.com/office/drawing/2014/main" xmlns="" id="{7C6E476C-254E-422F-9060-49DF783C5C58}"/>
              </a:ext>
            </a:extLst>
          </p:cNvPr>
          <p:cNvSpPr/>
          <p:nvPr/>
        </p:nvSpPr>
        <p:spPr>
          <a:xfrm>
            <a:off x="0" y="0"/>
            <a:ext cx="9144000" cy="6858000"/>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rtlCol="1" anchor="ctr"/>
          <a:lstStyle/>
          <a:p>
            <a:pPr algn="ctr" fontAlgn="auto">
              <a:spcBef>
                <a:spcPts val="0"/>
              </a:spcBef>
              <a:spcAft>
                <a:spcPts val="0"/>
              </a:spcAft>
              <a:defRPr/>
            </a:pPr>
            <a:endParaRPr lang="ar-SA">
              <a:effectLst>
                <a:glow rad="101600">
                  <a:schemeClr val="accent3">
                    <a:satMod val="175000"/>
                    <a:alpha val="40000"/>
                  </a:schemeClr>
                </a:glow>
              </a:effectLst>
            </a:endParaRPr>
          </a:p>
        </p:txBody>
      </p:sp>
      <p:sp>
        <p:nvSpPr>
          <p:cNvPr id="5" name="مستطيل 4">
            <a:extLst>
              <a:ext uri="{FF2B5EF4-FFF2-40B4-BE49-F238E27FC236}">
                <a16:creationId xmlns:a16="http://schemas.microsoft.com/office/drawing/2014/main" xmlns="" id="{B12D3CE9-E9BF-4532-B147-5D230430373A}"/>
              </a:ext>
            </a:extLst>
          </p:cNvPr>
          <p:cNvSpPr/>
          <p:nvPr/>
        </p:nvSpPr>
        <p:spPr>
          <a:xfrm>
            <a:off x="4437879" y="2889779"/>
            <a:ext cx="4363221" cy="3745441"/>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fontAlgn="auto">
              <a:spcBef>
                <a:spcPts val="0"/>
              </a:spcBef>
              <a:spcAft>
                <a:spcPts val="0"/>
              </a:spcAft>
              <a:defRPr/>
            </a:pPr>
            <a:r>
              <a:rPr lang="ar-SA" sz="4800" b="1" dirty="0" smtClean="0"/>
              <a:t>أن يعطي شخص لآخر شيئاً ينتفع به ويرده من غير مقابل. </a:t>
            </a:r>
            <a:endParaRPr lang="ar-SA" sz="4800" b="1" dirty="0">
              <a:effectLst>
                <a:glow rad="228600">
                  <a:schemeClr val="accent3">
                    <a:satMod val="175000"/>
                    <a:alpha val="40000"/>
                  </a:schemeClr>
                </a:glow>
              </a:effectLst>
            </a:endParaRPr>
          </a:p>
        </p:txBody>
      </p:sp>
      <p:sp>
        <p:nvSpPr>
          <p:cNvPr id="6" name="مستطيل 5">
            <a:extLst>
              <a:ext uri="{FF2B5EF4-FFF2-40B4-BE49-F238E27FC236}">
                <a16:creationId xmlns:a16="http://schemas.microsoft.com/office/drawing/2014/main" xmlns="" id="{6ED49AE2-F34C-4D4D-9079-EA3EEF220AF5}"/>
              </a:ext>
            </a:extLst>
          </p:cNvPr>
          <p:cNvSpPr/>
          <p:nvPr/>
        </p:nvSpPr>
        <p:spPr>
          <a:xfrm>
            <a:off x="4727141" y="1611589"/>
            <a:ext cx="3613245" cy="830997"/>
          </a:xfrm>
          <a:prstGeom prst="rect">
            <a:avLst/>
          </a:prstGeom>
          <a:solidFill>
            <a:schemeClr val="accent6">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fontAlgn="auto">
              <a:spcBef>
                <a:spcPts val="0"/>
              </a:spcBef>
              <a:spcAft>
                <a:spcPts val="0"/>
              </a:spcAft>
              <a:defRPr/>
            </a:pPr>
            <a:r>
              <a:rPr lang="ar-SA" sz="4800" b="1" dirty="0" smtClean="0">
                <a:ln w="0"/>
                <a:solidFill>
                  <a:schemeClr val="tx1"/>
                </a:solidFill>
                <a:effectLst>
                  <a:outerShdw blurRad="38100" dist="19050" dir="2700000" algn="tl" rotWithShape="0">
                    <a:schemeClr val="dk1">
                      <a:alpha val="40000"/>
                    </a:schemeClr>
                  </a:outerShdw>
                </a:effectLst>
              </a:rPr>
              <a:t>العارية اصطلاحاً:</a:t>
            </a:r>
            <a:endParaRPr lang="ar-SA" sz="4800" b="1" dirty="0">
              <a:ln w="0"/>
              <a:solidFill>
                <a:schemeClr val="tx1"/>
              </a:solidFill>
              <a:effectLst>
                <a:outerShdw blurRad="38100" dist="19050" dir="2700000" algn="tl" rotWithShape="0">
                  <a:schemeClr val="dk1">
                    <a:alpha val="40000"/>
                  </a:schemeClr>
                </a:outerShdw>
              </a:effectLst>
            </a:endParaRPr>
          </a:p>
        </p:txBody>
      </p:sp>
      <p:pic>
        <p:nvPicPr>
          <p:cNvPr id="7" name="صورة 6"/>
          <p:cNvPicPr>
            <a:picLocks noChangeAspect="1"/>
          </p:cNvPicPr>
          <p:nvPr/>
        </p:nvPicPr>
        <p:blipFill rotWithShape="1">
          <a:blip r:embed="rId2"/>
          <a:srcRect b="23699"/>
          <a:stretch/>
        </p:blipFill>
        <p:spPr>
          <a:xfrm>
            <a:off x="342901" y="2687550"/>
            <a:ext cx="3409178" cy="2863471"/>
          </a:xfrm>
          <a:prstGeom prst="rect">
            <a:avLst/>
          </a:prstGeom>
          <a:solidFill>
            <a:srgbClr val="FFFFFF">
              <a:shade val="85000"/>
            </a:srgbClr>
          </a:solidFill>
          <a:ln w="28575" cap="sq">
            <a:solidFill>
              <a:schemeClr val="accent2">
                <a:lumMod val="5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مستطيل 8">
            <a:extLst>
              <a:ext uri="{FF2B5EF4-FFF2-40B4-BE49-F238E27FC236}">
                <a16:creationId xmlns:a16="http://schemas.microsoft.com/office/drawing/2014/main" xmlns="" id="{6ED49AE2-F34C-4D4D-9079-EA3EEF220AF5}"/>
              </a:ext>
            </a:extLst>
          </p:cNvPr>
          <p:cNvSpPr/>
          <p:nvPr/>
        </p:nvSpPr>
        <p:spPr>
          <a:xfrm>
            <a:off x="4727140" y="494842"/>
            <a:ext cx="3613245" cy="830997"/>
          </a:xfrm>
          <a:prstGeom prst="rect">
            <a:avLst/>
          </a:prstGeom>
          <a:solidFill>
            <a:schemeClr val="accent6">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fontAlgn="auto">
              <a:spcBef>
                <a:spcPts val="0"/>
              </a:spcBef>
              <a:spcAft>
                <a:spcPts val="0"/>
              </a:spcAft>
              <a:defRPr/>
            </a:pPr>
            <a:r>
              <a:rPr lang="ar-SA" sz="4800" b="1" dirty="0" smtClean="0">
                <a:ln w="0"/>
                <a:solidFill>
                  <a:schemeClr val="tx1"/>
                </a:solidFill>
                <a:effectLst>
                  <a:outerShdw blurRad="38100" dist="19050" dir="2700000" algn="tl" rotWithShape="0">
                    <a:schemeClr val="dk1">
                      <a:alpha val="40000"/>
                    </a:schemeClr>
                  </a:outerShdw>
                </a:effectLst>
              </a:rPr>
              <a:t>العارية لغة :</a:t>
            </a:r>
            <a:endParaRPr lang="ar-SA" sz="4800" b="1" dirty="0">
              <a:ln w="0"/>
              <a:solidFill>
                <a:schemeClr val="tx1"/>
              </a:solidFill>
              <a:effectLst>
                <a:outerShdw blurRad="38100" dist="19050" dir="2700000" algn="tl" rotWithShape="0">
                  <a:schemeClr val="dk1">
                    <a:alpha val="40000"/>
                  </a:schemeClr>
                </a:outerShdw>
              </a:effectLst>
            </a:endParaRPr>
          </a:p>
        </p:txBody>
      </p:sp>
      <p:sp>
        <p:nvSpPr>
          <p:cNvPr id="10" name="مستطيل 9">
            <a:extLst>
              <a:ext uri="{FF2B5EF4-FFF2-40B4-BE49-F238E27FC236}">
                <a16:creationId xmlns:a16="http://schemas.microsoft.com/office/drawing/2014/main" xmlns="" id="{6ED49AE2-F34C-4D4D-9079-EA3EEF220AF5}"/>
              </a:ext>
            </a:extLst>
          </p:cNvPr>
          <p:cNvSpPr/>
          <p:nvPr/>
        </p:nvSpPr>
        <p:spPr>
          <a:xfrm>
            <a:off x="171455" y="494842"/>
            <a:ext cx="4266424" cy="7694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fontAlgn="auto">
              <a:spcBef>
                <a:spcPts val="0"/>
              </a:spcBef>
              <a:spcAft>
                <a:spcPts val="0"/>
              </a:spcAft>
              <a:defRPr/>
            </a:pPr>
            <a:r>
              <a:rPr lang="ar-SA" sz="4400" b="1" dirty="0" smtClean="0">
                <a:ln w="0"/>
                <a:solidFill>
                  <a:schemeClr val="tx1"/>
                </a:solidFill>
                <a:effectLst>
                  <a:outerShdw blurRad="38100" dist="19050" dir="2700000" algn="tl" rotWithShape="0">
                    <a:schemeClr val="dk1">
                      <a:alpha val="40000"/>
                    </a:schemeClr>
                  </a:outerShdw>
                </a:effectLst>
              </a:rPr>
              <a:t>من العُري وهو التجرد</a:t>
            </a:r>
            <a:endParaRPr lang="ar-SA" sz="44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92272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عنوان 1">
            <a:extLst>
              <a:ext uri="{FF2B5EF4-FFF2-40B4-BE49-F238E27FC236}">
                <a16:creationId xmlns:a16="http://schemas.microsoft.com/office/drawing/2014/main" xmlns="" id="{E1B097FF-3D02-4C76-A9EE-CA9C3B04A5CE}"/>
              </a:ext>
            </a:extLst>
          </p:cNvPr>
          <p:cNvSpPr>
            <a:spLocks noGrp="1"/>
          </p:cNvSpPr>
          <p:nvPr>
            <p:ph type="ctrTitle"/>
          </p:nvPr>
        </p:nvSpPr>
        <p:spPr/>
        <p:txBody>
          <a:bodyPr/>
          <a:lstStyle/>
          <a:p>
            <a:pPr eaLnBrk="1" hangingPunct="1"/>
            <a:endParaRPr lang="ar-SA" altLang="en-US"/>
          </a:p>
        </p:txBody>
      </p:sp>
      <p:sp>
        <p:nvSpPr>
          <p:cNvPr id="3" name="عنوان فرعي 2">
            <a:extLst>
              <a:ext uri="{FF2B5EF4-FFF2-40B4-BE49-F238E27FC236}">
                <a16:creationId xmlns:a16="http://schemas.microsoft.com/office/drawing/2014/main" xmlns="" id="{C34CF38C-2DA4-411F-9D2D-C5A63744F2D1}"/>
              </a:ext>
            </a:extLst>
          </p:cNvPr>
          <p:cNvSpPr>
            <a:spLocks noGrp="1"/>
          </p:cNvSpPr>
          <p:nvPr>
            <p:ph type="subTitle" idx="1"/>
          </p:nvPr>
        </p:nvSpPr>
        <p:spPr/>
        <p:txBody>
          <a:bodyPr rtlCol="1">
            <a:normAutofit/>
          </a:bodyPr>
          <a:lstStyle/>
          <a:p>
            <a:pPr eaLnBrk="1" fontAlgn="auto" hangingPunct="1">
              <a:spcAft>
                <a:spcPts val="0"/>
              </a:spcAft>
              <a:defRPr/>
            </a:pPr>
            <a:endParaRPr lang="ar-SA"/>
          </a:p>
        </p:txBody>
      </p:sp>
      <p:sp>
        <p:nvSpPr>
          <p:cNvPr id="4" name="مستطيل 3">
            <a:extLst>
              <a:ext uri="{FF2B5EF4-FFF2-40B4-BE49-F238E27FC236}">
                <a16:creationId xmlns:a16="http://schemas.microsoft.com/office/drawing/2014/main" xmlns="" id="{7C6E476C-254E-422F-9060-49DF783C5C58}"/>
              </a:ext>
            </a:extLst>
          </p:cNvPr>
          <p:cNvSpPr/>
          <p:nvPr/>
        </p:nvSpPr>
        <p:spPr>
          <a:xfrm>
            <a:off x="0" y="0"/>
            <a:ext cx="9144000" cy="6858000"/>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rtlCol="1" anchor="ctr"/>
          <a:lstStyle/>
          <a:p>
            <a:pPr algn="ctr" fontAlgn="auto">
              <a:spcBef>
                <a:spcPts val="0"/>
              </a:spcBef>
              <a:spcAft>
                <a:spcPts val="0"/>
              </a:spcAft>
              <a:defRPr/>
            </a:pPr>
            <a:endParaRPr lang="ar-SA">
              <a:effectLst>
                <a:glow rad="101600">
                  <a:schemeClr val="accent3">
                    <a:satMod val="175000"/>
                    <a:alpha val="40000"/>
                  </a:schemeClr>
                </a:glow>
              </a:effectLst>
            </a:endParaRPr>
          </a:p>
        </p:txBody>
      </p:sp>
      <p:sp>
        <p:nvSpPr>
          <p:cNvPr id="5" name="مستطيل 4">
            <a:extLst>
              <a:ext uri="{FF2B5EF4-FFF2-40B4-BE49-F238E27FC236}">
                <a16:creationId xmlns:a16="http://schemas.microsoft.com/office/drawing/2014/main" xmlns="" id="{B12D3CE9-E9BF-4532-B147-5D230430373A}"/>
              </a:ext>
            </a:extLst>
          </p:cNvPr>
          <p:cNvSpPr/>
          <p:nvPr/>
        </p:nvSpPr>
        <p:spPr>
          <a:xfrm>
            <a:off x="286602" y="302109"/>
            <a:ext cx="8311487" cy="1789731"/>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fontAlgn="auto">
              <a:spcBef>
                <a:spcPts val="0"/>
              </a:spcBef>
              <a:spcAft>
                <a:spcPts val="0"/>
              </a:spcAft>
              <a:defRPr/>
            </a:pPr>
            <a:r>
              <a:rPr lang="ar-SA" sz="4800" b="1" dirty="0" smtClean="0"/>
              <a:t>كوني مما يأتي مثالا للعارية:</a:t>
            </a:r>
          </a:p>
          <a:p>
            <a:pPr algn="ctr" fontAlgn="auto">
              <a:spcBef>
                <a:spcPts val="0"/>
              </a:spcBef>
              <a:spcAft>
                <a:spcPts val="0"/>
              </a:spcAft>
              <a:defRPr/>
            </a:pPr>
            <a:r>
              <a:rPr lang="ar-SA" sz="4800" b="1" dirty="0" smtClean="0">
                <a:effectLst>
                  <a:glow rad="228600">
                    <a:schemeClr val="accent3">
                      <a:satMod val="175000"/>
                      <a:alpha val="40000"/>
                    </a:schemeClr>
                  </a:glow>
                </a:effectLst>
              </a:rPr>
              <a:t>أحمد – عبدالعزيز – كتاب </a:t>
            </a:r>
            <a:endParaRPr lang="ar-SA" sz="4800" b="1" dirty="0">
              <a:effectLst>
                <a:glow rad="228600">
                  <a:schemeClr val="accent3">
                    <a:satMod val="175000"/>
                    <a:alpha val="40000"/>
                  </a:schemeClr>
                </a:glow>
              </a:effectLst>
            </a:endParaRPr>
          </a:p>
        </p:txBody>
      </p:sp>
      <p:sp>
        <p:nvSpPr>
          <p:cNvPr id="6" name="مستطيل 5">
            <a:extLst>
              <a:ext uri="{FF2B5EF4-FFF2-40B4-BE49-F238E27FC236}">
                <a16:creationId xmlns:a16="http://schemas.microsoft.com/office/drawing/2014/main" xmlns="" id="{6ED49AE2-F34C-4D4D-9079-EA3EEF220AF5}"/>
              </a:ext>
            </a:extLst>
          </p:cNvPr>
          <p:cNvSpPr/>
          <p:nvPr/>
        </p:nvSpPr>
        <p:spPr>
          <a:xfrm>
            <a:off x="3480179" y="3120077"/>
            <a:ext cx="4886485" cy="193899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fontAlgn="auto">
              <a:spcBef>
                <a:spcPts val="0"/>
              </a:spcBef>
              <a:spcAft>
                <a:spcPts val="0"/>
              </a:spcAft>
              <a:defRPr/>
            </a:pPr>
            <a:r>
              <a:rPr lang="ar-SA" sz="6000" b="1" dirty="0" smtClean="0">
                <a:ln w="1905"/>
                <a:solidFill>
                  <a:schemeClr val="tx1"/>
                </a:solidFill>
                <a:effectLst>
                  <a:glow rad="101600">
                    <a:schemeClr val="accent3">
                      <a:satMod val="175000"/>
                      <a:alpha val="40000"/>
                    </a:schemeClr>
                  </a:glow>
                  <a:innerShdw blurRad="69850" dist="43180" dir="5400000">
                    <a:srgbClr val="000000">
                      <a:alpha val="65000"/>
                    </a:srgbClr>
                  </a:innerShdw>
                </a:effectLst>
              </a:rPr>
              <a:t>............................................</a:t>
            </a:r>
            <a:endParaRPr lang="ar-SA" sz="6000" b="1" dirty="0">
              <a:ln w="1905"/>
              <a:solidFill>
                <a:schemeClr val="tx1"/>
              </a:solidFill>
              <a:effectLst>
                <a:glow rad="101600">
                  <a:schemeClr val="accent3">
                    <a:satMod val="175000"/>
                    <a:alpha val="40000"/>
                  </a:schemeClr>
                </a:glow>
                <a:innerShdw blurRad="69850" dist="43180" dir="5400000">
                  <a:srgbClr val="000000">
                    <a:alpha val="65000"/>
                  </a:srgbClr>
                </a:innerShdw>
              </a:effectLst>
            </a:endParaRPr>
          </a:p>
        </p:txBody>
      </p:sp>
      <p:pic>
        <p:nvPicPr>
          <p:cNvPr id="2" name="صورة 1"/>
          <p:cNvPicPr>
            <a:picLocks noChangeAspect="1"/>
          </p:cNvPicPr>
          <p:nvPr/>
        </p:nvPicPr>
        <p:blipFill>
          <a:blip r:embed="rId2"/>
          <a:stretch>
            <a:fillRect/>
          </a:stretch>
        </p:blipFill>
        <p:spPr>
          <a:xfrm>
            <a:off x="685800" y="2865437"/>
            <a:ext cx="2226569" cy="2448272"/>
          </a:xfrm>
          <a:prstGeom prst="rect">
            <a:avLst/>
          </a:prstGeom>
          <a:effectLst>
            <a:glow rad="228600">
              <a:schemeClr val="accent3">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