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4" r:id="rId10"/>
    <p:sldId id="322" r:id="rId11"/>
    <p:sldId id="321" r:id="rId12"/>
    <p:sldId id="323" r:id="rId13"/>
    <p:sldId id="324" r:id="rId14"/>
    <p:sldId id="325" r:id="rId15"/>
    <p:sldId id="310" r:id="rId16"/>
    <p:sldId id="294" r:id="rId17"/>
    <p:sldId id="304" r:id="rId18"/>
  </p:sldIdLst>
  <p:sldSz cx="9144000" cy="6858000" type="screen4x3"/>
  <p:notesSz cx="6858000" cy="9144000"/>
  <p:embeddedFontLst>
    <p:embeddedFont>
      <p:font typeface="Calibri" panose="020F0502020204030204" pitchFamily="34" charset="0"/>
      <p:regular r:id="rId19"/>
      <p:bold r:id="rId20"/>
    </p:embeddedFont>
    <p:embeddedFont>
      <p:font typeface="Calibri Light" panose="020F0302020204030204" pitchFamily="34" charset="0"/>
      <p:regular r:id="rId21"/>
    </p:embeddedFont>
    <p:embeddedFont>
      <p:font typeface="Comic Sans MS" panose="030F0702030302020204" pitchFamily="66"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F79B31"/>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72"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28/01/42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28/01/42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28/01/42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28/01/42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28/01/42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28/01/42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2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28/01/42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5</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1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9BFAFFE-008E-49D4-820C-FA91A8B511DC}"/>
              </a:ext>
            </a:extLst>
          </p:cNvPr>
          <p:cNvSpPr>
            <a:spLocks noGrp="1"/>
          </p:cNvSpPr>
          <p:nvPr>
            <p:ph type="title"/>
          </p:nvPr>
        </p:nvSpPr>
        <p:spPr>
          <a:xfrm>
            <a:off x="1481213" y="0"/>
            <a:ext cx="6973153" cy="1122480"/>
          </a:xfrm>
        </p:spPr>
        <p:txBody>
          <a:bodyPr>
            <a:normAutofit/>
          </a:bodyPr>
          <a:lstStyle/>
          <a:p>
            <a:pPr algn="ctr"/>
            <a:r>
              <a:rPr lang="en-US" sz="4800" b="1" dirty="0">
                <a:solidFill>
                  <a:srgbClr val="C00000"/>
                </a:solidFill>
              </a:rPr>
              <a:t>Can you read these words ? </a:t>
            </a:r>
            <a:endParaRPr lang="ar-SA" sz="4800" b="1" dirty="0">
              <a:solidFill>
                <a:srgbClr val="C00000"/>
              </a:solidFill>
            </a:endParaRPr>
          </a:p>
        </p:txBody>
      </p:sp>
      <p:pic>
        <p:nvPicPr>
          <p:cNvPr id="4" name="صورة 3">
            <a:extLst>
              <a:ext uri="{FF2B5EF4-FFF2-40B4-BE49-F238E27FC236}">
                <a16:creationId xmlns:a16="http://schemas.microsoft.com/office/drawing/2014/main" id="{7C541FEB-DA5E-406A-BAF7-FE6B777E0ABD}"/>
              </a:ext>
            </a:extLst>
          </p:cNvPr>
          <p:cNvPicPr>
            <a:picLocks noChangeAspect="1"/>
          </p:cNvPicPr>
          <p:nvPr/>
        </p:nvPicPr>
        <p:blipFill>
          <a:blip r:embed="rId2"/>
          <a:stretch>
            <a:fillRect/>
          </a:stretch>
        </p:blipFill>
        <p:spPr>
          <a:xfrm>
            <a:off x="1456116" y="1533952"/>
            <a:ext cx="3115884" cy="4466546"/>
          </a:xfrm>
          <a:prstGeom prst="rect">
            <a:avLst/>
          </a:prstGeom>
        </p:spPr>
      </p:pic>
      <p:pic>
        <p:nvPicPr>
          <p:cNvPr id="2050" name="Picture 2" descr="Long Vowels - A Phonics Unit: i_e by More than Math by Mo | TpT">
            <a:extLst>
              <a:ext uri="{FF2B5EF4-FFF2-40B4-BE49-F238E27FC236}">
                <a16:creationId xmlns:a16="http://schemas.microsoft.com/office/drawing/2014/main" id="{C890C502-BE3C-4000-90B2-B3CA5C00D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40" y="932976"/>
            <a:ext cx="2985803" cy="39735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6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DA63CA16-BDAB-49E4-A4CA-E78CBBEC1DCB}"/>
              </a:ext>
            </a:extLst>
          </p:cNvPr>
          <p:cNvSpPr txBox="1"/>
          <p:nvPr/>
        </p:nvSpPr>
        <p:spPr>
          <a:xfrm>
            <a:off x="3182205" y="743730"/>
            <a:ext cx="3587085" cy="769441"/>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Listen, say, and match</a:t>
            </a:r>
          </a:p>
          <a:p>
            <a:r>
              <a:rPr lang="ar-SA" sz="2000" dirty="0">
                <a:solidFill>
                  <a:srgbClr val="C00000"/>
                </a:solidFill>
                <a:cs typeface="+mj-cs"/>
              </a:rPr>
              <a:t>استمع ، اقراء ، ثم وصل </a:t>
            </a:r>
          </a:p>
        </p:txBody>
      </p:sp>
      <p:sp>
        <p:nvSpPr>
          <p:cNvPr id="11" name="شكل بيضاوي 10">
            <a:extLst>
              <a:ext uri="{FF2B5EF4-FFF2-40B4-BE49-F238E27FC236}">
                <a16:creationId xmlns:a16="http://schemas.microsoft.com/office/drawing/2014/main" id="{4C6FE784-2A02-46FF-9901-52941286487D}"/>
              </a:ext>
            </a:extLst>
          </p:cNvPr>
          <p:cNvSpPr/>
          <p:nvPr/>
        </p:nvSpPr>
        <p:spPr>
          <a:xfrm>
            <a:off x="2486167" y="84867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3" name="صورة 2">
            <a:extLst>
              <a:ext uri="{FF2B5EF4-FFF2-40B4-BE49-F238E27FC236}">
                <a16:creationId xmlns:a16="http://schemas.microsoft.com/office/drawing/2014/main" id="{0A73D350-37BA-42FF-97E5-1C87B0AECDE6}"/>
              </a:ext>
            </a:extLst>
          </p:cNvPr>
          <p:cNvPicPr>
            <a:picLocks noChangeAspect="1"/>
          </p:cNvPicPr>
          <p:nvPr/>
        </p:nvPicPr>
        <p:blipFill>
          <a:blip r:embed="rId4"/>
          <a:stretch>
            <a:fillRect/>
          </a:stretch>
        </p:blipFill>
        <p:spPr>
          <a:xfrm>
            <a:off x="480437" y="2095147"/>
            <a:ext cx="8183125" cy="1767173"/>
          </a:xfrm>
          <a:prstGeom prst="rect">
            <a:avLst/>
          </a:prstGeom>
        </p:spPr>
      </p:pic>
      <p:pic>
        <p:nvPicPr>
          <p:cNvPr id="4" name="We Can 5 (2016) SB_CD 1_12">
            <a:hlinkClick r:id="" action="ppaction://media"/>
            <a:extLst>
              <a:ext uri="{FF2B5EF4-FFF2-40B4-BE49-F238E27FC236}">
                <a16:creationId xmlns:a16="http://schemas.microsoft.com/office/drawing/2014/main" id="{79F3CCCB-0212-4ABF-A3F9-EAA04708593E}"/>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FilmGrain/>
                    </a14:imgEffect>
                  </a14:imgLayer>
                </a14:imgProps>
              </a:ext>
            </a:extLst>
          </a:blip>
          <a:stretch>
            <a:fillRect/>
          </a:stretch>
        </p:blipFill>
        <p:spPr>
          <a:xfrm rot="16200000">
            <a:off x="4051109" y="4444296"/>
            <a:ext cx="1041779" cy="1041779"/>
          </a:xfrm>
          <a:prstGeom prst="rect">
            <a:avLst/>
          </a:prstGeom>
        </p:spPr>
      </p:pic>
      <p:cxnSp>
        <p:nvCxnSpPr>
          <p:cNvPr id="15" name="رابط كسهم مستقيم 14">
            <a:extLst>
              <a:ext uri="{FF2B5EF4-FFF2-40B4-BE49-F238E27FC236}">
                <a16:creationId xmlns:a16="http://schemas.microsoft.com/office/drawing/2014/main" id="{79B27783-8F6C-4AA1-A1DF-4E08D4F068F2}"/>
              </a:ext>
            </a:extLst>
          </p:cNvPr>
          <p:cNvCxnSpPr>
            <a:cxnSpLocks/>
          </p:cNvCxnSpPr>
          <p:nvPr/>
        </p:nvCxnSpPr>
        <p:spPr>
          <a:xfrm flipH="1" flipV="1">
            <a:off x="1446663" y="2978733"/>
            <a:ext cx="3529084" cy="78888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a:extLst>
              <a:ext uri="{FF2B5EF4-FFF2-40B4-BE49-F238E27FC236}">
                <a16:creationId xmlns:a16="http://schemas.microsoft.com/office/drawing/2014/main" id="{7BD16C0D-1EF6-4B65-84F5-CC815F615C8D}"/>
              </a:ext>
            </a:extLst>
          </p:cNvPr>
          <p:cNvCxnSpPr>
            <a:cxnSpLocks/>
          </p:cNvCxnSpPr>
          <p:nvPr/>
        </p:nvCxnSpPr>
        <p:spPr>
          <a:xfrm flipH="1" flipV="1">
            <a:off x="3493827" y="2978733"/>
            <a:ext cx="3703986" cy="768407"/>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a:extLst>
              <a:ext uri="{FF2B5EF4-FFF2-40B4-BE49-F238E27FC236}">
                <a16:creationId xmlns:a16="http://schemas.microsoft.com/office/drawing/2014/main" id="{6ED491CF-171F-47A6-9F01-A4A6BDE2EF42}"/>
              </a:ext>
            </a:extLst>
          </p:cNvPr>
          <p:cNvCxnSpPr>
            <a:cxnSpLocks/>
          </p:cNvCxnSpPr>
          <p:nvPr/>
        </p:nvCxnSpPr>
        <p:spPr>
          <a:xfrm flipV="1">
            <a:off x="1503530" y="2978733"/>
            <a:ext cx="5265760" cy="768407"/>
          </a:xfrm>
          <a:prstGeom prst="straightConnector1">
            <a:avLst/>
          </a:prstGeom>
          <a:ln w="76200">
            <a:solidFill>
              <a:srgbClr val="F79B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05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2959" fill="hold"/>
                                        <p:tgtEl>
                                          <p:spTgt spid="4"/>
                                        </p:tgtEl>
                                      </p:cBhvr>
                                    </p:cmd>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4"/>
                </p:tgtEl>
              </p:cMediaNode>
            </p:audio>
          </p:childTnLst>
        </p:cTn>
      </p:par>
    </p:tnLst>
    <p:bldLst>
      <p:bldP spid="10" grpId="0" build="p"/>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AD3500B-0E4E-45A3-923B-C3A49A2684E1}"/>
              </a:ext>
            </a:extLst>
          </p:cNvPr>
          <p:cNvPicPr>
            <a:picLocks noChangeAspect="1"/>
          </p:cNvPicPr>
          <p:nvPr/>
        </p:nvPicPr>
        <p:blipFill>
          <a:blip r:embed="rId2"/>
          <a:stretch>
            <a:fillRect/>
          </a:stretch>
        </p:blipFill>
        <p:spPr>
          <a:xfrm>
            <a:off x="320830" y="1112504"/>
            <a:ext cx="8502339" cy="1685285"/>
          </a:xfrm>
          <a:prstGeom prst="rect">
            <a:avLst/>
          </a:prstGeom>
        </p:spPr>
      </p:pic>
      <p:pic>
        <p:nvPicPr>
          <p:cNvPr id="5" name="صورة 4">
            <a:extLst>
              <a:ext uri="{FF2B5EF4-FFF2-40B4-BE49-F238E27FC236}">
                <a16:creationId xmlns:a16="http://schemas.microsoft.com/office/drawing/2014/main" id="{BC069D91-F520-4B62-8E13-A02D5905AF7F}"/>
              </a:ext>
            </a:extLst>
          </p:cNvPr>
          <p:cNvPicPr>
            <a:picLocks noChangeAspect="1"/>
          </p:cNvPicPr>
          <p:nvPr/>
        </p:nvPicPr>
        <p:blipFill>
          <a:blip r:embed="rId3"/>
          <a:stretch>
            <a:fillRect/>
          </a:stretch>
        </p:blipFill>
        <p:spPr>
          <a:xfrm>
            <a:off x="320829" y="3057098"/>
            <a:ext cx="8502339" cy="1685285"/>
          </a:xfrm>
          <a:prstGeom prst="rect">
            <a:avLst/>
          </a:prstGeom>
        </p:spPr>
      </p:pic>
      <p:sp>
        <p:nvSpPr>
          <p:cNvPr id="6" name="مربع نص 5">
            <a:extLst>
              <a:ext uri="{FF2B5EF4-FFF2-40B4-BE49-F238E27FC236}">
                <a16:creationId xmlns:a16="http://schemas.microsoft.com/office/drawing/2014/main" id="{6ADAC0D0-E405-4497-B60B-330A197AE87B}"/>
              </a:ext>
            </a:extLst>
          </p:cNvPr>
          <p:cNvSpPr txBox="1"/>
          <p:nvPr/>
        </p:nvSpPr>
        <p:spPr>
          <a:xfrm>
            <a:off x="573206" y="3899740"/>
            <a:ext cx="6523630" cy="461665"/>
          </a:xfrm>
          <a:prstGeom prst="rect">
            <a:avLst/>
          </a:prstGeom>
          <a:noFill/>
        </p:spPr>
        <p:txBody>
          <a:bodyPr wrap="square" rtlCol="1">
            <a:spAutoFit/>
          </a:bodyPr>
          <a:lstStyle/>
          <a:p>
            <a:pPr algn="ctr" rtl="1"/>
            <a:r>
              <a:rPr lang="ar-SA" sz="2400" b="1" dirty="0">
                <a:solidFill>
                  <a:schemeClr val="tx1">
                    <a:lumMod val="75000"/>
                    <a:lumOff val="25000"/>
                  </a:schemeClr>
                </a:solidFill>
              </a:rPr>
              <a:t>عن المرء لا تسأل وسل عن قرينه ... فكل قرين بالمقارن يقتدي</a:t>
            </a:r>
          </a:p>
        </p:txBody>
      </p:sp>
    </p:spTree>
    <p:extLst>
      <p:ext uri="{BB962C8B-B14F-4D97-AF65-F5344CB8AC3E}">
        <p14:creationId xmlns:p14="http://schemas.microsoft.com/office/powerpoint/2010/main" val="18265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FC6F89-FC1A-4AF3-BF1E-18226A44E1B1}"/>
              </a:ext>
            </a:extLst>
          </p:cNvPr>
          <p:cNvSpPr>
            <a:spLocks noGrp="1"/>
          </p:cNvSpPr>
          <p:nvPr>
            <p:ph type="title"/>
          </p:nvPr>
        </p:nvSpPr>
        <p:spPr>
          <a:xfrm>
            <a:off x="1617685" y="3156045"/>
            <a:ext cx="5908628" cy="876820"/>
          </a:xfrm>
        </p:spPr>
        <p:txBody>
          <a:bodyPr/>
          <a:lstStyle/>
          <a:p>
            <a:pPr algn="ctr"/>
            <a:r>
              <a:rPr lang="ar-SA" b="1" dirty="0">
                <a:solidFill>
                  <a:srgbClr val="FF0000"/>
                </a:solidFill>
              </a:rPr>
              <a:t>وقت التحدي </a:t>
            </a:r>
          </a:p>
        </p:txBody>
      </p:sp>
      <p:pic>
        <p:nvPicPr>
          <p:cNvPr id="4" name="صورة 3">
            <a:extLst>
              <a:ext uri="{FF2B5EF4-FFF2-40B4-BE49-F238E27FC236}">
                <a16:creationId xmlns:a16="http://schemas.microsoft.com/office/drawing/2014/main" id="{F4EE9AA3-1B7B-4310-80A6-1FBF75312272}"/>
              </a:ext>
            </a:extLst>
          </p:cNvPr>
          <p:cNvPicPr>
            <a:picLocks noChangeAspect="1"/>
          </p:cNvPicPr>
          <p:nvPr/>
        </p:nvPicPr>
        <p:blipFill>
          <a:blip r:embed="rId2"/>
          <a:stretch>
            <a:fillRect/>
          </a:stretch>
        </p:blipFill>
        <p:spPr>
          <a:xfrm>
            <a:off x="1718349" y="2104219"/>
            <a:ext cx="5707301" cy="876820"/>
          </a:xfrm>
          <a:prstGeom prst="rect">
            <a:avLst/>
          </a:prstGeom>
        </p:spPr>
      </p:pic>
    </p:spTree>
    <p:extLst>
      <p:ext uri="{BB962C8B-B14F-4D97-AF65-F5344CB8AC3E}">
        <p14:creationId xmlns:p14="http://schemas.microsoft.com/office/powerpoint/2010/main" val="7716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A6AB5B28-A7C7-467D-A785-7CFAF1765C58}"/>
              </a:ext>
            </a:extLst>
          </p:cNvPr>
          <p:cNvSpPr txBox="1"/>
          <p:nvPr/>
        </p:nvSpPr>
        <p:spPr>
          <a:xfrm>
            <a:off x="1899312" y="190923"/>
            <a:ext cx="7067267" cy="1138773"/>
          </a:xfrm>
          <a:prstGeom prst="rect">
            <a:avLst/>
          </a:prstGeom>
          <a:noFill/>
        </p:spPr>
        <p:txBody>
          <a:bodyPr wrap="square" rtlCol="1">
            <a:spAutoFit/>
          </a:bodyPr>
          <a:lstStyle/>
          <a:p>
            <a:pPr algn="ctr"/>
            <a:r>
              <a:rPr lang="en-US" sz="2400" dirty="0">
                <a:solidFill>
                  <a:srgbClr val="7030A0"/>
                </a:solidFill>
                <a:latin typeface="Comic Sans MS" panose="030F0702030302020204" pitchFamily="66" charset="0"/>
              </a:rPr>
              <a:t>Listen and circle the answer. Can you ask and answer with a partner ?</a:t>
            </a:r>
          </a:p>
          <a:p>
            <a:pPr algn="ctr"/>
            <a:r>
              <a:rPr lang="ar-SA" sz="2000" dirty="0">
                <a:solidFill>
                  <a:srgbClr val="C00000"/>
                </a:solidFill>
                <a:cs typeface="+mj-cs"/>
              </a:rPr>
              <a:t>استمع ثم ضع دائرة على الإجابة الصحيحة . بعد ذلك قم بالسؤال والاجابة مع زميلك </a:t>
            </a:r>
          </a:p>
        </p:txBody>
      </p:sp>
      <p:sp>
        <p:nvSpPr>
          <p:cNvPr id="5" name="شكل بيضاوي 4">
            <a:extLst>
              <a:ext uri="{FF2B5EF4-FFF2-40B4-BE49-F238E27FC236}">
                <a16:creationId xmlns:a16="http://schemas.microsoft.com/office/drawing/2014/main" id="{5D5D3269-8CFC-40AA-9C15-A7C32DBF151B}"/>
              </a:ext>
            </a:extLst>
          </p:cNvPr>
          <p:cNvSpPr/>
          <p:nvPr/>
        </p:nvSpPr>
        <p:spPr>
          <a:xfrm>
            <a:off x="1353402" y="18417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5</a:t>
            </a:r>
            <a:endParaRPr lang="ar-SA" sz="3200" dirty="0"/>
          </a:p>
        </p:txBody>
      </p:sp>
      <p:pic>
        <p:nvPicPr>
          <p:cNvPr id="6" name="صورة 5">
            <a:extLst>
              <a:ext uri="{FF2B5EF4-FFF2-40B4-BE49-F238E27FC236}">
                <a16:creationId xmlns:a16="http://schemas.microsoft.com/office/drawing/2014/main" id="{0F78A277-61BD-4E65-B524-124ADE03E233}"/>
              </a:ext>
            </a:extLst>
          </p:cNvPr>
          <p:cNvPicPr>
            <a:picLocks noChangeAspect="1"/>
          </p:cNvPicPr>
          <p:nvPr/>
        </p:nvPicPr>
        <p:blipFill>
          <a:blip r:embed="rId4"/>
          <a:stretch>
            <a:fillRect/>
          </a:stretch>
        </p:blipFill>
        <p:spPr>
          <a:xfrm>
            <a:off x="158157" y="1336448"/>
            <a:ext cx="6501950" cy="4978130"/>
          </a:xfrm>
          <a:prstGeom prst="rect">
            <a:avLst/>
          </a:prstGeom>
        </p:spPr>
      </p:pic>
      <p:pic>
        <p:nvPicPr>
          <p:cNvPr id="7" name="We Can 5 (2016) SB_CD 1_13">
            <a:hlinkClick r:id="" action="ppaction://media"/>
            <a:extLst>
              <a:ext uri="{FF2B5EF4-FFF2-40B4-BE49-F238E27FC236}">
                <a16:creationId xmlns:a16="http://schemas.microsoft.com/office/drawing/2014/main" id="{A4EC47BA-A26D-4631-8DCB-D35DD5E5939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Glass/>
                    </a14:imgEffect>
                  </a14:imgLayer>
                </a14:imgProps>
              </a:ext>
            </a:extLst>
          </a:blip>
          <a:stretch>
            <a:fillRect/>
          </a:stretch>
        </p:blipFill>
        <p:spPr>
          <a:xfrm flipH="1">
            <a:off x="7297002" y="2537345"/>
            <a:ext cx="1028131" cy="1028131"/>
          </a:xfrm>
          <a:prstGeom prst="rect">
            <a:avLst/>
          </a:prstGeom>
        </p:spPr>
      </p:pic>
      <p:sp>
        <p:nvSpPr>
          <p:cNvPr id="8" name="شكل بيضاوي 7">
            <a:extLst>
              <a:ext uri="{FF2B5EF4-FFF2-40B4-BE49-F238E27FC236}">
                <a16:creationId xmlns:a16="http://schemas.microsoft.com/office/drawing/2014/main" id="{B71BE999-D800-4693-9281-49697F0BF424}"/>
              </a:ext>
            </a:extLst>
          </p:cNvPr>
          <p:cNvSpPr/>
          <p:nvPr/>
        </p:nvSpPr>
        <p:spPr>
          <a:xfrm>
            <a:off x="2838734" y="2470245"/>
            <a:ext cx="545911" cy="2866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8B239056-3AE3-452C-8D67-1869A8BD76AF}"/>
              </a:ext>
            </a:extLst>
          </p:cNvPr>
          <p:cNvSpPr/>
          <p:nvPr/>
        </p:nvSpPr>
        <p:spPr>
          <a:xfrm>
            <a:off x="2731825" y="3073022"/>
            <a:ext cx="802945" cy="2866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a:extLst>
              <a:ext uri="{FF2B5EF4-FFF2-40B4-BE49-F238E27FC236}">
                <a16:creationId xmlns:a16="http://schemas.microsoft.com/office/drawing/2014/main" id="{582C4384-8355-4C72-B412-C3C67C08CB9F}"/>
              </a:ext>
            </a:extLst>
          </p:cNvPr>
          <p:cNvSpPr/>
          <p:nvPr/>
        </p:nvSpPr>
        <p:spPr>
          <a:xfrm>
            <a:off x="2417924" y="3322269"/>
            <a:ext cx="1389800" cy="5208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97628BFD-2DBD-4A53-AEA8-1FCF0CEE9E1E}"/>
              </a:ext>
            </a:extLst>
          </p:cNvPr>
          <p:cNvSpPr/>
          <p:nvPr/>
        </p:nvSpPr>
        <p:spPr>
          <a:xfrm>
            <a:off x="2815982" y="4381284"/>
            <a:ext cx="568663" cy="2693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DF3F0D54-FA93-45A3-9F25-48E2603CEBC3}"/>
              </a:ext>
            </a:extLst>
          </p:cNvPr>
          <p:cNvSpPr/>
          <p:nvPr/>
        </p:nvSpPr>
        <p:spPr>
          <a:xfrm>
            <a:off x="2831902" y="4956766"/>
            <a:ext cx="568663" cy="2693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B4AEE1D6-8302-4289-A734-0F7C2C55CA23}"/>
              </a:ext>
            </a:extLst>
          </p:cNvPr>
          <p:cNvSpPr/>
          <p:nvPr/>
        </p:nvSpPr>
        <p:spPr>
          <a:xfrm>
            <a:off x="2452036" y="5500048"/>
            <a:ext cx="1287448" cy="5049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4" name="مربع نص 13">
            <a:extLst>
              <a:ext uri="{FF2B5EF4-FFF2-40B4-BE49-F238E27FC236}">
                <a16:creationId xmlns:a16="http://schemas.microsoft.com/office/drawing/2014/main" id="{8D6F4B24-B08C-48EF-BF80-3AEF425CC7B3}"/>
              </a:ext>
            </a:extLst>
          </p:cNvPr>
          <p:cNvSpPr txBox="1"/>
          <p:nvPr/>
        </p:nvSpPr>
        <p:spPr>
          <a:xfrm>
            <a:off x="887106" y="5089654"/>
            <a:ext cx="1730983" cy="461665"/>
          </a:xfrm>
          <a:prstGeom prst="rect">
            <a:avLst/>
          </a:prstGeom>
          <a:noFill/>
        </p:spPr>
        <p:txBody>
          <a:bodyPr wrap="square" rtlCol="1">
            <a:spAutoFit/>
          </a:bodyPr>
          <a:lstStyle/>
          <a:p>
            <a:r>
              <a:rPr lang="en-US" sz="2400" b="1" dirty="0">
                <a:solidFill>
                  <a:srgbClr val="FF0000"/>
                </a:solidFill>
              </a:rPr>
              <a:t>computer</a:t>
            </a:r>
            <a:endParaRPr lang="ar-SA" sz="2400" b="1" dirty="0">
              <a:solidFill>
                <a:srgbClr val="FF0000"/>
              </a:solidFill>
            </a:endParaRPr>
          </a:p>
        </p:txBody>
      </p:sp>
    </p:spTree>
    <p:extLst>
      <p:ext uri="{BB962C8B-B14F-4D97-AF65-F5344CB8AC3E}">
        <p14:creationId xmlns:p14="http://schemas.microsoft.com/office/powerpoint/2010/main" val="12024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1419" fill="hold"/>
                                        <p:tgtEl>
                                          <p:spTgt spid="7"/>
                                        </p:tgtEl>
                                      </p:cBhvr>
                                    </p:cmd>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circle(in)">
                                      <p:cBhvr>
                                        <p:cTn id="6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7"/>
                </p:tgtEl>
              </p:cMediaNode>
            </p:audio>
          </p:childTnLst>
        </p:cTn>
      </p:par>
    </p:tnLst>
    <p:bldLst>
      <p:bldP spid="4" grpId="0" build="p"/>
      <p:bldP spid="5" grpId="0" animBg="1"/>
      <p:bldP spid="8" grpId="0" animBg="1"/>
      <p:bldP spid="9" grpId="0" animBg="1"/>
      <p:bldP spid="10" grpId="0" animBg="1"/>
      <p:bldP spid="11" grpId="0" animBg="1"/>
      <p:bldP spid="12"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AGA Dimnah Regular" pitchFamily="2" charset="-78"/>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1790399" y="259307"/>
            <a:ext cx="7107942" cy="214269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dirty="0">
                <a:cs typeface="+mj-cs"/>
              </a:rPr>
              <a:t>الهدف</a:t>
            </a:r>
            <a:endParaRPr lang="ar-SA" sz="4800" dirty="0">
              <a:cs typeface="+mj-cs"/>
            </a:endParaRPr>
          </a:p>
          <a:p>
            <a:pPr algn="ctr" rtl="1"/>
            <a:r>
              <a:rPr lang="ar-SA" sz="2800" dirty="0">
                <a:cs typeface="+mj-cs"/>
              </a:rPr>
              <a:t>أن يقرأ الطالب ويكتب الكلمات التي تحتوي على </a:t>
            </a:r>
            <a:br>
              <a:rPr lang="ar-SA" sz="2800" dirty="0">
                <a:cs typeface="+mj-cs"/>
              </a:rPr>
            </a:br>
            <a:r>
              <a:rPr lang="en-US" sz="2800" dirty="0" err="1">
                <a:cs typeface="+mj-cs"/>
              </a:rPr>
              <a:t>ee</a:t>
            </a:r>
            <a:r>
              <a:rPr lang="en-US" sz="2800" dirty="0">
                <a:cs typeface="+mj-cs"/>
              </a:rPr>
              <a:t> – </a:t>
            </a:r>
            <a:r>
              <a:rPr lang="en-US" sz="2800" dirty="0" err="1">
                <a:cs typeface="+mj-cs"/>
              </a:rPr>
              <a:t>ea</a:t>
            </a:r>
            <a:r>
              <a:rPr lang="en-US" sz="2800" dirty="0">
                <a:cs typeface="+mj-cs"/>
              </a:rPr>
              <a:t> – </a:t>
            </a:r>
            <a:r>
              <a:rPr lang="en-US" sz="2800" dirty="0" err="1">
                <a:cs typeface="+mj-cs"/>
              </a:rPr>
              <a:t>ie</a:t>
            </a:r>
            <a:r>
              <a:rPr lang="en-US" sz="2800" dirty="0">
                <a:cs typeface="+mj-cs"/>
              </a:rPr>
              <a:t> – </a:t>
            </a:r>
            <a:r>
              <a:rPr lang="en-US" sz="2800" dirty="0" err="1">
                <a:cs typeface="+mj-cs"/>
              </a:rPr>
              <a:t>i_e</a:t>
            </a:r>
            <a:r>
              <a:rPr lang="en-US" sz="2800" dirty="0">
                <a:cs typeface="+mj-cs"/>
              </a:rPr>
              <a:t> – ai – ay </a:t>
            </a:r>
            <a:endParaRPr lang="ar-SA" sz="2800" dirty="0">
              <a:cs typeface="+mj-cs"/>
            </a:endParaRPr>
          </a:p>
          <a:p>
            <a:pPr algn="ctr" rtl="1"/>
            <a:r>
              <a:rPr lang="ar-SA" sz="2800" dirty="0">
                <a:cs typeface="+mj-cs"/>
              </a:rPr>
              <a:t>أن يستمع الطالب ويختار الإجابة الصحيحة ثم يسأل زميله</a:t>
            </a:r>
          </a:p>
        </p:txBody>
      </p:sp>
      <p:pic>
        <p:nvPicPr>
          <p:cNvPr id="2" name="صورة 1">
            <a:extLst>
              <a:ext uri="{FF2B5EF4-FFF2-40B4-BE49-F238E27FC236}">
                <a16:creationId xmlns:a16="http://schemas.microsoft.com/office/drawing/2014/main" id="{4967D81B-8CC8-4B32-8031-9F3DF5C56A4B}"/>
              </a:ext>
            </a:extLst>
          </p:cNvPr>
          <p:cNvPicPr>
            <a:picLocks noChangeAspect="1"/>
          </p:cNvPicPr>
          <p:nvPr/>
        </p:nvPicPr>
        <p:blipFill>
          <a:blip r:embed="rId2"/>
          <a:stretch>
            <a:fillRect/>
          </a:stretch>
        </p:blipFill>
        <p:spPr>
          <a:xfrm>
            <a:off x="147567" y="2643187"/>
            <a:ext cx="7635800" cy="214269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4">
            <a:extLst>
              <a:ext uri="{FF2B5EF4-FFF2-40B4-BE49-F238E27FC236}">
                <a16:creationId xmlns:a16="http://schemas.microsoft.com/office/drawing/2014/main" id="{0313902F-445D-419A-A264-04E1027FFFDD}"/>
              </a:ext>
            </a:extLst>
          </p:cNvPr>
          <p:cNvSpPr txBox="1"/>
          <p:nvPr/>
        </p:nvSpPr>
        <p:spPr>
          <a:xfrm>
            <a:off x="279779" y="2459504"/>
            <a:ext cx="8584441" cy="1938992"/>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6000" b="1" dirty="0">
                <a:solidFill>
                  <a:srgbClr val="552579"/>
                </a:solidFill>
                <a:latin typeface="Comic Sans MS" panose="030F0702030302020204" pitchFamily="66" charset="0"/>
              </a:rPr>
              <a:t>It’s Nice To Meet You  </a:t>
            </a:r>
          </a:p>
          <a:p>
            <a:pPr algn="ctr"/>
            <a:r>
              <a:rPr lang="ar-SA" sz="6000" b="1" dirty="0">
                <a:solidFill>
                  <a:srgbClr val="552579"/>
                </a:solidFill>
                <a:latin typeface="Comic Sans MS" panose="030F0702030302020204" pitchFamily="66" charset="0"/>
                <a:cs typeface="+mj-cs"/>
              </a:rPr>
              <a:t>سعدت بلقائك </a:t>
            </a:r>
            <a:r>
              <a:rPr lang="ar-SA" sz="6000" b="1" dirty="0">
                <a:solidFill>
                  <a:srgbClr val="552579"/>
                </a:solidFill>
                <a:latin typeface="Comic Sans MS" panose="030F0702030302020204" pitchFamily="66" charset="0"/>
                <a:cs typeface="AGA Dimnah Regular" pitchFamily="2" charset="-78"/>
              </a:rPr>
              <a:t> </a:t>
            </a:r>
            <a:endParaRPr lang="ar-SA" sz="60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289412" y="1873268"/>
            <a:ext cx="4565175"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Phonics </a:t>
            </a:r>
          </a:p>
          <a:p>
            <a:pPr algn="ctr"/>
            <a:r>
              <a:rPr lang="ar-SA" sz="8800" b="1" dirty="0">
                <a:solidFill>
                  <a:srgbClr val="552579"/>
                </a:solidFill>
                <a:latin typeface="Comic Sans MS" panose="030F0702030302020204" pitchFamily="66" charset="0"/>
                <a:cs typeface="+mj-cs"/>
              </a:rPr>
              <a:t>الأصوات</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434294" y="1487605"/>
            <a:ext cx="6275412" cy="3084394"/>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Materials :</a:t>
            </a:r>
          </a:p>
          <a:p>
            <a:pPr algn="ctr"/>
            <a:endParaRPr lang="en-US" sz="2800" dirty="0">
              <a:latin typeface="Comic Sans MS" panose="030F0702030302020204" pitchFamily="66" charset="0"/>
            </a:endParaRPr>
          </a:p>
          <a:p>
            <a:r>
              <a:rPr lang="en-US" sz="2800" dirty="0">
                <a:latin typeface="Comic Sans MS" panose="030F0702030302020204" pitchFamily="66" charset="0"/>
              </a:rPr>
              <a:t>The Alphabet A–Z flashcards</a:t>
            </a:r>
          </a:p>
          <a:p>
            <a:r>
              <a:rPr lang="en-US" sz="2800" dirty="0">
                <a:latin typeface="Comic Sans MS" panose="030F0702030302020204" pitchFamily="66" charset="0"/>
              </a:rPr>
              <a:t>Pictures of the phonics lesson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112292" y="300251"/>
            <a:ext cx="7117308" cy="4517406"/>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 </a:t>
            </a:r>
            <a:endParaRPr lang="en-US" sz="2000" dirty="0">
              <a:latin typeface="Comic Sans MS" panose="030F0702030302020204" pitchFamily="66" charset="0"/>
            </a:endParaRPr>
          </a:p>
          <a:p>
            <a:r>
              <a:rPr lang="en-US" sz="2000" dirty="0">
                <a:latin typeface="Comic Sans MS" panose="030F0702030302020204" pitchFamily="66" charset="0"/>
              </a:rPr>
              <a:t>Phonics race : </a:t>
            </a:r>
          </a:p>
          <a:p>
            <a:r>
              <a:rPr lang="en-US" sz="2000" dirty="0">
                <a:latin typeface="Comic Sans MS" panose="030F0702030302020204" pitchFamily="66" charset="0"/>
              </a:rPr>
              <a:t>Write </a:t>
            </a:r>
            <a:r>
              <a:rPr lang="en-US" sz="2000" dirty="0" err="1">
                <a:latin typeface="Comic Sans MS" panose="030F0702030302020204" pitchFamily="66" charset="0"/>
              </a:rPr>
              <a:t>ea</a:t>
            </a:r>
            <a:r>
              <a:rPr lang="en-US" sz="2000" dirty="0">
                <a:latin typeface="Comic Sans MS" panose="030F0702030302020204" pitchFamily="66" charset="0"/>
              </a:rPr>
              <a:t> – </a:t>
            </a:r>
            <a:r>
              <a:rPr lang="en-US" sz="2000" dirty="0" err="1">
                <a:latin typeface="Comic Sans MS" panose="030F0702030302020204" pitchFamily="66" charset="0"/>
              </a:rPr>
              <a:t>ee</a:t>
            </a:r>
            <a:r>
              <a:rPr lang="en-US" sz="2000" dirty="0">
                <a:latin typeface="Comic Sans MS" panose="030F0702030302020204" pitchFamily="66" charset="0"/>
              </a:rPr>
              <a:t> – </a:t>
            </a:r>
            <a:r>
              <a:rPr lang="en-US" sz="2000" dirty="0" err="1">
                <a:latin typeface="Comic Sans MS" panose="030F0702030302020204" pitchFamily="66" charset="0"/>
              </a:rPr>
              <a:t>ie</a:t>
            </a:r>
            <a:r>
              <a:rPr lang="en-US" sz="2000" dirty="0">
                <a:latin typeface="Comic Sans MS" panose="030F0702030302020204" pitchFamily="66" charset="0"/>
              </a:rPr>
              <a:t> – </a:t>
            </a:r>
            <a:r>
              <a:rPr lang="en-US" sz="2000" dirty="0" err="1">
                <a:latin typeface="Comic Sans MS" panose="030F0702030302020204" pitchFamily="66" charset="0"/>
              </a:rPr>
              <a:t>i_e</a:t>
            </a:r>
            <a:r>
              <a:rPr lang="en-US" sz="2000" dirty="0">
                <a:latin typeface="Comic Sans MS" panose="030F0702030302020204" pitchFamily="66" charset="0"/>
              </a:rPr>
              <a:t> – ai – ay in large letters on the board. Divide your class into groups and have them stand near the front of the class. Tell the students that every time you say a word, a student from their</a:t>
            </a:r>
          </a:p>
          <a:p>
            <a:r>
              <a:rPr lang="en-US" sz="2000" dirty="0">
                <a:latin typeface="Comic Sans MS" panose="030F0702030302020204" pitchFamily="66" charset="0"/>
              </a:rPr>
              <a:t>group has to run to the board and write the word. Have the students go back to their seats. Say each word again and have the students check the spelling on the board. The group with the fewest mistakes becomes the “Phonics Teacher” for the day and repeats the activity with the rest of the class. </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AGA Dimnah Regular" pitchFamily="2" charset="-78"/>
              </a:rPr>
              <a:t>مراجعة سريعة للدرس السابق</a:t>
            </a:r>
            <a:endParaRPr lang="ar-SA" sz="6000" dirty="0">
              <a:solidFill>
                <a:srgbClr val="552579"/>
              </a:solidFill>
              <a:latin typeface="Comic Sans MS" panose="030F0702030302020204" pitchFamily="66" charset="0"/>
              <a:cs typeface="AGA Dimnah Regular" pitchFamily="2" charset="-78"/>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1F47AC9-2AEF-4F19-9A23-DEBD29A572BD}"/>
              </a:ext>
            </a:extLst>
          </p:cNvPr>
          <p:cNvSpPr txBox="1"/>
          <p:nvPr/>
        </p:nvSpPr>
        <p:spPr>
          <a:xfrm>
            <a:off x="1849272" y="368490"/>
            <a:ext cx="5445456" cy="584775"/>
          </a:xfrm>
          <a:prstGeom prst="rect">
            <a:avLst/>
          </a:prstGeom>
          <a:noFill/>
        </p:spPr>
        <p:txBody>
          <a:bodyPr wrap="square" rtlCol="1">
            <a:spAutoFit/>
          </a:bodyPr>
          <a:lstStyle/>
          <a:p>
            <a:pPr algn="ctr"/>
            <a:r>
              <a:rPr lang="en-US" sz="3200" b="1" dirty="0">
                <a:solidFill>
                  <a:srgbClr val="FF0000"/>
                </a:solidFill>
              </a:rPr>
              <a:t>Can you write these words ?</a:t>
            </a:r>
            <a:endParaRPr lang="ar-SA" sz="3200" b="1" dirty="0">
              <a:solidFill>
                <a:srgbClr val="FF0000"/>
              </a:solidFill>
            </a:endParaRPr>
          </a:p>
        </p:txBody>
      </p:sp>
      <p:pic>
        <p:nvPicPr>
          <p:cNvPr id="1026" name="Picture 2" descr="computer | History, Networking, Operating Systems, &amp; Facts | Britannica">
            <a:extLst>
              <a:ext uri="{FF2B5EF4-FFF2-40B4-BE49-F238E27FC236}">
                <a16:creationId xmlns:a16="http://schemas.microsoft.com/office/drawing/2014/main" id="{953F1DF1-2A33-4BEE-AAF5-C22BAEC0F2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16" t="3153" r="10448"/>
          <a:stretch/>
        </p:blipFill>
        <p:spPr bwMode="auto">
          <a:xfrm>
            <a:off x="3616656" y="1969848"/>
            <a:ext cx="1910686" cy="1537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uses | Township Wiki | Fandom">
            <a:extLst>
              <a:ext uri="{FF2B5EF4-FFF2-40B4-BE49-F238E27FC236}">
                <a16:creationId xmlns:a16="http://schemas.microsoft.com/office/drawing/2014/main" id="{FF4E271D-001E-496E-A59A-820D72DEA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85" y="1807024"/>
            <a:ext cx="1910686" cy="1617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ncil PNG, Pencil Transparent Background - FreeIconsPNG">
            <a:extLst>
              <a:ext uri="{FF2B5EF4-FFF2-40B4-BE49-F238E27FC236}">
                <a16:creationId xmlns:a16="http://schemas.microsoft.com/office/drawing/2014/main" id="{E850B754-102F-45DB-9735-A55BFB986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8" y="2132672"/>
            <a:ext cx="1291988" cy="12919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جدول 7">
            <a:extLst>
              <a:ext uri="{FF2B5EF4-FFF2-40B4-BE49-F238E27FC236}">
                <a16:creationId xmlns:a16="http://schemas.microsoft.com/office/drawing/2014/main" id="{AC8D39E9-BF68-4ED8-8097-B27B895719B5}"/>
              </a:ext>
            </a:extLst>
          </p:cNvPr>
          <p:cNvGraphicFramePr>
            <a:graphicFrameLocks noGrp="1"/>
          </p:cNvGraphicFramePr>
          <p:nvPr>
            <p:extLst>
              <p:ext uri="{D42A27DB-BD31-4B8C-83A1-F6EECF244321}">
                <p14:modId xmlns:p14="http://schemas.microsoft.com/office/powerpoint/2010/main" val="421154404"/>
              </p:ext>
            </p:extLst>
          </p:nvPr>
        </p:nvGraphicFramePr>
        <p:xfrm>
          <a:off x="263857" y="3596164"/>
          <a:ext cx="8616285" cy="845079"/>
        </p:xfrm>
        <a:graphic>
          <a:graphicData uri="http://schemas.openxmlformats.org/drawingml/2006/table">
            <a:tbl>
              <a:tblPr rtl="1" firstRow="1" bandRow="1">
                <a:effectLst>
                  <a:outerShdw blurRad="50800" dist="38100" dir="2700000" algn="tl" rotWithShape="0">
                    <a:prstClr val="black">
                      <a:alpha val="40000"/>
                    </a:prstClr>
                  </a:outerShdw>
                </a:effectLst>
                <a:tableStyleId>{5C22544A-7EE6-4342-B048-85BDC9FD1C3A}</a:tableStyleId>
              </a:tblPr>
              <a:tblGrid>
                <a:gridCol w="2872095">
                  <a:extLst>
                    <a:ext uri="{9D8B030D-6E8A-4147-A177-3AD203B41FA5}">
                      <a16:colId xmlns:a16="http://schemas.microsoft.com/office/drawing/2014/main" val="2241870341"/>
                    </a:ext>
                  </a:extLst>
                </a:gridCol>
                <a:gridCol w="2872095">
                  <a:extLst>
                    <a:ext uri="{9D8B030D-6E8A-4147-A177-3AD203B41FA5}">
                      <a16:colId xmlns:a16="http://schemas.microsoft.com/office/drawing/2014/main" val="3095673674"/>
                    </a:ext>
                  </a:extLst>
                </a:gridCol>
                <a:gridCol w="2872095">
                  <a:extLst>
                    <a:ext uri="{9D8B030D-6E8A-4147-A177-3AD203B41FA5}">
                      <a16:colId xmlns:a16="http://schemas.microsoft.com/office/drawing/2014/main" val="2501260563"/>
                    </a:ext>
                  </a:extLst>
                </a:gridCol>
              </a:tblGrid>
              <a:tr h="845079">
                <a:tc>
                  <a:txBody>
                    <a:bodyPr/>
                    <a:lstStyle/>
                    <a:p>
                      <a:pPr algn="ctr" rtl="0"/>
                      <a:r>
                        <a:rPr lang="en-US" sz="3200" dirty="0">
                          <a:solidFill>
                            <a:schemeClr val="tx1"/>
                          </a:solidFill>
                        </a:rPr>
                        <a:t>_  _  _  _  _</a:t>
                      </a:r>
                      <a:endParaRPr lang="ar-SA"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algn="ctr" rtl="0"/>
                      <a:r>
                        <a:rPr lang="en-US" sz="3200" dirty="0">
                          <a:solidFill>
                            <a:schemeClr val="tx1"/>
                          </a:solidFill>
                        </a:rPr>
                        <a:t>_ _ _ _ _ _ _ _</a:t>
                      </a:r>
                      <a:endParaRPr lang="ar-SA"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algn="ctr" rtl="0"/>
                      <a:r>
                        <a:rPr lang="en-US" sz="3200" dirty="0">
                          <a:solidFill>
                            <a:schemeClr val="tx1"/>
                          </a:solidFill>
                        </a:rPr>
                        <a:t>_  _  _  _  _  _ </a:t>
                      </a:r>
                      <a:endParaRPr lang="ar-SA"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solidFill>
                      <a:schemeClr val="bg1"/>
                    </a:solidFill>
                  </a:tcPr>
                </a:tc>
                <a:extLst>
                  <a:ext uri="{0D108BD9-81ED-4DB2-BD59-A6C34878D82A}">
                    <a16:rowId xmlns:a16="http://schemas.microsoft.com/office/drawing/2014/main" val="2684249099"/>
                  </a:ext>
                </a:extLst>
              </a:tr>
            </a:tbl>
          </a:graphicData>
        </a:graphic>
      </p:graphicFrame>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715909" y="177425"/>
            <a:ext cx="4585645" cy="769441"/>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Listen , point and practice </a:t>
            </a:r>
            <a:endParaRPr lang="en-US" sz="1000" dirty="0">
              <a:solidFill>
                <a:srgbClr val="7030A0"/>
              </a:solidFill>
            </a:endParaRPr>
          </a:p>
          <a:p>
            <a:r>
              <a:rPr lang="ar-SA" sz="2000" dirty="0">
                <a:solidFill>
                  <a:srgbClr val="C00000"/>
                </a:solidFill>
                <a:cs typeface="+mj-cs"/>
              </a:rPr>
              <a:t>استمع ، تبع ، ثم تدرب على الكلمات</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2033519" y="209183"/>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We Can 5 (2016) SB_CD 1_10">
            <a:hlinkClick r:id="" action="ppaction://media"/>
            <a:extLst>
              <a:ext uri="{FF2B5EF4-FFF2-40B4-BE49-F238E27FC236}">
                <a16:creationId xmlns:a16="http://schemas.microsoft.com/office/drawing/2014/main" id="{AF70A278-03E8-409D-82D0-5FAB49060765}"/>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rgbClr val="552579">
                <a:tint val="45000"/>
                <a:satMod val="400000"/>
              </a:srgbClr>
            </a:duotone>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61710" y="1268101"/>
            <a:ext cx="946245" cy="946245"/>
          </a:xfrm>
          <a:prstGeom prst="rect">
            <a:avLst/>
          </a:prstGeom>
        </p:spPr>
      </p:pic>
      <p:pic>
        <p:nvPicPr>
          <p:cNvPr id="3" name="صورة 2">
            <a:extLst>
              <a:ext uri="{FF2B5EF4-FFF2-40B4-BE49-F238E27FC236}">
                <a16:creationId xmlns:a16="http://schemas.microsoft.com/office/drawing/2014/main" id="{72AF1A51-89B7-4F27-81AB-61EAB990F95C}"/>
              </a:ext>
            </a:extLst>
          </p:cNvPr>
          <p:cNvPicPr>
            <a:picLocks noChangeAspect="1"/>
          </p:cNvPicPr>
          <p:nvPr/>
        </p:nvPicPr>
        <p:blipFill>
          <a:blip r:embed="rId6"/>
          <a:stretch>
            <a:fillRect/>
          </a:stretch>
        </p:blipFill>
        <p:spPr>
          <a:xfrm>
            <a:off x="1299878" y="1099544"/>
            <a:ext cx="7107143" cy="1517745"/>
          </a:xfrm>
          <a:prstGeom prst="rect">
            <a:avLst/>
          </a:prstGeom>
        </p:spPr>
      </p:pic>
      <p:sp>
        <p:nvSpPr>
          <p:cNvPr id="9" name="مربع نص 8">
            <a:extLst>
              <a:ext uri="{FF2B5EF4-FFF2-40B4-BE49-F238E27FC236}">
                <a16:creationId xmlns:a16="http://schemas.microsoft.com/office/drawing/2014/main" id="{F9BA5533-57A4-408D-905A-300AFC83F441}"/>
              </a:ext>
            </a:extLst>
          </p:cNvPr>
          <p:cNvSpPr txBox="1"/>
          <p:nvPr/>
        </p:nvSpPr>
        <p:spPr>
          <a:xfrm>
            <a:off x="2718181" y="2718190"/>
            <a:ext cx="6043682" cy="769441"/>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Write the words. Use </a:t>
            </a:r>
            <a:r>
              <a:rPr lang="en-US" sz="2400" dirty="0" err="1">
                <a:solidFill>
                  <a:srgbClr val="00B050"/>
                </a:solidFill>
                <a:latin typeface="Comic Sans MS" panose="030F0702030302020204" pitchFamily="66" charset="0"/>
              </a:rPr>
              <a:t>ea</a:t>
            </a:r>
            <a:r>
              <a:rPr lang="en-US" sz="2400" dirty="0">
                <a:solidFill>
                  <a:srgbClr val="7030A0"/>
                </a:solidFill>
                <a:latin typeface="Comic Sans MS" panose="030F0702030302020204" pitchFamily="66" charset="0"/>
              </a:rPr>
              <a:t> or </a:t>
            </a:r>
            <a:r>
              <a:rPr lang="en-US" sz="2400" dirty="0" err="1">
                <a:solidFill>
                  <a:srgbClr val="0070C0"/>
                </a:solidFill>
                <a:latin typeface="Comic Sans MS" panose="030F0702030302020204" pitchFamily="66" charset="0"/>
              </a:rPr>
              <a:t>ee</a:t>
            </a:r>
            <a:endParaRPr lang="en-US" sz="2400" dirty="0">
              <a:solidFill>
                <a:srgbClr val="0070C0"/>
              </a:solidFill>
              <a:latin typeface="Comic Sans MS" panose="030F0702030302020204" pitchFamily="66" charset="0"/>
            </a:endParaRPr>
          </a:p>
          <a:p>
            <a:r>
              <a:rPr lang="ar-SA" sz="2000" dirty="0">
                <a:solidFill>
                  <a:srgbClr val="C00000"/>
                </a:solidFill>
                <a:cs typeface="+mj-cs"/>
              </a:rPr>
              <a:t>أكمل كتابة الكلمات باستعمال الحرفين المناسبة </a:t>
            </a:r>
          </a:p>
        </p:txBody>
      </p:sp>
      <p:sp>
        <p:nvSpPr>
          <p:cNvPr id="10" name="شكل بيضاوي 9">
            <a:extLst>
              <a:ext uri="{FF2B5EF4-FFF2-40B4-BE49-F238E27FC236}">
                <a16:creationId xmlns:a16="http://schemas.microsoft.com/office/drawing/2014/main" id="{61A69949-CE65-4EF2-818F-1F8F851F4141}"/>
              </a:ext>
            </a:extLst>
          </p:cNvPr>
          <p:cNvSpPr/>
          <p:nvPr/>
        </p:nvSpPr>
        <p:spPr>
          <a:xfrm>
            <a:off x="2035791" y="2749948"/>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11" name="صورة 10">
            <a:extLst>
              <a:ext uri="{FF2B5EF4-FFF2-40B4-BE49-F238E27FC236}">
                <a16:creationId xmlns:a16="http://schemas.microsoft.com/office/drawing/2014/main" id="{543D7D12-555F-498D-A3A0-11214FF4777C}"/>
              </a:ext>
            </a:extLst>
          </p:cNvPr>
          <p:cNvPicPr>
            <a:picLocks noChangeAspect="1"/>
          </p:cNvPicPr>
          <p:nvPr/>
        </p:nvPicPr>
        <p:blipFill>
          <a:blip r:embed="rId7"/>
          <a:stretch>
            <a:fillRect/>
          </a:stretch>
        </p:blipFill>
        <p:spPr>
          <a:xfrm>
            <a:off x="491319" y="3496757"/>
            <a:ext cx="8475260" cy="1416438"/>
          </a:xfrm>
          <a:prstGeom prst="rect">
            <a:avLst/>
          </a:prstGeom>
        </p:spPr>
      </p:pic>
      <p:sp>
        <p:nvSpPr>
          <p:cNvPr id="12" name="مربع نص 11">
            <a:extLst>
              <a:ext uri="{FF2B5EF4-FFF2-40B4-BE49-F238E27FC236}">
                <a16:creationId xmlns:a16="http://schemas.microsoft.com/office/drawing/2014/main" id="{13C434A6-3BA7-4542-B341-0A4913C6C258}"/>
              </a:ext>
            </a:extLst>
          </p:cNvPr>
          <p:cNvSpPr txBox="1"/>
          <p:nvPr/>
        </p:nvSpPr>
        <p:spPr>
          <a:xfrm>
            <a:off x="1107955" y="4408224"/>
            <a:ext cx="7449191" cy="523220"/>
          </a:xfrm>
          <a:prstGeom prst="rect">
            <a:avLst/>
          </a:prstGeom>
          <a:noFill/>
        </p:spPr>
        <p:txBody>
          <a:bodyPr wrap="square" rtlCol="1">
            <a:spAutoFit/>
          </a:bodyPr>
          <a:lstStyle/>
          <a:p>
            <a:r>
              <a:rPr lang="en-US" sz="2800" dirty="0">
                <a:solidFill>
                  <a:srgbClr val="0070C0"/>
                </a:solidFill>
                <a:latin typeface="Comic Sans MS" panose="030F0702030302020204" pitchFamily="66" charset="0"/>
              </a:rPr>
              <a:t>e </a:t>
            </a:r>
            <a:r>
              <a:rPr lang="en-US" sz="2800" dirty="0" err="1">
                <a:solidFill>
                  <a:srgbClr val="0070C0"/>
                </a:solidFill>
                <a:latin typeface="Comic Sans MS" panose="030F0702030302020204" pitchFamily="66" charset="0"/>
              </a:rPr>
              <a:t>e</a:t>
            </a:r>
            <a:r>
              <a:rPr lang="en-US" sz="2800" dirty="0">
                <a:latin typeface="Comic Sans MS" panose="030F0702030302020204" pitchFamily="66" charset="0"/>
              </a:rPr>
              <a:t> 				</a:t>
            </a:r>
            <a:r>
              <a:rPr lang="en-US" sz="2800" dirty="0">
                <a:solidFill>
                  <a:srgbClr val="00B050"/>
                </a:solidFill>
                <a:latin typeface="Comic Sans MS" panose="030F0702030302020204" pitchFamily="66" charset="0"/>
              </a:rPr>
              <a:t>e a</a:t>
            </a:r>
            <a:r>
              <a:rPr lang="en-US" sz="2800" dirty="0">
                <a:latin typeface="Comic Sans MS" panose="030F0702030302020204" pitchFamily="66" charset="0"/>
              </a:rPr>
              <a:t> 				</a:t>
            </a:r>
            <a:r>
              <a:rPr lang="en-US" sz="2800" dirty="0">
                <a:solidFill>
                  <a:srgbClr val="0070C0"/>
                </a:solidFill>
                <a:latin typeface="Comic Sans MS" panose="030F0702030302020204" pitchFamily="66" charset="0"/>
              </a:rPr>
              <a:t>e </a:t>
            </a:r>
            <a:r>
              <a:rPr lang="en-US" sz="2800" dirty="0" err="1">
                <a:solidFill>
                  <a:srgbClr val="0070C0"/>
                </a:solidFill>
                <a:latin typeface="Comic Sans MS" panose="030F0702030302020204" pitchFamily="66" charset="0"/>
              </a:rPr>
              <a:t>e</a:t>
            </a:r>
            <a:r>
              <a:rPr lang="en-US" sz="2800" dirty="0">
                <a:latin typeface="Comic Sans MS" panose="030F0702030302020204" pitchFamily="66" charset="0"/>
              </a:rPr>
              <a:t>			   </a:t>
            </a:r>
            <a:r>
              <a:rPr lang="en-US" sz="2800" dirty="0">
                <a:solidFill>
                  <a:srgbClr val="00B050"/>
                </a:solidFill>
                <a:latin typeface="Comic Sans MS" panose="030F0702030302020204" pitchFamily="66" charset="0"/>
              </a:rPr>
              <a:t>e a</a:t>
            </a:r>
            <a:endParaRPr lang="ar-SA" sz="28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4322"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fade">
                                      <p:cBhvr>
                                        <p:cTn id="46" dur="500"/>
                                        <p:tgtEl>
                                          <p:spTgt spid="9">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7" fill="hold" display="0">
                  <p:stCondLst>
                    <p:cond delay="indefinite"/>
                  </p:stCondLst>
                  <p:endCondLst>
                    <p:cond evt="onStopAudio" delay="0">
                      <p:tgtEl>
                        <p:sldTgt/>
                      </p:tgtEl>
                    </p:cond>
                  </p:endCondLst>
                </p:cTn>
                <p:tgtEl>
                  <p:spTgt spid="2"/>
                </p:tgtEl>
              </p:cMediaNode>
            </p:audio>
          </p:childTnLst>
        </p:cTn>
      </p:par>
    </p:tnLst>
    <p:bldLst>
      <p:bldP spid="5" grpId="0" build="p"/>
      <p:bldP spid="6" grpId="0" animBg="1"/>
      <p:bldP spid="9" grpId="0" build="p"/>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253014C8-F732-4EA3-9D8A-A0803ED1063D}"/>
              </a:ext>
            </a:extLst>
          </p:cNvPr>
          <p:cNvSpPr txBox="1"/>
          <p:nvPr/>
        </p:nvSpPr>
        <p:spPr>
          <a:xfrm>
            <a:off x="3182205" y="743730"/>
            <a:ext cx="3587085" cy="769441"/>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Listen, say, and match</a:t>
            </a:r>
          </a:p>
          <a:p>
            <a:r>
              <a:rPr lang="ar-SA" sz="2000" dirty="0">
                <a:solidFill>
                  <a:srgbClr val="C00000"/>
                </a:solidFill>
                <a:cs typeface="+mj-cs"/>
              </a:rPr>
              <a:t>استمع ، اقراء ، ثم وصل </a:t>
            </a:r>
          </a:p>
        </p:txBody>
      </p:sp>
      <p:sp>
        <p:nvSpPr>
          <p:cNvPr id="13" name="شكل بيضاوي 12">
            <a:extLst>
              <a:ext uri="{FF2B5EF4-FFF2-40B4-BE49-F238E27FC236}">
                <a16:creationId xmlns:a16="http://schemas.microsoft.com/office/drawing/2014/main" id="{0A7D84D2-F6F0-40EE-95DE-BD553A0C0B7A}"/>
              </a:ext>
            </a:extLst>
          </p:cNvPr>
          <p:cNvSpPr/>
          <p:nvPr/>
        </p:nvSpPr>
        <p:spPr>
          <a:xfrm>
            <a:off x="2486167" y="84867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2" name="صورة 1">
            <a:extLst>
              <a:ext uri="{FF2B5EF4-FFF2-40B4-BE49-F238E27FC236}">
                <a16:creationId xmlns:a16="http://schemas.microsoft.com/office/drawing/2014/main" id="{BBB0A221-38C9-42E7-B8CF-8E8324F5826F}"/>
              </a:ext>
            </a:extLst>
          </p:cNvPr>
          <p:cNvPicPr>
            <a:picLocks noChangeAspect="1"/>
          </p:cNvPicPr>
          <p:nvPr/>
        </p:nvPicPr>
        <p:blipFill>
          <a:blip r:embed="rId4"/>
          <a:stretch>
            <a:fillRect/>
          </a:stretch>
        </p:blipFill>
        <p:spPr>
          <a:xfrm>
            <a:off x="339049" y="1797097"/>
            <a:ext cx="8465901" cy="2160753"/>
          </a:xfrm>
          <a:prstGeom prst="rect">
            <a:avLst/>
          </a:prstGeom>
        </p:spPr>
      </p:pic>
      <p:cxnSp>
        <p:nvCxnSpPr>
          <p:cNvPr id="7" name="رابط كسهم مستقيم 6">
            <a:extLst>
              <a:ext uri="{FF2B5EF4-FFF2-40B4-BE49-F238E27FC236}">
                <a16:creationId xmlns:a16="http://schemas.microsoft.com/office/drawing/2014/main" id="{1C461E2A-7F37-42CA-9021-D9A06ECBBCA5}"/>
              </a:ext>
            </a:extLst>
          </p:cNvPr>
          <p:cNvCxnSpPr>
            <a:cxnSpLocks/>
          </p:cNvCxnSpPr>
          <p:nvPr/>
        </p:nvCxnSpPr>
        <p:spPr>
          <a:xfrm flipH="1" flipV="1">
            <a:off x="1187355" y="2877473"/>
            <a:ext cx="1833349" cy="754486"/>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a:extLst>
              <a:ext uri="{FF2B5EF4-FFF2-40B4-BE49-F238E27FC236}">
                <a16:creationId xmlns:a16="http://schemas.microsoft.com/office/drawing/2014/main" id="{8CC66714-5386-4733-AE62-7443D27B5387}"/>
              </a:ext>
            </a:extLst>
          </p:cNvPr>
          <p:cNvCxnSpPr>
            <a:cxnSpLocks/>
          </p:cNvCxnSpPr>
          <p:nvPr/>
        </p:nvCxnSpPr>
        <p:spPr>
          <a:xfrm flipV="1">
            <a:off x="5991367" y="2702257"/>
            <a:ext cx="1678675" cy="929702"/>
          </a:xfrm>
          <a:prstGeom prst="straightConnector1">
            <a:avLst/>
          </a:prstGeom>
          <a:ln w="76200">
            <a:solidFill>
              <a:srgbClr val="F79B3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a:extLst>
              <a:ext uri="{FF2B5EF4-FFF2-40B4-BE49-F238E27FC236}">
                <a16:creationId xmlns:a16="http://schemas.microsoft.com/office/drawing/2014/main" id="{9EDE359F-9CD6-4ED1-8299-2161D365892E}"/>
              </a:ext>
            </a:extLst>
          </p:cNvPr>
          <p:cNvCxnSpPr>
            <a:cxnSpLocks/>
          </p:cNvCxnSpPr>
          <p:nvPr/>
        </p:nvCxnSpPr>
        <p:spPr>
          <a:xfrm flipH="1" flipV="1">
            <a:off x="5732061" y="2743201"/>
            <a:ext cx="1937981" cy="888758"/>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We Can 5 (2016) SB_CD 1_11">
            <a:hlinkClick r:id="" action="ppaction://media"/>
            <a:extLst>
              <a:ext uri="{FF2B5EF4-FFF2-40B4-BE49-F238E27FC236}">
                <a16:creationId xmlns:a16="http://schemas.microsoft.com/office/drawing/2014/main" id="{A19377CA-0116-4417-AA2E-7211ADA274FA}"/>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rot="16200000">
            <a:off x="4003342" y="4431325"/>
            <a:ext cx="1137313" cy="1137313"/>
          </a:xfrm>
          <a:prstGeom prst="rect">
            <a:avLst/>
          </a:prstGeom>
        </p:spPr>
      </p:pic>
    </p:spTree>
    <p:extLst>
      <p:ext uri="{BB962C8B-B14F-4D97-AF65-F5344CB8AC3E}">
        <p14:creationId xmlns:p14="http://schemas.microsoft.com/office/powerpoint/2010/main" val="26217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8432" fill="hold"/>
                                        <p:tgtEl>
                                          <p:spTgt spid="23"/>
                                        </p:tgtEl>
                                      </p:cBhvr>
                                    </p:cmd>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23"/>
                </p:tgtEl>
              </p:cMediaNode>
            </p:audio>
          </p:childTnLst>
        </p:cTn>
      </p:par>
    </p:tnLst>
    <p:bldLst>
      <p:bldP spid="12" grpId="0" build="p"/>
      <p:bldP spid="13"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TotalTime>
  <Words>307</Words>
  <Application>Microsoft Office PowerPoint</Application>
  <PresentationFormat>عرض على الشاشة (4:3)</PresentationFormat>
  <Paragraphs>48</Paragraphs>
  <Slides>17</Slides>
  <Notes>0</Notes>
  <HiddenSlides>0</HiddenSlides>
  <MMClips>4</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Calibri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Can you read these words ? </vt:lpstr>
      <vt:lpstr>عرض تقديمي في PowerPoint</vt:lpstr>
      <vt:lpstr>عرض تقديمي في PowerPoint</vt:lpstr>
      <vt:lpstr>وقت التحدي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66</cp:revision>
  <dcterms:created xsi:type="dcterms:W3CDTF">2020-07-29T08:50:48Z</dcterms:created>
  <dcterms:modified xsi:type="dcterms:W3CDTF">2020-09-15T06:49:07Z</dcterms:modified>
</cp:coreProperties>
</file>