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1pPr>
    <a:lvl2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2pPr>
    <a:lvl3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3pPr>
    <a:lvl4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4pPr>
    <a:lvl5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5pPr>
    <a:lvl6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6pPr>
    <a:lvl7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7pPr>
    <a:lvl8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8pPr>
    <a:lvl9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13"/>
          </p:nvPr>
        </p:nvSpPr>
        <p:spPr>
          <a:xfrm>
            <a:off x="1270000" y="6362700"/>
            <a:ext cx="10464800" cy="5972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اكتب الاقتباس هنا.&quot;"/>
          <p:cNvSpPr txBox="1"/>
          <p:nvPr>
            <p:ph type="body" sz="quarter" idx="14"/>
          </p:nvPr>
        </p:nvSpPr>
        <p:spPr>
          <a:xfrm>
            <a:off x="1270000" y="4214878"/>
            <a:ext cx="10464800" cy="7904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pPr rtl="0">
              <a:defRPr/>
            </a:pPr>
            <a:r>
              <a:t>"اكتب الاقتباس هنا." 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/>
          <p:nvPr>
            <p:ph type="pic" idx="13"/>
          </p:nvPr>
        </p:nvSpPr>
        <p:spPr>
          <a:xfrm>
            <a:off x="-79023" y="-126408"/>
            <a:ext cx="15544802" cy="10363201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رجم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نص العنوان"/>
          <p:cNvSpPr txBox="1"/>
          <p:nvPr>
            <p:ph type="title"/>
          </p:nvPr>
        </p:nvSpPr>
        <p:spPr>
          <a:xfrm>
            <a:off x="7493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 defTabSz="457200">
              <a:buClrTx/>
              <a:tabLst>
                <a:tab pos="1485900" algn="l"/>
              </a:tabLst>
              <a:def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7493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  <a:lvl2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2pPr>
            <a:lvl3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3pPr>
            <a:lvl4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4pPr>
            <a:lvl5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19" name="رقم الشريحة"/>
          <p:cNvSpPr txBox="1"/>
          <p:nvPr>
            <p:ph type="sldNum" sz="quarter" idx="2"/>
          </p:nvPr>
        </p:nvSpPr>
        <p:spPr>
          <a:xfrm>
            <a:off x="834237" y="9164669"/>
            <a:ext cx="434534" cy="466662"/>
          </a:xfrm>
          <a:prstGeom prst="rect">
            <a:avLst/>
          </a:prstGeom>
        </p:spPr>
        <p:txBody>
          <a:bodyPr anchor="ctr"/>
          <a:lstStyle>
            <a:lvl1pPr algn="l" defTabSz="457200">
              <a:buClrTx/>
              <a:defRPr sz="2400">
                <a:solidFill>
                  <a:srgbClr val="363929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خط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 rtl="0">
              <a:buClrTx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27" name="خط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 rtl="0">
              <a:buClrTx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28" name="خط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 rtl="0">
              <a:buClrTx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29" name="نص العنوان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90000"/>
              </a:lnSpc>
              <a:buClrTx/>
              <a:defRPr cap="all" sz="6400">
                <a:solidFill>
                  <a:srgbClr val="60606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30" name="مستوى النص الأول…"/>
          <p:cNvSpPr txBox="1"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31" name="رقم الشريحة"/>
          <p:cNvSpPr txBox="1"/>
          <p:nvPr>
            <p:ph type="sldNum" sz="quarter" idx="2"/>
          </p:nvPr>
        </p:nvSpPr>
        <p:spPr>
          <a:xfrm>
            <a:off x="12148214" y="8763000"/>
            <a:ext cx="354475" cy="375397"/>
          </a:xfrm>
          <a:prstGeom prst="rect">
            <a:avLst/>
          </a:prstGeom>
        </p:spPr>
        <p:txBody>
          <a:bodyPr anchor="t"/>
          <a:lstStyle>
            <a:lvl1pPr>
              <a:buClrTx/>
              <a:defRPr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/>
          <p:nvPr>
            <p:ph type="pic" idx="13"/>
          </p:nvPr>
        </p:nvSpPr>
        <p:spPr>
          <a:xfrm>
            <a:off x="2118171" y="468081"/>
            <a:ext cx="8787508" cy="58583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/>
          <p:nvPr>
            <p:ph type="pic" idx="13"/>
          </p:nvPr>
        </p:nvSpPr>
        <p:spPr>
          <a:xfrm>
            <a:off x="4088740" y="1357394"/>
            <a:ext cx="10701971" cy="71346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/>
          <p:nvPr>
            <p:ph type="pic" sz="half" idx="13"/>
          </p:nvPr>
        </p:nvSpPr>
        <p:spPr>
          <a:xfrm>
            <a:off x="7581900" y="2628900"/>
            <a:ext cx="4317378" cy="648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/>
          <p:nvPr>
            <p:ph type="pic" sz="half" idx="13"/>
          </p:nvPr>
        </p:nvSpPr>
        <p:spPr>
          <a:xfrm>
            <a:off x="7759700" y="4151206"/>
            <a:ext cx="5118100" cy="557304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"/>
          <p:cNvSpPr/>
          <p:nvPr>
            <p:ph type="pic" sz="half" idx="14"/>
          </p:nvPr>
        </p:nvSpPr>
        <p:spPr>
          <a:xfrm>
            <a:off x="6972300" y="622300"/>
            <a:ext cx="6229350" cy="4152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"/>
          <p:cNvSpPr/>
          <p:nvPr>
            <p:ph type="pic" idx="15"/>
          </p:nvPr>
        </p:nvSpPr>
        <p:spPr>
          <a:xfrm>
            <a:off x="609600" y="-406400"/>
            <a:ext cx="7037917" cy="1057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14885" y="9378203"/>
            <a:ext cx="362330" cy="37539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51573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381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1pPr>
      <a:lvl2pPr marL="762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2pPr>
      <a:lvl3pPr marL="1143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3pPr>
      <a:lvl4pPr marL="1524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4pPr>
      <a:lvl5pPr marL="1905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5pPr>
      <a:lvl6pPr marL="2286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6pPr>
      <a:lvl7pPr marL="2667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7pPr>
      <a:lvl8pPr marL="3048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8pPr>
      <a:lvl9pPr marL="3429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quran.ksu.edu.sa/tafseer/tabary/sura11-aya2.html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529556"/>
            <a:ext cx="11901311" cy="669448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377" y="353836"/>
            <a:ext cx="11668046" cy="875103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997" y="3609014"/>
            <a:ext cx="5533803" cy="369956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190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1445" y="2006509"/>
            <a:ext cx="5505292" cy="204298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91" name="ص ٧٤…"/>
          <p:cNvSpPr/>
          <p:nvPr/>
        </p:nvSpPr>
        <p:spPr>
          <a:xfrm>
            <a:off x="7502849" y="4635830"/>
            <a:ext cx="4662485" cy="3149889"/>
          </a:xfrm>
          <a:prstGeom prst="roundRect">
            <a:avLst>
              <a:gd name="adj" fmla="val 6048"/>
            </a:avLst>
          </a:prstGeom>
          <a:solidFill>
            <a:schemeClr val="accent5">
              <a:hueOff val="122773"/>
              <a:satOff val="6301"/>
              <a:lumOff val="-20829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57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ص ٧٤</a:t>
            </a:r>
          </a:p>
          <a:p>
            <a:pPr rtl="0">
              <a:defRPr sz="57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سؤال رقم ١،٢،٣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8269" y="1822130"/>
            <a:ext cx="11008262" cy="331055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43" name="طالبتي المبدعه بالتعاون مع مجموعتك دوني جميع أفكار الدرس السابق باستخدام شريط الذكريات ."/>
          <p:cNvSpPr/>
          <p:nvPr/>
        </p:nvSpPr>
        <p:spPr>
          <a:xfrm>
            <a:off x="1971754" y="5816887"/>
            <a:ext cx="9061292" cy="2794261"/>
          </a:xfrm>
          <a:prstGeom prst="rect">
            <a:avLst/>
          </a:prstGeom>
          <a:solidFill>
            <a:srgbClr val="E5CB7D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buClrTx/>
              <a:defRPr b="1">
                <a:solidFill>
                  <a:srgbClr val="000000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r>
              <a:t>طالبتي المبدعه بالتعاون مع مجموعتك دوني جميع أفكار الدرس السابق باستخدام شريط الذكريات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أنواع التوحيد"/>
          <p:cNvSpPr/>
          <p:nvPr/>
        </p:nvSpPr>
        <p:spPr>
          <a:xfrm>
            <a:off x="4782342" y="1307610"/>
            <a:ext cx="3869843" cy="1893654"/>
          </a:xfrm>
          <a:prstGeom prst="roundRect">
            <a:avLst>
              <a:gd name="adj" fmla="val 10060"/>
            </a:avLst>
          </a:prstGeom>
          <a:solidFill>
            <a:srgbClr val="FFD4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أنواع التوحيد</a:t>
            </a:r>
          </a:p>
        </p:txBody>
      </p:sp>
      <p:sp>
        <p:nvSpPr>
          <p:cNvPr id="146" name="توحيد الأسماء والصفات"/>
          <p:cNvSpPr/>
          <p:nvPr/>
        </p:nvSpPr>
        <p:spPr>
          <a:xfrm>
            <a:off x="426962" y="3826587"/>
            <a:ext cx="3657140" cy="1655839"/>
          </a:xfrm>
          <a:prstGeom prst="roundRect">
            <a:avLst>
              <a:gd name="adj" fmla="val 11505"/>
            </a:avLst>
          </a:prstGeom>
          <a:solidFill>
            <a:srgbClr val="FFD4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توحيد الأسماء والصفات</a:t>
            </a:r>
          </a:p>
        </p:txBody>
      </p:sp>
      <p:sp>
        <p:nvSpPr>
          <p:cNvPr id="147" name="توحيد الربوبيه"/>
          <p:cNvSpPr/>
          <p:nvPr/>
        </p:nvSpPr>
        <p:spPr>
          <a:xfrm>
            <a:off x="4608746" y="3826587"/>
            <a:ext cx="3869844" cy="1655839"/>
          </a:xfrm>
          <a:prstGeom prst="roundRect">
            <a:avLst>
              <a:gd name="adj" fmla="val 11505"/>
            </a:avLst>
          </a:prstGeom>
          <a:solidFill>
            <a:srgbClr val="FFD4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3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توحيد الربوبيه</a:t>
            </a:r>
          </a:p>
        </p:txBody>
      </p:sp>
      <p:sp>
        <p:nvSpPr>
          <p:cNvPr id="148" name="توحيد الألوهيه"/>
          <p:cNvSpPr/>
          <p:nvPr/>
        </p:nvSpPr>
        <p:spPr>
          <a:xfrm>
            <a:off x="8790531" y="3826587"/>
            <a:ext cx="3869844" cy="1655839"/>
          </a:xfrm>
          <a:prstGeom prst="roundRect">
            <a:avLst>
              <a:gd name="adj" fmla="val 11505"/>
            </a:avLst>
          </a:prstGeom>
          <a:solidFill>
            <a:srgbClr val="FFD4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3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توحيد الألوهيه</a:t>
            </a:r>
          </a:p>
        </p:txBody>
      </p:sp>
      <p:sp>
        <p:nvSpPr>
          <p:cNvPr id="149" name="مامعنى توحيد الألوهيه"/>
          <p:cNvSpPr/>
          <p:nvPr/>
        </p:nvSpPr>
        <p:spPr>
          <a:xfrm>
            <a:off x="2064167" y="5834224"/>
            <a:ext cx="10500107" cy="939859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مامعنى توحيد الألوهيه</a:t>
            </a:r>
          </a:p>
        </p:txBody>
      </p:sp>
      <p:sp>
        <p:nvSpPr>
          <p:cNvPr id="150" name="أعدد أمثله على توحيد الألوهيه"/>
          <p:cNvSpPr/>
          <p:nvPr/>
        </p:nvSpPr>
        <p:spPr>
          <a:xfrm>
            <a:off x="2064167" y="8261393"/>
            <a:ext cx="10500107" cy="939858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أعدد أمثله على توحيد الألوهيه</a:t>
            </a:r>
          </a:p>
        </p:txBody>
      </p:sp>
      <p:sp>
        <p:nvSpPr>
          <p:cNvPr id="151" name="أُفسر قوله تعالى ( فصل لربك وانحر )"/>
          <p:cNvSpPr/>
          <p:nvPr/>
        </p:nvSpPr>
        <p:spPr>
          <a:xfrm>
            <a:off x="2064167" y="7125880"/>
            <a:ext cx="10500107" cy="939859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3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أُفسر قوله تعالى ( فصل لربك وانحر 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whole" bldLvl="1" animBg="1" rev="0" advAuto="0" spid="145" grpId="1"/>
      <p:bldP build="whole" bldLvl="1" animBg="1" rev="0" advAuto="0" spid="147" grpId="3"/>
      <p:bldP build="whole" bldLvl="1" animBg="1" rev="0" advAuto="0" spid="149" grpId="5"/>
      <p:bldP build="whole" bldLvl="1" animBg="1" rev="0" advAuto="0" spid="146" grpId="4"/>
      <p:bldP build="whole" bldLvl="1" animBg="1" rev="0" advAuto="0" spid="151" grpId="6"/>
      <p:bldP build="whole" bldLvl="1" animBg="1" rev="0" advAuto="0" spid="150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أهمية توحيد الألوهيه"/>
          <p:cNvSpPr/>
          <p:nvPr/>
        </p:nvSpPr>
        <p:spPr>
          <a:xfrm>
            <a:off x="2320395" y="1351028"/>
            <a:ext cx="8955684" cy="6133175"/>
          </a:xfrm>
          <a:prstGeom prst="roundRect">
            <a:avLst>
              <a:gd name="adj" fmla="val 3106"/>
            </a:avLst>
          </a:prstGeom>
          <a:solidFill>
            <a:srgbClr val="FFD4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21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أهمية توحيد الألوهيه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big_eyes_smartypants10.jpg" descr="big_eyes_smartypants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5061" y="374355"/>
            <a:ext cx="10254678" cy="900489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56" name="١-أهمية توحيد الألوهيه.…"/>
          <p:cNvSpPr/>
          <p:nvPr/>
        </p:nvSpPr>
        <p:spPr>
          <a:xfrm>
            <a:off x="1479355" y="2714949"/>
            <a:ext cx="6029468" cy="4323702"/>
          </a:xfrm>
          <a:prstGeom prst="roundRect">
            <a:avLst>
              <a:gd name="adj" fmla="val 4406"/>
            </a:avLst>
          </a:prstGeom>
          <a:solidFill>
            <a:schemeClr val="accent1">
              <a:hueOff val="719998"/>
              <a:satOff val="1486"/>
              <a:lumOff val="13333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r" rtl="0">
              <a:defRPr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١-أهمية توحيد الألوهيه.</a:t>
            </a:r>
          </a:p>
          <a:p>
            <a:pPr algn="r" rtl="0">
              <a:defRPr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٢- فضائل توحيد الألوهيه</a:t>
            </a:r>
          </a:p>
        </p:txBody>
      </p:sp>
      <p:sp>
        <p:nvSpPr>
          <p:cNvPr id="157" name="ماذا سنتعلم"/>
          <p:cNvSpPr/>
          <p:nvPr/>
        </p:nvSpPr>
        <p:spPr>
          <a:xfrm>
            <a:off x="2245271" y="898691"/>
            <a:ext cx="3625423" cy="1270001"/>
          </a:xfrm>
          <a:prstGeom prst="rect">
            <a:avLst/>
          </a:prstGeom>
          <a:solidFill>
            <a:schemeClr val="accent5">
              <a:hueOff val="122773"/>
              <a:satOff val="6301"/>
              <a:lumOff val="-20829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ماذا سنتعلم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من خلال استراتيجية العصف الذهني بيني أهمية توحيد الألوهيه."/>
          <p:cNvSpPr/>
          <p:nvPr/>
        </p:nvSpPr>
        <p:spPr>
          <a:xfrm>
            <a:off x="9030534" y="1798273"/>
            <a:ext cx="3232540" cy="7059704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من خلال استراتيجية العصف الذهني بيني أهمية توحيد الألوهيه.</a:t>
            </a:r>
          </a:p>
        </p:txBody>
      </p:sp>
      <p:sp>
        <p:nvSpPr>
          <p:cNvPr id="160" name="أهميته"/>
          <p:cNvSpPr/>
          <p:nvPr/>
        </p:nvSpPr>
        <p:spPr>
          <a:xfrm>
            <a:off x="3388452" y="4020629"/>
            <a:ext cx="2362949" cy="2060051"/>
          </a:xfrm>
          <a:prstGeom prst="ellipse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أهميته</a:t>
            </a:r>
          </a:p>
        </p:txBody>
      </p:sp>
      <p:sp>
        <p:nvSpPr>
          <p:cNvPr id="161" name="بيضاوي"/>
          <p:cNvSpPr/>
          <p:nvPr/>
        </p:nvSpPr>
        <p:spPr>
          <a:xfrm>
            <a:off x="3235303" y="1744248"/>
            <a:ext cx="2362950" cy="2060050"/>
          </a:xfrm>
          <a:prstGeom prst="ellipse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</p:txBody>
      </p:sp>
      <p:sp>
        <p:nvSpPr>
          <p:cNvPr id="162" name="بيضاوي"/>
          <p:cNvSpPr/>
          <p:nvPr/>
        </p:nvSpPr>
        <p:spPr>
          <a:xfrm>
            <a:off x="5529769" y="2520013"/>
            <a:ext cx="2362950" cy="2060051"/>
          </a:xfrm>
          <a:prstGeom prst="ellipse">
            <a:avLst/>
          </a:prstGeom>
          <a:blipFill>
            <a:blip r:embed="rId5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</p:txBody>
      </p:sp>
      <p:sp>
        <p:nvSpPr>
          <p:cNvPr id="163" name="بيضاوي"/>
          <p:cNvSpPr/>
          <p:nvPr/>
        </p:nvSpPr>
        <p:spPr>
          <a:xfrm>
            <a:off x="1144900" y="2897673"/>
            <a:ext cx="2362950" cy="2060050"/>
          </a:xfrm>
          <a:prstGeom prst="ellipse">
            <a:avLst/>
          </a:prstGeom>
          <a:blipFill>
            <a:blip r:embed="rId6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</p:txBody>
      </p:sp>
      <p:sp>
        <p:nvSpPr>
          <p:cNvPr id="164" name="بيضاوي"/>
          <p:cNvSpPr/>
          <p:nvPr/>
        </p:nvSpPr>
        <p:spPr>
          <a:xfrm>
            <a:off x="3760409" y="6297011"/>
            <a:ext cx="2362950" cy="2060050"/>
          </a:xfrm>
          <a:prstGeom prst="ellipse">
            <a:avLst/>
          </a:prstGeom>
          <a:blipFill>
            <a:blip r:embed="rId7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</p:txBody>
      </p:sp>
      <p:sp>
        <p:nvSpPr>
          <p:cNvPr id="165" name="بيضاوي"/>
          <p:cNvSpPr/>
          <p:nvPr/>
        </p:nvSpPr>
        <p:spPr>
          <a:xfrm>
            <a:off x="1144900" y="5227331"/>
            <a:ext cx="2362950" cy="2060050"/>
          </a:xfrm>
          <a:prstGeom prst="ellipse">
            <a:avLst/>
          </a:prstGeom>
          <a:blipFill>
            <a:blip r:embed="rId8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</p:txBody>
      </p:sp>
      <p:sp>
        <p:nvSpPr>
          <p:cNvPr id="166" name="بيضاوي"/>
          <p:cNvSpPr/>
          <p:nvPr/>
        </p:nvSpPr>
        <p:spPr>
          <a:xfrm>
            <a:off x="5750940" y="4820182"/>
            <a:ext cx="2362949" cy="2060050"/>
          </a:xfrm>
          <a:prstGeom prst="ellipse">
            <a:avLst/>
          </a:prstGeom>
          <a:blipFill>
            <a:blip r:embed="rId9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من خلال الآيات والأحاديث أستنتجي أهمية توحيد الألوهيه"/>
          <p:cNvSpPr/>
          <p:nvPr/>
        </p:nvSpPr>
        <p:spPr>
          <a:xfrm>
            <a:off x="979002" y="80807"/>
            <a:ext cx="11377062" cy="1630496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من خلال الآيات والأحاديث أستنتجي أهمية توحيد الألوهيه</a:t>
            </a:r>
          </a:p>
        </p:txBody>
      </p:sp>
      <p:sp>
        <p:nvSpPr>
          <p:cNvPr id="169" name="وَإِذْ أَخَذَ رَبُّكَ مِن بَنِي آدَمَ مِن ظُهُورِهِمْ ذُرِّيَّتَهُمْ وَأَشْهَدَهُمْ عَلَىٰ أَنفُسِهِمْ أَلَسْتُ بِرَبِّكُمْ ۖ قَالُوا بَلَىٰ ۛ شَهِدْنَا ۛ أَن تَقُولُوا يَوْمَ الْقِيَامَةِ إِنَّا كُنَّا عَنْ هَٰذَا غَافِلِينَ )"/>
          <p:cNvSpPr txBox="1"/>
          <p:nvPr/>
        </p:nvSpPr>
        <p:spPr>
          <a:xfrm>
            <a:off x="1551657" y="2181059"/>
            <a:ext cx="10931310" cy="114207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2800"/>
              </a:spcBef>
              <a:defRPr sz="2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وَإِذْ أَخَذَ رَبُّكَ مِن بَنِي آدَمَ مِن ظُهُورِهِمْ ذُرِّيَّتَهُمْ وَأَشْهَدَهُمْ عَلَىٰ أَنفُسِهِمْ أَلَسْتُ بِرَبِّكُمْ ۖ قَالُوا بَلَىٰ ۛ شَهِدْنَا ۛ أَن تَقُولُوا يَوْمَ الْقِيَامَةِ إِنَّا كُنَّا عَنْ هَٰذَا غَافِلِينَ )</a:t>
            </a:r>
          </a:p>
        </p:txBody>
      </p:sp>
      <p:sp>
        <p:nvSpPr>
          <p:cNvPr id="170" name="الر ۚ كِتَابٌ أُحْكِمَتْ آيَاتُهُ ثُمَّ فُصِّلَتْ مِن لَّدُنْ حَكِيمٍ خَبِيرٍ (1) أَلَّا تَعْبُدُوا إِلَّا اللَّهَ ۚ إِنَّنِي لَكُم مِّنْهُ نَذِيرٌ وَبَشِيرٌ"/>
          <p:cNvSpPr txBox="1"/>
          <p:nvPr/>
        </p:nvSpPr>
        <p:spPr>
          <a:xfrm>
            <a:off x="1573669" y="3787205"/>
            <a:ext cx="10931309" cy="1234824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 rtl="0">
              <a:spcBef>
                <a:spcPts val="2800"/>
              </a:spcBef>
              <a:defRPr sz="3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الر ۚ كِتَابٌ أُحْكِمَتْ آيَاتُهُ ثُمَّ فُصِّلَتْ مِن لَّدُنْ حَكِيمٍ خَبِيرٍ (1) </a:t>
            </a:r>
            <a:r>
              <a:rPr>
                <a:hlinkClick r:id="rId2" invalidUrl="" action="" tgtFrame="" tooltip="" history="1" highlightClick="0" endSnd="0"/>
              </a:rPr>
              <a:t>أَلَّا تَعْبُدُوا إِلَّا اللَّهَ ۚ إِنَّنِي لَكُم مِّنْهُ نَذِيرٌ وَبَشِيرٌ</a:t>
            </a:r>
            <a:r>
              <a:t> </a:t>
            </a:r>
          </a:p>
        </p:txBody>
      </p:sp>
      <p:sp>
        <p:nvSpPr>
          <p:cNvPr id="171" name="فإنَّ حقَّ الله على العباد أن يعبدوه ولا يُشركوا به شيئًا،"/>
          <p:cNvSpPr txBox="1"/>
          <p:nvPr/>
        </p:nvSpPr>
        <p:spPr>
          <a:xfrm>
            <a:off x="1516123" y="5395197"/>
            <a:ext cx="11002378" cy="678039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2800"/>
              </a:spcBef>
              <a:defRPr sz="3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فإنَّ حقَّ الله على العباد أن يعبدوه ولا يُشركوا به شيئًا، </a:t>
            </a:r>
          </a:p>
        </p:txBody>
      </p:sp>
      <p:sp>
        <p:nvSpPr>
          <p:cNvPr id="172" name="وَاعْبُدُوا اللَّهَ وَلَا تُشْرِكُوا بِهِ شَيْئًا ۖ وَبِالْوَالِدَيْنِ إِحْسَانًا"/>
          <p:cNvSpPr txBox="1"/>
          <p:nvPr/>
        </p:nvSpPr>
        <p:spPr>
          <a:xfrm>
            <a:off x="1538135" y="6438669"/>
            <a:ext cx="11002377" cy="701716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2800"/>
              </a:spcBef>
              <a:defRPr sz="3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وَاعْبُدُوا اللَّهَ وَلَا تُشْرِكُوا بِهِ شَيْئًا ۖ وَبِالْوَالِدَيْنِ إِحْسَانًا </a:t>
            </a:r>
          </a:p>
        </p:txBody>
      </p:sp>
      <p:sp>
        <p:nvSpPr>
          <p:cNvPr id="173" name="وحق العباد على الله أن لا يعذب من لا يشرك به شيئاً)"/>
          <p:cNvSpPr txBox="1"/>
          <p:nvPr/>
        </p:nvSpPr>
        <p:spPr>
          <a:xfrm>
            <a:off x="1538135" y="7505818"/>
            <a:ext cx="11002377" cy="676024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2800"/>
              </a:spcBef>
              <a:defRPr sz="3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وحق العباد على الله أن لا يعذب من لا يشرك به شيئاً)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أهمية توحيد الألوهيه"/>
          <p:cNvSpPr txBox="1"/>
          <p:nvPr/>
        </p:nvSpPr>
        <p:spPr>
          <a:xfrm>
            <a:off x="3260112" y="492252"/>
            <a:ext cx="6985896" cy="1090455"/>
          </a:xfrm>
          <a:prstGeom prst="rect">
            <a:avLst/>
          </a:prstGeom>
          <a:solidFill>
            <a:schemeClr val="accent3">
              <a:satOff val="9111"/>
              <a:lumOff val="9803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أهمية توحيد الألوهيه </a:t>
            </a:r>
          </a:p>
        </p:txBody>
      </p:sp>
      <p:sp>
        <p:nvSpPr>
          <p:cNvPr id="176" name="٢-أنه الغايه من بعث الرسل وإنزال الكتب"/>
          <p:cNvSpPr txBox="1"/>
          <p:nvPr/>
        </p:nvSpPr>
        <p:spPr>
          <a:xfrm>
            <a:off x="1182647" y="3321946"/>
            <a:ext cx="11140825" cy="1006463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5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٢-أنه الغايه من بعث الرسل وإنزال الكتب</a:t>
            </a:r>
          </a:p>
        </p:txBody>
      </p:sp>
      <p:sp>
        <p:nvSpPr>
          <p:cNvPr id="177" name="٣- أنه حق الله تعالى على عباده."/>
          <p:cNvSpPr txBox="1"/>
          <p:nvPr/>
        </p:nvSpPr>
        <p:spPr>
          <a:xfrm>
            <a:off x="1182647" y="4585365"/>
            <a:ext cx="11140825" cy="1006463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5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٣- أنه حق الله تعالى على عباده.</a:t>
            </a:r>
          </a:p>
        </p:txBody>
      </p:sp>
      <p:sp>
        <p:nvSpPr>
          <p:cNvPr id="178" name="١-أنه ميثاق وعهد مأخوذ من كل الناس."/>
          <p:cNvSpPr txBox="1"/>
          <p:nvPr/>
        </p:nvSpPr>
        <p:spPr>
          <a:xfrm>
            <a:off x="1182647" y="2058527"/>
            <a:ext cx="11140825" cy="1006463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5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١-أنه ميثاق وعهد مأخوذ من كل الناس.</a:t>
            </a:r>
          </a:p>
        </p:txBody>
      </p:sp>
      <p:sp>
        <p:nvSpPr>
          <p:cNvPr id="179" name="٥- أنه له من الفضائل الكثيره والآثار الحميده…"/>
          <p:cNvSpPr txBox="1"/>
          <p:nvPr/>
        </p:nvSpPr>
        <p:spPr>
          <a:xfrm>
            <a:off x="1182647" y="7112203"/>
            <a:ext cx="11140825" cy="1793219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rtl="0">
              <a:defRPr sz="5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٥- </a:t>
            </a:r>
            <a:r>
              <a:rPr sz="4500"/>
              <a:t>أنه له من الفضائل الكثيره والآثار الحميده</a:t>
            </a:r>
            <a:endParaRPr sz="4500"/>
          </a:p>
          <a:p>
            <a:pPr rtl="0">
              <a:defRPr sz="4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ماليس لغيره</a:t>
            </a:r>
          </a:p>
        </p:txBody>
      </p:sp>
      <p:sp>
        <p:nvSpPr>
          <p:cNvPr id="180" name="٤- آنه لايصح إسلام شخص إلا به"/>
          <p:cNvSpPr txBox="1"/>
          <p:nvPr/>
        </p:nvSpPr>
        <p:spPr>
          <a:xfrm>
            <a:off x="1182647" y="5848784"/>
            <a:ext cx="11140825" cy="1006463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5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٤- آنه لايصح إسلام شخص إلا به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5"/>
      <p:bldP build="whole" bldLvl="1" animBg="1" rev="0" advAuto="0" spid="180" grpId="6"/>
      <p:bldP build="whole" bldLvl="1" animBg="1" rev="0" advAuto="0" spid="175" grpId="1"/>
      <p:bldP build="whole" bldLvl="1" animBg="1" rev="0" advAuto="0" spid="178" grpId="4"/>
      <p:bldP build="whole" bldLvl="1" animBg="1" rev="0" advAuto="0" spid="177" grpId="3"/>
      <p:bldP build="whole" bldLvl="1" animBg="1" rev="0" advAuto="0" spid="17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مستطيل 1"/>
          <p:cNvSpPr txBox="1"/>
          <p:nvPr/>
        </p:nvSpPr>
        <p:spPr>
          <a:xfrm>
            <a:off x="620877" y="410977"/>
            <a:ext cx="11998961" cy="2569434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buClrTx/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تلميذتي الرائعة </a:t>
            </a:r>
          </a:p>
          <a:p>
            <a:pPr rtl="0">
              <a:buClrTx/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بالتعاون مع مجموعتك </a:t>
            </a:r>
          </a:p>
          <a:p>
            <a:pPr rtl="0">
              <a:buClrTx/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قارني بين توحيد الالوهية والربوبية من جهة المعنى والمتعلق</a:t>
            </a:r>
          </a:p>
          <a:p>
            <a:pPr rtl="0">
              <a:buClrTx/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من خلال استراتيجية   فن</a:t>
            </a:r>
          </a:p>
        </p:txBody>
      </p:sp>
      <p:sp>
        <p:nvSpPr>
          <p:cNvPr id="183" name="بيضاوي"/>
          <p:cNvSpPr/>
          <p:nvPr/>
        </p:nvSpPr>
        <p:spPr>
          <a:xfrm>
            <a:off x="6455171" y="3953713"/>
            <a:ext cx="5159484" cy="4715809"/>
          </a:xfrm>
          <a:prstGeom prst="ellipse">
            <a:avLst/>
          </a:prstGeom>
          <a:solidFill>
            <a:srgbClr val="F0EA75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84" name="بيضاوي"/>
          <p:cNvSpPr/>
          <p:nvPr/>
        </p:nvSpPr>
        <p:spPr>
          <a:xfrm>
            <a:off x="2055557" y="3953713"/>
            <a:ext cx="5159484" cy="4715809"/>
          </a:xfrm>
          <a:prstGeom prst="ellipse">
            <a:avLst/>
          </a:prstGeom>
          <a:solidFill>
            <a:srgbClr val="F0EA75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85" name="استراتيجية فن"/>
          <p:cNvSpPr/>
          <p:nvPr/>
        </p:nvSpPr>
        <p:spPr>
          <a:xfrm>
            <a:off x="232977" y="8828775"/>
            <a:ext cx="3587218" cy="775248"/>
          </a:xfrm>
          <a:prstGeom prst="roundRect">
            <a:avLst>
              <a:gd name="adj" fmla="val 24573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استراتيجية فن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