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5972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اكتب الاقتباس هنا.&quot;"/>
          <p:cNvSpPr txBox="1"/>
          <p:nvPr>
            <p:ph type="body" sz="quarter" idx="22"/>
          </p:nvPr>
        </p:nvSpPr>
        <p:spPr>
          <a:xfrm>
            <a:off x="1270000" y="4214878"/>
            <a:ext cx="10464800" cy="790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defRPr sz="4200"/>
            </a:lvl1pPr>
          </a:lstStyle>
          <a:p>
            <a:pPr rtl="0">
              <a:defRPr/>
            </a:pPr>
            <a:r>
              <a:t>"اكتب الاقتباس هنا." 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/>
          <p:nvPr>
            <p:ph type="pic" idx="21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رجم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749300" y="1765300"/>
            <a:ext cx="10464800" cy="3124200"/>
          </a:xfrm>
          <a:prstGeom prst="rect">
            <a:avLst/>
          </a:prstGeom>
        </p:spPr>
        <p:txBody>
          <a:bodyPr anchor="b"/>
          <a:lstStyle>
            <a:lvl1pPr defTabSz="457200">
              <a:buClrTx/>
              <a:tabLst>
                <a:tab pos="14859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749300" y="5029200"/>
            <a:ext cx="10464800" cy="1549400"/>
          </a:xfrm>
          <a:prstGeom prst="rect">
            <a:avLst/>
          </a:prstGeom>
        </p:spPr>
        <p:txBody>
          <a:bodyPr anchor="t"/>
          <a:lstStyle>
            <a:lvl1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  <a:lvl2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2pPr>
            <a:lvl3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3pPr>
            <a:lvl4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4pPr>
            <a:lvl5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834237" y="9164669"/>
            <a:ext cx="434534" cy="466662"/>
          </a:xfrm>
          <a:prstGeom prst="rect">
            <a:avLst/>
          </a:prstGeom>
        </p:spPr>
        <p:txBody>
          <a:bodyPr anchor="ctr"/>
          <a:lstStyle>
            <a:lvl1pPr algn="l" defTabSz="457200">
              <a:buClrTx/>
              <a:defRPr sz="2400">
                <a:solidFill>
                  <a:srgbClr val="363929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7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buClrTx/>
              <a:defRPr b="1" sz="17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8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30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31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39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40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41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42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43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21"/>
          </p:nvPr>
        </p:nvSpPr>
        <p:spPr>
          <a:xfrm>
            <a:off x="2118171" y="468081"/>
            <a:ext cx="8787508" cy="5858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/>
          <p:nvPr>
            <p:ph type="pic" idx="21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/>
          <p:nvPr>
            <p:ph type="pic" sz="half" idx="21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/>
          <p:nvPr>
            <p:ph type="pic" sz="half" idx="21"/>
          </p:nvPr>
        </p:nvSpPr>
        <p:spPr>
          <a:xfrm>
            <a:off x="7759700" y="4151206"/>
            <a:ext cx="5118100" cy="5573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half" idx="22"/>
          </p:nvPr>
        </p:nvSpPr>
        <p:spPr>
          <a:xfrm>
            <a:off x="6972300" y="622300"/>
            <a:ext cx="622935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"/>
          <p:cNvSpPr/>
          <p:nvPr>
            <p:ph type="pic" idx="23"/>
          </p:nvPr>
        </p:nvSpPr>
        <p:spPr>
          <a:xfrm>
            <a:off x="609600" y="-406400"/>
            <a:ext cx="7037917" cy="1057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14885" y="9378203"/>
            <a:ext cx="362330" cy="37539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51573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81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1pPr>
      <a:lvl2pPr marL="762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2pPr>
      <a:lvl3pPr marL="1143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3pPr>
      <a:lvl4pPr marL="1524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4pPr>
      <a:lvl5pPr marL="1905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5pPr>
      <a:lvl6pPr marL="2286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6pPr>
      <a:lvl7pPr marL="2667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7pPr>
      <a:lvl8pPr marL="3048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8pPr>
      <a:lvl9pPr marL="3429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23.png"/><Relationship Id="rId4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image" Target="../media/image24.png"/><Relationship Id="rId4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1529556"/>
            <a:ext cx="11901311" cy="669448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القران الكريم هو البيان الشافي للعقيدة الإسلاميه"/>
          <p:cNvSpPr/>
          <p:nvPr/>
        </p:nvSpPr>
        <p:spPr>
          <a:xfrm>
            <a:off x="913997" y="629355"/>
            <a:ext cx="11075264" cy="4671355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8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القران الكريم هو البيان الشافي للعقيدة الإسلاميه </a:t>
            </a:r>
          </a:p>
        </p:txBody>
      </p:sp>
      <p:sp>
        <p:nvSpPr>
          <p:cNvPr id="185" name="ناقشي هذه العباره"/>
          <p:cNvSpPr/>
          <p:nvPr/>
        </p:nvSpPr>
        <p:spPr>
          <a:xfrm>
            <a:off x="3408150" y="6040649"/>
            <a:ext cx="6086959" cy="2923536"/>
          </a:xfrm>
          <a:prstGeom prst="ellipse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ناقشي هذه العباره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1"/>
      <p:bldP build="whole" bldLvl="1" animBg="1" rev="0" advAuto="0" spid="18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القران الكريم هو البيان الشافي للعقيدة الإسلاميه وذلك لعدة أمور منها:"/>
          <p:cNvSpPr/>
          <p:nvPr/>
        </p:nvSpPr>
        <p:spPr>
          <a:xfrm>
            <a:off x="913997" y="629355"/>
            <a:ext cx="11075264" cy="252387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القران الكريم هو البيان الشافي للعقيدة الإسلاميه وذلك لعدة أمور منها: </a:t>
            </a:r>
          </a:p>
        </p:txBody>
      </p:sp>
      <p:sp>
        <p:nvSpPr>
          <p:cNvPr id="188" name="أن كلام الله الذي لايأتيه الباطل من بين يديه ولا من خلفه تنزيل من حكيم حميد."/>
          <p:cNvSpPr/>
          <p:nvPr/>
        </p:nvSpPr>
        <p:spPr>
          <a:xfrm>
            <a:off x="505869" y="3665548"/>
            <a:ext cx="11993062" cy="1508911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أن كلام الله الذي لايأتيه الباطل من بين يديه ولا من خلفه تنزيل من حكيم حميد.</a:t>
            </a:r>
          </a:p>
        </p:txBody>
      </p:sp>
      <p:sp>
        <p:nvSpPr>
          <p:cNvPr id="189" name="أن القران الكريم وخصوصاً السور المكيه فيها تقرير للعقيدة الإسلاميه في موضوعاتها ومنها البراهين العقليه."/>
          <p:cNvSpPr/>
          <p:nvPr/>
        </p:nvSpPr>
        <p:spPr>
          <a:xfrm>
            <a:off x="476898" y="5518106"/>
            <a:ext cx="12051004" cy="1508911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أن القران الكريم وخصوصاً السور المكيه فيها تقرير للعقيدة الإسلاميه في موضوعاتها ومنها البراهين العقليه.</a:t>
            </a:r>
          </a:p>
        </p:txBody>
      </p:sp>
      <p:sp>
        <p:nvSpPr>
          <p:cNvPr id="190" name="أن القران الكريم أصح دليل وأقوى برهان في الرد على منكري أمور الاعتقاد ."/>
          <p:cNvSpPr/>
          <p:nvPr/>
        </p:nvSpPr>
        <p:spPr>
          <a:xfrm>
            <a:off x="476898" y="7370665"/>
            <a:ext cx="12051004" cy="1508911"/>
          </a:xfrm>
          <a:prstGeom prst="rect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أن القران الكريم أصح دليل وأقوى برهان في الرد على منكري أمور الاعتقاد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  <p:bldP build="whole" bldLvl="1" animBg="1" rev="0" advAuto="0" spid="189" grpId="2"/>
      <p:bldP build="whole" bldLvl="1" animBg="1" rev="0" advAuto="0" spid="187" grpId="4"/>
      <p:bldP build="whole" bldLvl="1" animBg="1" rev="0" advAuto="0" spid="190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793" y="443961"/>
            <a:ext cx="4263659" cy="426365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93" name="المصدر الثاني"/>
          <p:cNvSpPr/>
          <p:nvPr/>
        </p:nvSpPr>
        <p:spPr>
          <a:xfrm>
            <a:off x="6929016" y="511398"/>
            <a:ext cx="5517100" cy="1343666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8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sz="7000"/>
              <a:t>المصدر </a:t>
            </a:r>
            <a:r>
              <a:t>الثاني</a:t>
            </a:r>
          </a:p>
        </p:txBody>
      </p:sp>
      <p:pic>
        <p:nvPicPr>
          <p:cNvPr id="194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80091" y="4313845"/>
            <a:ext cx="4477716" cy="49380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95" name="يجب التصديق والانقياد والاتباع لما صح عن رسول الله صلى الله عليه وسلم"/>
          <p:cNvSpPr txBox="1"/>
          <p:nvPr/>
        </p:nvSpPr>
        <p:spPr>
          <a:xfrm>
            <a:off x="5766409" y="2206147"/>
            <a:ext cx="6802467" cy="1920916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يجب التصديق والانقياد والاتباع لما صح عن رسول الله صلى الله عليه وسلم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2"/>
      <p:bldP build="whole" bldLvl="1" animBg="1" rev="0" advAuto="0" spid="195" grpId="3"/>
      <p:bldP build="whole" bldLvl="1" animBg="1" rev="0" advAuto="0" spid="193" grpId="1"/>
      <p:bldP build="whole" bldLvl="1" animBg="1" rev="0" advAuto="0" spid="194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1958" y="973807"/>
            <a:ext cx="6891834" cy="689183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011" y="312921"/>
            <a:ext cx="5794198" cy="275491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00" name="هم الصحابه والتابعون لهم بإحسان"/>
          <p:cNvSpPr txBox="1"/>
          <p:nvPr/>
        </p:nvSpPr>
        <p:spPr>
          <a:xfrm>
            <a:off x="2795240" y="3278656"/>
            <a:ext cx="9567553" cy="953558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1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هم الصحابه والتابعون لهم بإحسان </a:t>
            </a:r>
          </a:p>
        </p:txBody>
      </p:sp>
      <p:sp>
        <p:nvSpPr>
          <p:cNvPr id="201" name="المصدرالثالث"/>
          <p:cNvSpPr/>
          <p:nvPr/>
        </p:nvSpPr>
        <p:spPr>
          <a:xfrm>
            <a:off x="7767590" y="578865"/>
            <a:ext cx="4761549" cy="1376958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المصدرالثالث</a:t>
            </a:r>
          </a:p>
        </p:txBody>
      </p:sp>
      <p:pic>
        <p:nvPicPr>
          <p:cNvPr id="202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4700" y="4722093"/>
            <a:ext cx="9575400" cy="423363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4"/>
      <p:bldP build="whole" bldLvl="1" animBg="1" rev="0" advAuto="0" spid="200" grpId="3"/>
      <p:bldP build="whole" bldLvl="1" animBg="1" rev="0" advAuto="0" spid="199" grpId="2"/>
      <p:bldP build="whole" bldLvl="1" animBg="1" rev="0" advAuto="0" spid="20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rcRect l="5798" t="18845" r="5798" b="13046"/>
          <a:stretch>
            <a:fillRect/>
          </a:stretch>
        </p:blipFill>
        <p:spPr>
          <a:xfrm>
            <a:off x="3518200" y="726509"/>
            <a:ext cx="6609284" cy="379942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205" name="بالرجوع الى الكتاب صفحة ٢١ لخصي قول ابن كثير في معني يشاقق في الآيه السابقه"/>
          <p:cNvSpPr txBox="1"/>
          <p:nvPr/>
        </p:nvSpPr>
        <p:spPr>
          <a:xfrm>
            <a:off x="1262787" y="5397459"/>
            <a:ext cx="10895639" cy="2840690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بالرجوع الى الكتاب صفحة ٢١ لخصي قول ابن كثير في معني يشاقق في الآيه السابقه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  <p:bldP build="whole" bldLvl="1" animBg="1" rev="0" advAuto="0" spid="205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اضغط مرتين للتحرير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208" name="اضغط مرتين للتحرير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09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5147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2088" t="9115" r="2088" b="17865"/>
          <a:stretch>
            <a:fillRect/>
          </a:stretch>
        </p:blipFill>
        <p:spPr>
          <a:xfrm>
            <a:off x="235545" y="1600001"/>
            <a:ext cx="12533744" cy="716316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269" y="1822130"/>
            <a:ext cx="11008262" cy="331055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55" name="طالبتي المبدعه بالتعاون مع مجموعتك دوني جميع أفكار الدرس السابق باستخدام شريط الذكريات ."/>
          <p:cNvSpPr/>
          <p:nvPr/>
        </p:nvSpPr>
        <p:spPr>
          <a:xfrm>
            <a:off x="1971754" y="5816887"/>
            <a:ext cx="9061292" cy="2794261"/>
          </a:xfrm>
          <a:prstGeom prst="rect">
            <a:avLst/>
          </a:prstGeom>
          <a:solidFill>
            <a:srgbClr val="E5CB7D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buClrTx/>
              <a:defRPr b="1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طالبتي المبدعه بالتعاون مع مجموعتك دوني جميع أفكار الدرس السابق باستخدام شريط الذكريات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15" y="5893750"/>
            <a:ext cx="3429001" cy="29464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58" name="- معنى العقيده الإسلاميه؟.…"/>
          <p:cNvSpPr/>
          <p:nvPr/>
        </p:nvSpPr>
        <p:spPr>
          <a:xfrm>
            <a:off x="4862516" y="3065682"/>
            <a:ext cx="7639353" cy="4367476"/>
          </a:xfrm>
          <a:prstGeom prst="roundRect">
            <a:avLst>
              <a:gd name="adj" fmla="val 4362"/>
            </a:avLst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65666" indent="-465666" algn="r" rtl="0">
              <a:buSzPct val="80000"/>
              <a:buFont typeface="Georgia"/>
              <a:buChar char="-"/>
              <a:defRPr sz="4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- معنى العقيده الإسلاميه؟.</a:t>
            </a:r>
          </a:p>
          <a:p>
            <a:pPr marL="465666" indent="-465666" algn="r" rtl="0">
              <a:buSzPct val="80000"/>
              <a:buFont typeface="Georgia"/>
              <a:buChar char="-"/>
              <a:defRPr sz="4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-أهمية العقيده الاسلاميه .</a:t>
            </a:r>
          </a:p>
        </p:txBody>
      </p:sp>
      <p:sp>
        <p:nvSpPr>
          <p:cNvPr id="159" name="ماذا سنتعلم ….."/>
          <p:cNvSpPr/>
          <p:nvPr/>
        </p:nvSpPr>
        <p:spPr>
          <a:xfrm>
            <a:off x="1937196" y="1101185"/>
            <a:ext cx="4830090" cy="1270001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ماذا سنتعلم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مصادر العقيده الاسلاميه"/>
          <p:cNvSpPr txBox="1"/>
          <p:nvPr>
            <p:ph type="ctrTitle"/>
          </p:nvPr>
        </p:nvSpPr>
        <p:spPr>
          <a:xfrm>
            <a:off x="1104900" y="1841816"/>
            <a:ext cx="10795000" cy="5405306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/>
          <a:lstStyle>
            <a:lvl1pPr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مصادر العقيده الاسلاميه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rcRect l="4433" t="4323" r="4433" b="31798"/>
          <a:stretch>
            <a:fillRect/>
          </a:stretch>
        </p:blipFill>
        <p:spPr>
          <a:xfrm>
            <a:off x="3220640" y="145873"/>
            <a:ext cx="6563489" cy="325663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64" name="الدين الاسلامي هو الدين الوحيد الذي ظل محوظ المصادر ومن حفظ القران حفظ السنه التي تبينه فلو لم تحفظ لما تبين المراد لكثير من آيات القران ."/>
          <p:cNvSpPr/>
          <p:nvPr/>
        </p:nvSpPr>
        <p:spPr>
          <a:xfrm>
            <a:off x="487366" y="3573451"/>
            <a:ext cx="12030068" cy="2749537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الدين الاسلامي هو الدين الوحيد الذي ظل محوظ المصادر ومن حفظ القران حفظ السنه التي تبينه فلو لم تحفظ لما تبين المراد لكثير من آيات القران .</a:t>
            </a:r>
          </a:p>
        </p:txBody>
      </p:sp>
      <p:sp>
        <p:nvSpPr>
          <p:cNvPr id="165" name="وَأَنزَلْنَا إِلَيْكَ الذِّكْرَ لِتُبَيِّنَ لِلنَّاسِ مَا نُزِّلَ إِلَيْهِمْ"/>
          <p:cNvSpPr txBox="1"/>
          <p:nvPr/>
        </p:nvSpPr>
        <p:spPr>
          <a:xfrm>
            <a:off x="1567868" y="6747033"/>
            <a:ext cx="9869064" cy="2080156"/>
          </a:xfrm>
          <a:prstGeom prst="rect">
            <a:avLst/>
          </a:prstGeom>
          <a:solidFill>
            <a:srgbClr val="CDCDCD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b="1" sz="6750">
                <a:solidFill>
                  <a:srgbClr val="000000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وَأَنزَلْنَا إِلَيْكَ الذِّكْرَ لِتُبَيِّنَ لِلنَّاسِ مَا نُزِّلَ إِلَيْهِمْ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1"/>
      <p:bldP build="whole" bldLvl="1" animBg="1" rev="0" advAuto="0" spid="165" grpId="3"/>
      <p:bldP build="whole" bldLvl="1" animBg="1" rev="0" advAuto="0" spid="16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مصادر العقيدة الإسلاميه"/>
          <p:cNvSpPr/>
          <p:nvPr/>
        </p:nvSpPr>
        <p:spPr>
          <a:xfrm>
            <a:off x="1104900" y="880014"/>
            <a:ext cx="10795000" cy="2510743"/>
          </a:xfrm>
          <a:prstGeom prst="rect">
            <a:avLst/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8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مصادر العقيدة الإسلاميه</a:t>
            </a:r>
          </a:p>
        </p:txBody>
      </p:sp>
      <p:sp>
        <p:nvSpPr>
          <p:cNvPr id="168" name="القران الكريم"/>
          <p:cNvSpPr/>
          <p:nvPr/>
        </p:nvSpPr>
        <p:spPr>
          <a:xfrm>
            <a:off x="4618940" y="4241800"/>
            <a:ext cx="6945721" cy="1270000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القران الكريم</a:t>
            </a:r>
          </a:p>
        </p:txBody>
      </p:sp>
      <p:sp>
        <p:nvSpPr>
          <p:cNvPr id="169" name="إجماع السلف"/>
          <p:cNvSpPr/>
          <p:nvPr/>
        </p:nvSpPr>
        <p:spPr>
          <a:xfrm>
            <a:off x="2622708" y="7656861"/>
            <a:ext cx="6945720" cy="1270001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إجماع السلف</a:t>
            </a:r>
          </a:p>
        </p:txBody>
      </p:sp>
      <p:sp>
        <p:nvSpPr>
          <p:cNvPr id="170" name="السنه النبويه الصحيحه"/>
          <p:cNvSpPr/>
          <p:nvPr/>
        </p:nvSpPr>
        <p:spPr>
          <a:xfrm>
            <a:off x="4032494" y="6014501"/>
            <a:ext cx="6945721" cy="1270001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السنه النبويه الصحيحه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4"/>
      <p:bldP build="whole" bldLvl="1" animBg="1" rev="0" advAuto="0" spid="168" grpId="2"/>
      <p:bldP build="whole" bldLvl="1" animBg="1" rev="0" advAuto="0" spid="167" grpId="1"/>
      <p:bldP build="whole" bldLvl="1" animBg="1" rev="0" advAuto="0" spid="170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910" y="812074"/>
            <a:ext cx="3827712" cy="382771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73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2459" y="3990274"/>
            <a:ext cx="6178417" cy="411145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74" name="المصدر الأول"/>
          <p:cNvSpPr/>
          <p:nvPr/>
        </p:nvSpPr>
        <p:spPr>
          <a:xfrm>
            <a:off x="6191782" y="1130674"/>
            <a:ext cx="5517100" cy="1915368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8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المصدر الأول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3"/>
      <p:bldP build="whole" bldLvl="1" animBg="1" rev="0" advAuto="0" spid="174" grpId="1"/>
      <p:bldP build="whole" bldLvl="1" animBg="1" rev="0" advAuto="0" spid="17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6104" y="1692782"/>
            <a:ext cx="5145373" cy="636803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77" name="ماوجه الاستدلال من الآيه على أن القران الكريم من مصادر العقيدة الاسلاميه."/>
          <p:cNvSpPr/>
          <p:nvPr/>
        </p:nvSpPr>
        <p:spPr>
          <a:xfrm>
            <a:off x="7405799" y="2748614"/>
            <a:ext cx="4735401" cy="4777965"/>
          </a:xfrm>
          <a:prstGeom prst="roundRect">
            <a:avLst>
              <a:gd name="adj" fmla="val 4023"/>
            </a:avLst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ماوجه الاستدلال من الآيه على أن القران الكريم من مصادر العقيدة الاسلاميه.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1"/>
      <p:bldP build="whole" bldLvl="1" animBg="1" rev="0" advAuto="0" spid="17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فَإِمَّا يَأْتِيَنَّكُمْ مِنِّي هُدًى فَمَنِ اتَّبَعَ هُدَايَ فَلا يَضِلُّ وَلا يَشْقَى  وَمَنْ أَعْرَضَ عَنْ ذِكْرِي فَإِنَّ لَهُ مَعِيشَةً ضَنكًا وَنَحْشُرُهُ يَوْمَ الْقِيَامَةِ أَعْمَى ["/>
          <p:cNvSpPr txBox="1"/>
          <p:nvPr/>
        </p:nvSpPr>
        <p:spPr>
          <a:xfrm>
            <a:off x="1731680" y="604356"/>
            <a:ext cx="9924374" cy="2007776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b="1" sz="3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فَإِمَّا يَأْتِيَنَّكُمْ مِنِّي هُدًى فَمَنِ اتَّبَعَ هُدَايَ فَلا يَضِلُّ وَلا يَشْقَى  وَمَنْ أَعْرَضَ عَنْ ذِكْرِي فَإِنَّ لَهُ مَعِيشَةً ضَنكًا وَنَحْشُرُهُ يَوْمَ الْقِيَامَةِ أَعْمَى [</a:t>
            </a:r>
          </a:p>
        </p:txBody>
      </p:sp>
      <p:sp>
        <p:nvSpPr>
          <p:cNvPr id="180" name="من خلال الآيه السابقه قارني بين حال من يتلقى عقيدته من القران ومن يعرض عنه باستخدام استراتيجية فن"/>
          <p:cNvSpPr/>
          <p:nvPr/>
        </p:nvSpPr>
        <p:spPr>
          <a:xfrm>
            <a:off x="992114" y="2801844"/>
            <a:ext cx="11403506" cy="1500893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 خلال الآيه السابقه قارني بين حال من يتلقى عقيدته من القران ومن يعرض عنه باستخدام استراتيجية فن</a:t>
            </a:r>
          </a:p>
        </p:txBody>
      </p:sp>
      <p:sp>
        <p:nvSpPr>
          <p:cNvPr id="181" name="بيضاوي"/>
          <p:cNvSpPr/>
          <p:nvPr/>
        </p:nvSpPr>
        <p:spPr>
          <a:xfrm>
            <a:off x="6191782" y="4492459"/>
            <a:ext cx="5317471" cy="4266279"/>
          </a:xfrm>
          <a:prstGeom prst="ellipse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82" name="بيضاوي"/>
          <p:cNvSpPr/>
          <p:nvPr/>
        </p:nvSpPr>
        <p:spPr>
          <a:xfrm>
            <a:off x="2263998" y="4492459"/>
            <a:ext cx="5317471" cy="4266279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2"/>
      <p:bldP build="whole" bldLvl="1" animBg="1" rev="0" advAuto="0" spid="179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