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embedTrueTypeFonts="1">
  <p:sldMasterIdLst>
    <p:sldMasterId id="2147483660" r:id="rId1"/>
  </p:sldMasterIdLst>
  <p:sldIdLst>
    <p:sldId id="291" r:id="rId2"/>
    <p:sldId id="312" r:id="rId3"/>
    <p:sldId id="292" r:id="rId4"/>
    <p:sldId id="305" r:id="rId5"/>
    <p:sldId id="306" r:id="rId6"/>
    <p:sldId id="313" r:id="rId7"/>
    <p:sldId id="316" r:id="rId8"/>
    <p:sldId id="293" r:id="rId9"/>
    <p:sldId id="317" r:id="rId10"/>
    <p:sldId id="320" r:id="rId11"/>
    <p:sldId id="321" r:id="rId12"/>
    <p:sldId id="322" r:id="rId13"/>
    <p:sldId id="309" r:id="rId14"/>
    <p:sldId id="310" r:id="rId15"/>
    <p:sldId id="294" r:id="rId16"/>
    <p:sldId id="304" r:id="rId17"/>
  </p:sldIdLst>
  <p:sldSz cx="9144000" cy="6858000" type="screen4x3"/>
  <p:notesSz cx="6858000" cy="9144000"/>
  <p:embeddedFontLst>
    <p:embeddedFont>
      <p:font typeface="Calibri" panose="020F0502020204030204" pitchFamily="34" charset="0"/>
      <p:regular r:id="rId18"/>
      <p:bold r:id="rId19"/>
    </p:embeddedFont>
    <p:embeddedFont>
      <p:font typeface="Calibri Light" panose="020F0302020204030204" pitchFamily="34" charset="0"/>
      <p:regular r:id="rId20"/>
    </p:embeddedFont>
    <p:embeddedFont>
      <p:font typeface="Comic Sans MS" panose="030F0702030302020204" pitchFamily="66" charset="0"/>
      <p:regular r:id="rId21"/>
      <p:bold r:id="rId22"/>
      <p:italic r:id="rId23"/>
      <p:boldItalic r:id="rId2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2579"/>
    <a:srgbClr val="E91F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6" autoAdjust="0"/>
    <p:restoredTop sz="94660"/>
  </p:normalViewPr>
  <p:slideViewPr>
    <p:cSldViewPr snapToGrid="0">
      <p:cViewPr varScale="1">
        <p:scale>
          <a:sx n="70" d="100"/>
          <a:sy n="70" d="100"/>
        </p:scale>
        <p:origin x="66" y="4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p:txBody>
          <a:bodyPr/>
          <a:lstStyle/>
          <a:p>
            <a:fld id="{E1DA1C14-F3D3-4A76-963A-798F5D590958}" type="datetimeFigureOut">
              <a:rPr lang="ar-SA" smtClean="0"/>
              <a:t>25/01/42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F16ACEA-0986-4011-9100-0425CFFAFFBE}" type="slidenum">
              <a:rPr lang="ar-SA" smtClean="0"/>
              <a:t>‹#›</a:t>
            </a:fld>
            <a:endParaRPr lang="ar-SA"/>
          </a:p>
        </p:txBody>
      </p:sp>
    </p:spTree>
    <p:extLst>
      <p:ext uri="{BB962C8B-B14F-4D97-AF65-F5344CB8AC3E}">
        <p14:creationId xmlns:p14="http://schemas.microsoft.com/office/powerpoint/2010/main" val="37621420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E1DA1C14-F3D3-4A76-963A-798F5D590958}" type="datetimeFigureOut">
              <a:rPr lang="ar-SA" smtClean="0"/>
              <a:t>25/01/42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F16ACEA-0986-4011-9100-0425CFFAFFBE}" type="slidenum">
              <a:rPr lang="ar-SA" smtClean="0"/>
              <a:t>‹#›</a:t>
            </a:fld>
            <a:endParaRPr lang="ar-SA"/>
          </a:p>
        </p:txBody>
      </p:sp>
    </p:spTree>
    <p:extLst>
      <p:ext uri="{BB962C8B-B14F-4D97-AF65-F5344CB8AC3E}">
        <p14:creationId xmlns:p14="http://schemas.microsoft.com/office/powerpoint/2010/main" val="1069271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E1DA1C14-F3D3-4A76-963A-798F5D590958}" type="datetimeFigureOut">
              <a:rPr lang="ar-SA" smtClean="0"/>
              <a:t>25/01/42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F16ACEA-0986-4011-9100-0425CFFAFFBE}" type="slidenum">
              <a:rPr lang="ar-SA" smtClean="0"/>
              <a:t>‹#›</a:t>
            </a:fld>
            <a:endParaRPr lang="ar-SA"/>
          </a:p>
        </p:txBody>
      </p:sp>
    </p:spTree>
    <p:extLst>
      <p:ext uri="{BB962C8B-B14F-4D97-AF65-F5344CB8AC3E}">
        <p14:creationId xmlns:p14="http://schemas.microsoft.com/office/powerpoint/2010/main" val="2851510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E1DA1C14-F3D3-4A76-963A-798F5D590958}" type="datetimeFigureOut">
              <a:rPr lang="ar-SA" smtClean="0"/>
              <a:t>25/01/42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F16ACEA-0986-4011-9100-0425CFFAFFBE}" type="slidenum">
              <a:rPr lang="ar-SA" smtClean="0"/>
              <a:t>‹#›</a:t>
            </a:fld>
            <a:endParaRPr lang="ar-SA"/>
          </a:p>
        </p:txBody>
      </p:sp>
    </p:spTree>
    <p:extLst>
      <p:ext uri="{BB962C8B-B14F-4D97-AF65-F5344CB8AC3E}">
        <p14:creationId xmlns:p14="http://schemas.microsoft.com/office/powerpoint/2010/main" val="3277470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Content Placeholder 3"/>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Content Placeholder 5"/>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E1DA1C14-F3D3-4A76-963A-798F5D590958}" type="datetimeFigureOut">
              <a:rPr lang="ar-SA" smtClean="0"/>
              <a:t>25/01/42</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4F16ACEA-0986-4011-9100-0425CFFAFFBE}" type="slidenum">
              <a:rPr lang="ar-SA" smtClean="0"/>
              <a:t>‹#›</a:t>
            </a:fld>
            <a:endParaRPr lang="ar-SA"/>
          </a:p>
        </p:txBody>
      </p:sp>
    </p:spTree>
    <p:extLst>
      <p:ext uri="{BB962C8B-B14F-4D97-AF65-F5344CB8AC3E}">
        <p14:creationId xmlns:p14="http://schemas.microsoft.com/office/powerpoint/2010/main" val="2983026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Date Placeholder 2"/>
          <p:cNvSpPr>
            <a:spLocks noGrp="1"/>
          </p:cNvSpPr>
          <p:nvPr>
            <p:ph type="dt" sz="half" idx="10"/>
          </p:nvPr>
        </p:nvSpPr>
        <p:spPr/>
        <p:txBody>
          <a:bodyPr/>
          <a:lstStyle/>
          <a:p>
            <a:fld id="{E1DA1C14-F3D3-4A76-963A-798F5D590958}" type="datetimeFigureOut">
              <a:rPr lang="ar-SA" smtClean="0"/>
              <a:t>25/01/42</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4F16ACEA-0986-4011-9100-0425CFFAFFBE}" type="slidenum">
              <a:rPr lang="ar-SA" smtClean="0"/>
              <a:t>‹#›</a:t>
            </a:fld>
            <a:endParaRPr lang="ar-SA"/>
          </a:p>
        </p:txBody>
      </p:sp>
    </p:spTree>
    <p:extLst>
      <p:ext uri="{BB962C8B-B14F-4D97-AF65-F5344CB8AC3E}">
        <p14:creationId xmlns:p14="http://schemas.microsoft.com/office/powerpoint/2010/main" val="1137078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DA1C14-F3D3-4A76-963A-798F5D590958}" type="datetimeFigureOut">
              <a:rPr lang="ar-SA" smtClean="0"/>
              <a:t>25/01/42</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4F16ACEA-0986-4011-9100-0425CFFAFFBE}" type="slidenum">
              <a:rPr lang="ar-SA" smtClean="0"/>
              <a:t>‹#›</a:t>
            </a:fld>
            <a:endParaRPr lang="ar-SA"/>
          </a:p>
        </p:txBody>
      </p:sp>
    </p:spTree>
    <p:extLst>
      <p:ext uri="{BB962C8B-B14F-4D97-AF65-F5344CB8AC3E}">
        <p14:creationId xmlns:p14="http://schemas.microsoft.com/office/powerpoint/2010/main" val="4024131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E1DA1C14-F3D3-4A76-963A-798F5D590958}" type="datetimeFigureOut">
              <a:rPr lang="ar-SA" smtClean="0"/>
              <a:t>25/01/42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F16ACEA-0986-4011-9100-0425CFFAFFBE}" type="slidenum">
              <a:rPr lang="ar-SA" smtClean="0"/>
              <a:t>‹#›</a:t>
            </a:fld>
            <a:endParaRPr lang="ar-SA"/>
          </a:p>
        </p:txBody>
      </p:sp>
    </p:spTree>
    <p:extLst>
      <p:ext uri="{BB962C8B-B14F-4D97-AF65-F5344CB8AC3E}">
        <p14:creationId xmlns:p14="http://schemas.microsoft.com/office/powerpoint/2010/main" val="3485535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E1DA1C14-F3D3-4A76-963A-798F5D590958}" type="datetimeFigureOut">
              <a:rPr lang="ar-SA" smtClean="0"/>
              <a:t>25/01/42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F16ACEA-0986-4011-9100-0425CFFAFFBE}" type="slidenum">
              <a:rPr lang="ar-SA" smtClean="0"/>
              <a:t>‹#›</a:t>
            </a:fld>
            <a:endParaRPr lang="ar-SA"/>
          </a:p>
        </p:txBody>
      </p:sp>
    </p:spTree>
    <p:extLst>
      <p:ext uri="{BB962C8B-B14F-4D97-AF65-F5344CB8AC3E}">
        <p14:creationId xmlns:p14="http://schemas.microsoft.com/office/powerpoint/2010/main" val="3353658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E1DA1C14-F3D3-4A76-963A-798F5D590958}" type="datetimeFigureOut">
              <a:rPr lang="ar-SA" smtClean="0"/>
              <a:t>25/01/42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F16ACEA-0986-4011-9100-0425CFFAFFBE}" type="slidenum">
              <a:rPr lang="ar-SA" smtClean="0"/>
              <a:t>‹#›</a:t>
            </a:fld>
            <a:endParaRPr lang="ar-SA"/>
          </a:p>
        </p:txBody>
      </p:sp>
    </p:spTree>
    <p:extLst>
      <p:ext uri="{BB962C8B-B14F-4D97-AF65-F5344CB8AC3E}">
        <p14:creationId xmlns:p14="http://schemas.microsoft.com/office/powerpoint/2010/main" val="2025638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E1DA1C14-F3D3-4A76-963A-798F5D590958}" type="datetimeFigureOut">
              <a:rPr lang="ar-SA" smtClean="0"/>
              <a:t>25/01/42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F16ACEA-0986-4011-9100-0425CFFAFFBE}" type="slidenum">
              <a:rPr lang="ar-SA" smtClean="0"/>
              <a:t>‹#›</a:t>
            </a:fld>
            <a:endParaRPr lang="ar-SA"/>
          </a:p>
        </p:txBody>
      </p:sp>
    </p:spTree>
    <p:extLst>
      <p:ext uri="{BB962C8B-B14F-4D97-AF65-F5344CB8AC3E}">
        <p14:creationId xmlns:p14="http://schemas.microsoft.com/office/powerpoint/2010/main" val="935906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2000" t="-2000" r="-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DA1C14-F3D3-4A76-963A-798F5D590958}" type="datetimeFigureOut">
              <a:rPr lang="ar-SA" smtClean="0"/>
              <a:t>25/01/42</a:t>
            </a:fld>
            <a:endParaRPr lang="ar-S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16ACEA-0986-4011-9100-0425CFFAFFBE}" type="slidenum">
              <a:rPr lang="ar-SA" smtClean="0"/>
              <a:t>‹#›</a:t>
            </a:fld>
            <a:endParaRPr lang="ar-SA"/>
          </a:p>
        </p:txBody>
      </p:sp>
    </p:spTree>
    <p:extLst>
      <p:ext uri="{BB962C8B-B14F-4D97-AF65-F5344CB8AC3E}">
        <p14:creationId xmlns:p14="http://schemas.microsoft.com/office/powerpoint/2010/main" val="42120391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microsoft.com/office/2007/relationships/hdphoto" Target="../media/hdphoto2.wdp"/><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65728">
            <a:off x="1156246" y="908720"/>
            <a:ext cx="2896469" cy="2217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96731" y="332656"/>
            <a:ext cx="4160315" cy="237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شكل بيضاوي 4"/>
          <p:cNvSpPr/>
          <p:nvPr/>
        </p:nvSpPr>
        <p:spPr>
          <a:xfrm>
            <a:off x="3269896" y="2719715"/>
            <a:ext cx="1728192" cy="1728192"/>
          </a:xfrm>
          <a:prstGeom prst="ellipse">
            <a:avLst/>
          </a:prstGeom>
          <a:gradFill flip="none" rotWithShape="1">
            <a:gsLst>
              <a:gs pos="41000">
                <a:srgbClr val="FF0000"/>
              </a:gs>
              <a:gs pos="100000">
                <a:schemeClr val="bg1"/>
              </a:gs>
            </a:gsLst>
            <a:path path="circle">
              <a:fillToRect l="100000" b="100000"/>
            </a:path>
            <a:tileRect t="-100000" r="-100000"/>
          </a:gra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9600" b="1" dirty="0">
                <a:ln w="22225">
                  <a:solidFill>
                    <a:schemeClr val="bg1">
                      <a:lumMod val="85000"/>
                    </a:schemeClr>
                  </a:solidFill>
                  <a:prstDash val="solid"/>
                </a:ln>
                <a:solidFill>
                  <a:schemeClr val="bg1"/>
                </a:solidFill>
              </a:rPr>
              <a:t>3</a:t>
            </a:r>
            <a:endParaRPr lang="ar-SA" sz="7200" b="1" dirty="0">
              <a:ln w="22225">
                <a:solidFill>
                  <a:schemeClr val="bg1">
                    <a:lumMod val="85000"/>
                  </a:schemeClr>
                </a:solidFill>
                <a:prstDash val="solid"/>
              </a:ln>
              <a:solidFill>
                <a:schemeClr val="bg1"/>
              </a:solidFill>
            </a:endParaRPr>
          </a:p>
        </p:txBody>
      </p:sp>
      <p:sp>
        <p:nvSpPr>
          <p:cNvPr id="6" name="مستطيل 5"/>
          <p:cNvSpPr/>
          <p:nvPr/>
        </p:nvSpPr>
        <p:spPr>
          <a:xfrm>
            <a:off x="1954102" y="4625412"/>
            <a:ext cx="2996333" cy="1323439"/>
          </a:xfrm>
          <a:prstGeom prst="rect">
            <a:avLst/>
          </a:prstGeom>
          <a:noFill/>
        </p:spPr>
        <p:txBody>
          <a:bodyPr wrap="none" lIns="91440" tIns="45720" rIns="91440" bIns="45720">
            <a:spAutoFit/>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rtl="0"/>
            <a:r>
              <a:rPr lang="en-US" sz="8000" b="1" dirty="0">
                <a:ln w="12700">
                  <a:solidFill>
                    <a:srgbClr val="000099"/>
                  </a:solidFill>
                  <a:prstDash val="solid"/>
                </a:ln>
                <a:pattFill prst="pct50">
                  <a:fgClr>
                    <a:srgbClr val="000099"/>
                  </a:fgClr>
                  <a:bgClr>
                    <a:srgbClr val="0070C0"/>
                  </a:bgClr>
                </a:pattFill>
                <a:effectLst>
                  <a:innerShdw blurRad="177800">
                    <a:schemeClr val="accent3">
                      <a:lumMod val="50000"/>
                    </a:schemeClr>
                  </a:innerShdw>
                </a:effectLst>
              </a:rPr>
              <a:t>Unit 5 </a:t>
            </a:r>
            <a:endParaRPr lang="ar-SA" sz="8000" b="1" dirty="0">
              <a:ln w="12700">
                <a:solidFill>
                  <a:srgbClr val="000099"/>
                </a:solidFill>
                <a:prstDash val="solid"/>
              </a:ln>
              <a:pattFill prst="pct50">
                <a:fgClr>
                  <a:srgbClr val="000099"/>
                </a:fgClr>
                <a:bgClr>
                  <a:srgbClr val="0070C0"/>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29067575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5BB36238-DFFB-4F17-B90E-48E3E0E5DC5D}"/>
              </a:ext>
            </a:extLst>
          </p:cNvPr>
          <p:cNvSpPr txBox="1"/>
          <p:nvPr/>
        </p:nvSpPr>
        <p:spPr>
          <a:xfrm>
            <a:off x="341194" y="1982450"/>
            <a:ext cx="8447964" cy="1569660"/>
          </a:xfrm>
          <a:prstGeom prst="rect">
            <a:avLst/>
          </a:prstGeom>
          <a:noFill/>
        </p:spPr>
        <p:txBody>
          <a:bodyPr wrap="square" rtlCol="1">
            <a:spAutoFit/>
          </a:bodyPr>
          <a:lstStyle/>
          <a:p>
            <a:pPr algn="ctr"/>
            <a:r>
              <a:rPr lang="en-US" sz="4800" b="1" dirty="0">
                <a:solidFill>
                  <a:srgbClr val="552579"/>
                </a:solidFill>
                <a:latin typeface="Comic Sans MS" panose="030F0702030302020204" pitchFamily="66" charset="0"/>
              </a:rPr>
              <a:t>Friends , Actions , Things </a:t>
            </a:r>
          </a:p>
          <a:p>
            <a:pPr algn="ctr"/>
            <a:r>
              <a:rPr lang="ar-SA" sz="4800" b="1" dirty="0">
                <a:solidFill>
                  <a:srgbClr val="552579"/>
                </a:solidFill>
                <a:latin typeface="Comic Sans MS" panose="030F0702030302020204" pitchFamily="66" charset="0"/>
              </a:rPr>
              <a:t>الأصدقاء ، الأحداث ، الأشياء </a:t>
            </a:r>
            <a:endParaRPr lang="ar-SA" sz="4800" dirty="0">
              <a:solidFill>
                <a:srgbClr val="552579"/>
              </a:solidFill>
              <a:latin typeface="Comic Sans MS" panose="030F0702030302020204" pitchFamily="66" charset="0"/>
              <a:cs typeface="AGA Dimnah Regular" pitchFamily="2" charset="-78"/>
            </a:endParaRPr>
          </a:p>
        </p:txBody>
      </p:sp>
    </p:spTree>
    <p:extLst>
      <p:ext uri="{BB962C8B-B14F-4D97-AF65-F5344CB8AC3E}">
        <p14:creationId xmlns:p14="http://schemas.microsoft.com/office/powerpoint/2010/main" val="33561860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5BB36238-DFFB-4F17-B90E-48E3E0E5DC5D}"/>
              </a:ext>
            </a:extLst>
          </p:cNvPr>
          <p:cNvSpPr txBox="1"/>
          <p:nvPr/>
        </p:nvSpPr>
        <p:spPr>
          <a:xfrm>
            <a:off x="641445" y="1982450"/>
            <a:ext cx="7861110" cy="1754326"/>
          </a:xfrm>
          <a:prstGeom prst="rect">
            <a:avLst/>
          </a:prstGeom>
          <a:noFill/>
        </p:spPr>
        <p:txBody>
          <a:bodyPr wrap="square" rtlCol="1">
            <a:spAutoFit/>
          </a:bodyPr>
          <a:lstStyle/>
          <a:p>
            <a:pPr algn="ctr"/>
            <a:r>
              <a:rPr lang="en-US" sz="4800" b="1" dirty="0">
                <a:solidFill>
                  <a:srgbClr val="552579"/>
                </a:solidFill>
                <a:latin typeface="Comic Sans MS" panose="030F0702030302020204" pitchFamily="66" charset="0"/>
              </a:rPr>
              <a:t>Rhythms and Sounds</a:t>
            </a:r>
          </a:p>
          <a:p>
            <a:pPr algn="ctr"/>
            <a:r>
              <a:rPr lang="ar-SA" sz="6000" b="1" dirty="0">
                <a:solidFill>
                  <a:srgbClr val="552579"/>
                </a:solidFill>
                <a:latin typeface="Comic Sans MS" panose="030F0702030302020204" pitchFamily="66" charset="0"/>
                <a:cs typeface="+mj-cs"/>
              </a:rPr>
              <a:t>الايقاعات والأصوات</a:t>
            </a:r>
            <a:endParaRPr lang="ar-SA" sz="6000" dirty="0">
              <a:solidFill>
                <a:srgbClr val="552579"/>
              </a:solidFill>
              <a:latin typeface="Comic Sans MS" panose="030F0702030302020204" pitchFamily="66" charset="0"/>
              <a:cs typeface="+mj-cs"/>
            </a:endParaRPr>
          </a:p>
        </p:txBody>
      </p:sp>
    </p:spTree>
    <p:extLst>
      <p:ext uri="{BB962C8B-B14F-4D97-AF65-F5344CB8AC3E}">
        <p14:creationId xmlns:p14="http://schemas.microsoft.com/office/powerpoint/2010/main" val="22310368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زوايا علوية مقصوصة 1">
            <a:extLst>
              <a:ext uri="{FF2B5EF4-FFF2-40B4-BE49-F238E27FC236}">
                <a16:creationId xmlns:a16="http://schemas.microsoft.com/office/drawing/2014/main" id="{F1134614-78FA-4EAB-BE80-082E46C0E7CA}"/>
              </a:ext>
            </a:extLst>
          </p:cNvPr>
          <p:cNvSpPr/>
          <p:nvPr/>
        </p:nvSpPr>
        <p:spPr>
          <a:xfrm>
            <a:off x="1880619" y="1050876"/>
            <a:ext cx="5382761" cy="3370999"/>
          </a:xfrm>
          <a:prstGeom prst="snip2SameRect">
            <a:avLst/>
          </a:prstGeom>
          <a:solidFill>
            <a:srgbClr val="E91FDB"/>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latin typeface="Comic Sans MS" panose="030F0702030302020204" pitchFamily="66" charset="0"/>
              </a:rPr>
              <a:t>Materials :</a:t>
            </a:r>
          </a:p>
          <a:p>
            <a:pPr algn="ctr"/>
            <a:endParaRPr lang="en-US" sz="3200" dirty="0">
              <a:latin typeface="Comic Sans MS" panose="030F0702030302020204" pitchFamily="66" charset="0"/>
            </a:endParaRPr>
          </a:p>
          <a:p>
            <a:r>
              <a:rPr lang="en-US" sz="3200" dirty="0">
                <a:latin typeface="Comic Sans MS" panose="030F0702030302020204" pitchFamily="66" charset="0"/>
              </a:rPr>
              <a:t>Action words flashcards </a:t>
            </a:r>
          </a:p>
          <a:p>
            <a:r>
              <a:rPr lang="en-US" sz="3200" dirty="0">
                <a:latin typeface="Comic Sans MS" panose="030F0702030302020204" pitchFamily="66" charset="0"/>
              </a:rPr>
              <a:t>Action words poster </a:t>
            </a:r>
          </a:p>
        </p:txBody>
      </p:sp>
    </p:spTree>
    <p:extLst>
      <p:ext uri="{BB962C8B-B14F-4D97-AF65-F5344CB8AC3E}">
        <p14:creationId xmlns:p14="http://schemas.microsoft.com/office/powerpoint/2010/main" val="7985139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500"/>
                                        <p:tgtEl>
                                          <p:spTgt spid="2">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زوايا علوية مقصوصة 3">
            <a:extLst>
              <a:ext uri="{FF2B5EF4-FFF2-40B4-BE49-F238E27FC236}">
                <a16:creationId xmlns:a16="http://schemas.microsoft.com/office/drawing/2014/main" id="{CED91018-99B9-40A5-88ED-5D8E2F192A09}"/>
              </a:ext>
            </a:extLst>
          </p:cNvPr>
          <p:cNvSpPr/>
          <p:nvPr/>
        </p:nvSpPr>
        <p:spPr>
          <a:xfrm>
            <a:off x="1310186" y="327546"/>
            <a:ext cx="7287904" cy="4394577"/>
          </a:xfrm>
          <a:prstGeom prst="snip2SameRect">
            <a:avLst/>
          </a:prstGeom>
          <a:solidFill>
            <a:srgbClr val="7030A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400" dirty="0">
                <a:latin typeface="Comic Sans MS" panose="030F0702030302020204" pitchFamily="66" charset="0"/>
              </a:rPr>
              <a:t>Strategy</a:t>
            </a:r>
            <a:r>
              <a:rPr lang="en-US" dirty="0">
                <a:latin typeface="Comic Sans MS" panose="030F0702030302020204" pitchFamily="66" charset="0"/>
              </a:rPr>
              <a:t>  :</a:t>
            </a:r>
          </a:p>
          <a:p>
            <a:r>
              <a:rPr lang="en-US" dirty="0">
                <a:latin typeface="Comic Sans MS" panose="030F0702030302020204" pitchFamily="66" charset="0"/>
              </a:rPr>
              <a:t>At home or at school : </a:t>
            </a:r>
          </a:p>
          <a:p>
            <a:r>
              <a:rPr lang="en-US" dirty="0">
                <a:latin typeface="Comic Sans MS" panose="030F0702030302020204" pitchFamily="66" charset="0"/>
              </a:rPr>
              <a:t>Have pairs of students mime where they are and what they’re doing at a particular time of day, i.e. in the morning, in the afternoon, etc. Encourage students to mime a little story if they can. The rest of the class tries to say what is happening. They can ask questions, e.g. “Are you eating?” “Are you doing karate?” or use sentences, e.g.” You’re eating”. Have two or more students come to the front and write the actions on the board, draw a circle around them and write a number at the top. Ask the miming group to remember their group number. When all the groups have had the opportunity to mime/ present their stories, ask students to choose one and create a strip story</a:t>
            </a:r>
            <a:endParaRPr lang="ar-SA" dirty="0">
              <a:latin typeface="Comic Sans MS" panose="030F0702030302020204" pitchFamily="66" charset="0"/>
            </a:endParaRPr>
          </a:p>
        </p:txBody>
      </p:sp>
    </p:spTree>
    <p:extLst>
      <p:ext uri="{BB962C8B-B14F-4D97-AF65-F5344CB8AC3E}">
        <p14:creationId xmlns:p14="http://schemas.microsoft.com/office/powerpoint/2010/main" val="20309020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charRg st="36" end="714"/>
                                            </p:txEl>
                                          </p:spTgt>
                                        </p:tgtEl>
                                        <p:attrNameLst>
                                          <p:attrName>style.visibility</p:attrName>
                                        </p:attrNameLst>
                                      </p:cBhvr>
                                      <p:to>
                                        <p:strVal val="visible"/>
                                      </p:to>
                                    </p:set>
                                    <p:animEffect transition="in" filter="fade">
                                      <p:cBhvr>
                                        <p:cTn id="22" dur="500"/>
                                        <p:tgtEl>
                                          <p:spTgt spid="4">
                                            <p:txEl>
                                              <p:charRg st="36" end="7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5BB36238-DFFB-4F17-B90E-48E3E0E5DC5D}"/>
              </a:ext>
            </a:extLst>
          </p:cNvPr>
          <p:cNvSpPr txBox="1"/>
          <p:nvPr/>
        </p:nvSpPr>
        <p:spPr>
          <a:xfrm>
            <a:off x="484495" y="1674674"/>
            <a:ext cx="8175009" cy="1754326"/>
          </a:xfrm>
          <a:prstGeom prst="rect">
            <a:avLst/>
          </a:prstGeom>
          <a:noFill/>
        </p:spPr>
        <p:txBody>
          <a:bodyPr wrap="square" rtlCol="1">
            <a:spAutoFit/>
          </a:bodyPr>
          <a:lstStyle/>
          <a:p>
            <a:pPr algn="ctr"/>
            <a:r>
              <a:rPr lang="en-US" sz="4800" b="1" dirty="0">
                <a:solidFill>
                  <a:srgbClr val="552579"/>
                </a:solidFill>
                <a:latin typeface="Comic Sans MS" panose="030F0702030302020204" pitchFamily="66" charset="0"/>
              </a:rPr>
              <a:t>Review the previous lesson </a:t>
            </a:r>
          </a:p>
          <a:p>
            <a:pPr algn="ctr"/>
            <a:r>
              <a:rPr lang="ar-SA" sz="6000" b="1" dirty="0">
                <a:solidFill>
                  <a:srgbClr val="552579"/>
                </a:solidFill>
                <a:latin typeface="Comic Sans MS" panose="030F0702030302020204" pitchFamily="66" charset="0"/>
                <a:cs typeface="+mj-cs"/>
              </a:rPr>
              <a:t>مراجعة سريعة للدرس السابق</a:t>
            </a:r>
            <a:endParaRPr lang="ar-SA" sz="6000" dirty="0">
              <a:solidFill>
                <a:srgbClr val="552579"/>
              </a:solidFill>
              <a:latin typeface="Comic Sans MS" panose="030F0702030302020204" pitchFamily="66" charset="0"/>
              <a:cs typeface="+mj-cs"/>
            </a:endParaRPr>
          </a:p>
        </p:txBody>
      </p:sp>
      <p:pic>
        <p:nvPicPr>
          <p:cNvPr id="1026" name="Picture 2" descr="Countdown Timer by POWr App Reviews - Countdown Timer by POWr ...">
            <a:extLst>
              <a:ext uri="{FF2B5EF4-FFF2-40B4-BE49-F238E27FC236}">
                <a16:creationId xmlns:a16="http://schemas.microsoft.com/office/drawing/2014/main" id="{38EDE6DC-6EC7-4E11-9B29-C82521F34598}"/>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43917" y1="40750" x2="43917" y2="40750"/>
                        <a14:foregroundMark x1="44167" y1="37500" x2="44167" y2="37500"/>
                        <a14:foregroundMark x1="45000" y1="34250" x2="38250" y2="41000"/>
                        <a14:foregroundMark x1="38250" y1="41000" x2="40667" y2="44083"/>
                      </a14:backgroundRemoval>
                    </a14:imgEffect>
                  </a14:imgLayer>
                </a14:imgProps>
              </a:ext>
              <a:ext uri="{28A0092B-C50C-407E-A947-70E740481C1C}">
                <a14:useLocalDpi xmlns:a14="http://schemas.microsoft.com/office/drawing/2010/main" val="0"/>
              </a:ext>
            </a:extLst>
          </a:blip>
          <a:srcRect l="14675" t="10779" r="15196" b="14936"/>
          <a:stretch/>
        </p:blipFill>
        <p:spPr bwMode="auto">
          <a:xfrm>
            <a:off x="627798" y="3428999"/>
            <a:ext cx="2647665" cy="2804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57041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026"/>
                                        </p:tgtEl>
                                        <p:attrNameLst>
                                          <p:attrName>style.visibility</p:attrName>
                                        </p:attrNameLst>
                                      </p:cBhvr>
                                      <p:to>
                                        <p:strVal val="visible"/>
                                      </p:to>
                                    </p:set>
                                    <p:animEffect transition="in" filter="fade">
                                      <p:cBhvr>
                                        <p:cTn id="21"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D28FD299-0B38-49CE-BB9D-36969ED7962B}"/>
              </a:ext>
            </a:extLst>
          </p:cNvPr>
          <p:cNvPicPr>
            <a:picLocks noChangeAspect="1"/>
          </p:cNvPicPr>
          <p:nvPr/>
        </p:nvPicPr>
        <p:blipFill>
          <a:blip r:embed="rId2"/>
          <a:stretch>
            <a:fillRect/>
          </a:stretch>
        </p:blipFill>
        <p:spPr>
          <a:xfrm>
            <a:off x="1323299" y="368489"/>
            <a:ext cx="7083722" cy="4501275"/>
          </a:xfrm>
          <a:prstGeom prst="rect">
            <a:avLst/>
          </a:prstGeom>
        </p:spPr>
      </p:pic>
    </p:spTree>
    <p:extLst>
      <p:ext uri="{BB962C8B-B14F-4D97-AF65-F5344CB8AC3E}">
        <p14:creationId xmlns:p14="http://schemas.microsoft.com/office/powerpoint/2010/main" val="29574662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47B7631E-BCFA-49C1-8906-DAA0B95B8740}"/>
              </a:ext>
            </a:extLst>
          </p:cNvPr>
          <p:cNvSpPr txBox="1"/>
          <p:nvPr/>
        </p:nvSpPr>
        <p:spPr>
          <a:xfrm>
            <a:off x="191069" y="2647669"/>
            <a:ext cx="1624083" cy="2554545"/>
          </a:xfrm>
          <a:prstGeom prst="rect">
            <a:avLst/>
          </a:prstGeom>
          <a:noFill/>
        </p:spPr>
        <p:txBody>
          <a:bodyPr wrap="square" rtlCol="1">
            <a:spAutoFit/>
          </a:bodyPr>
          <a:lstStyle/>
          <a:p>
            <a:pPr algn="ctr"/>
            <a:r>
              <a:rPr lang="en-US" sz="2800" dirty="0">
                <a:solidFill>
                  <a:srgbClr val="7030A0"/>
                </a:solidFill>
                <a:latin typeface="Comic Sans MS" panose="030F0702030302020204" pitchFamily="66" charset="0"/>
              </a:rPr>
              <a:t>Listen and chant</a:t>
            </a:r>
          </a:p>
          <a:p>
            <a:pPr algn="ctr"/>
            <a:endParaRPr lang="en-US" sz="2000" dirty="0">
              <a:solidFill>
                <a:srgbClr val="7030A0"/>
              </a:solidFill>
            </a:endParaRPr>
          </a:p>
          <a:p>
            <a:pPr algn="ctr"/>
            <a:r>
              <a:rPr lang="ar-SA" sz="2800" dirty="0">
                <a:solidFill>
                  <a:srgbClr val="7030A0"/>
                </a:solidFill>
                <a:cs typeface="+mj-cs"/>
              </a:rPr>
              <a:t>استمع ثم ردد الأنشودة</a:t>
            </a:r>
          </a:p>
        </p:txBody>
      </p:sp>
      <p:sp>
        <p:nvSpPr>
          <p:cNvPr id="6" name="شكل بيضاوي 5">
            <a:extLst>
              <a:ext uri="{FF2B5EF4-FFF2-40B4-BE49-F238E27FC236}">
                <a16:creationId xmlns:a16="http://schemas.microsoft.com/office/drawing/2014/main" id="{C013A68B-D646-414A-BAD6-BA671E4ED307}"/>
              </a:ext>
            </a:extLst>
          </p:cNvPr>
          <p:cNvSpPr/>
          <p:nvPr/>
        </p:nvSpPr>
        <p:spPr>
          <a:xfrm>
            <a:off x="709684" y="1992576"/>
            <a:ext cx="545910" cy="559558"/>
          </a:xfrm>
          <a:prstGeom prst="ellipse">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200" dirty="0"/>
              <a:t>1</a:t>
            </a:r>
            <a:endParaRPr lang="ar-SA" sz="3200" dirty="0"/>
          </a:p>
        </p:txBody>
      </p:sp>
      <p:pic>
        <p:nvPicPr>
          <p:cNvPr id="3" name="We Can 3 (2020) SB_CD 1_50">
            <a:hlinkClick r:id="" action="ppaction://media"/>
            <a:extLst>
              <a:ext uri="{FF2B5EF4-FFF2-40B4-BE49-F238E27FC236}">
                <a16:creationId xmlns:a16="http://schemas.microsoft.com/office/drawing/2014/main" id="{0D8BC685-98C3-4915-8A66-8819AD4F7ED9}"/>
              </a:ext>
            </a:extLst>
          </p:cNvPr>
          <p:cNvPicPr>
            <a:picLocks noChangeAspect="1"/>
          </p:cNvPicPr>
          <p:nvPr>
            <a:audioFile r:link="rId2"/>
            <p:extLst>
              <p:ext uri="{DAA4B4D4-6D71-4841-9C94-3DE7FCFB9230}">
                <p14:media xmlns:p14="http://schemas.microsoft.com/office/powerpoint/2010/main" r:embed="rId1"/>
              </p:ext>
            </p:extLst>
          </p:nvPr>
        </p:nvPicPr>
        <p:blipFill>
          <a:blip r:embed="rId4">
            <a:duotone>
              <a:prstClr val="black"/>
              <a:srgbClr val="552579">
                <a:tint val="45000"/>
                <a:satMod val="400000"/>
              </a:srgbClr>
            </a:duotone>
            <a:extLst>
              <a:ext uri="{BEBA8EAE-BF5A-486C-A8C5-ECC9F3942E4B}">
                <a14:imgProps xmlns:a14="http://schemas.microsoft.com/office/drawing/2010/main">
                  <a14:imgLayer r:embed="rId5">
                    <a14:imgEffect>
                      <a14:artisticPlasticWrap/>
                    </a14:imgEffect>
                  </a14:imgLayer>
                </a14:imgProps>
              </a:ext>
            </a:extLst>
          </a:blip>
          <a:stretch>
            <a:fillRect/>
          </a:stretch>
        </p:blipFill>
        <p:spPr>
          <a:xfrm>
            <a:off x="1815152" y="5103381"/>
            <a:ext cx="1023157" cy="1023157"/>
          </a:xfrm>
          <a:prstGeom prst="rect">
            <a:avLst/>
          </a:prstGeom>
        </p:spPr>
      </p:pic>
      <p:pic>
        <p:nvPicPr>
          <p:cNvPr id="8" name="صورة 7">
            <a:extLst>
              <a:ext uri="{FF2B5EF4-FFF2-40B4-BE49-F238E27FC236}">
                <a16:creationId xmlns:a16="http://schemas.microsoft.com/office/drawing/2014/main" id="{1BA49E2E-6B04-4EE9-A4E8-6C55D1DC5BD8}"/>
              </a:ext>
            </a:extLst>
          </p:cNvPr>
          <p:cNvPicPr>
            <a:picLocks noChangeAspect="1"/>
          </p:cNvPicPr>
          <p:nvPr/>
        </p:nvPicPr>
        <p:blipFill>
          <a:blip r:embed="rId6"/>
          <a:stretch>
            <a:fillRect/>
          </a:stretch>
        </p:blipFill>
        <p:spPr>
          <a:xfrm>
            <a:off x="2252308" y="139371"/>
            <a:ext cx="6291191" cy="4594273"/>
          </a:xfrm>
          <a:prstGeom prst="rect">
            <a:avLst/>
          </a:prstGeom>
        </p:spPr>
      </p:pic>
    </p:spTree>
    <p:extLst>
      <p:ext uri="{BB962C8B-B14F-4D97-AF65-F5344CB8AC3E}">
        <p14:creationId xmlns:p14="http://schemas.microsoft.com/office/powerpoint/2010/main" val="23799998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7886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3"/>
                </p:tgtEl>
              </p:cMediaNode>
            </p:audio>
          </p:childTnLst>
        </p:cTn>
      </p:par>
    </p:tnLst>
    <p:bldLst>
      <p:bldP spid="5" grpId="0" build="p"/>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47B7631E-BCFA-49C1-8906-DAA0B95B8740}"/>
              </a:ext>
            </a:extLst>
          </p:cNvPr>
          <p:cNvSpPr txBox="1"/>
          <p:nvPr/>
        </p:nvSpPr>
        <p:spPr>
          <a:xfrm>
            <a:off x="2331374" y="526958"/>
            <a:ext cx="6560143" cy="400110"/>
          </a:xfrm>
          <a:prstGeom prst="rect">
            <a:avLst/>
          </a:prstGeom>
          <a:noFill/>
        </p:spPr>
        <p:txBody>
          <a:bodyPr wrap="square" rtlCol="1">
            <a:spAutoFit/>
          </a:bodyPr>
          <a:lstStyle/>
          <a:p>
            <a:r>
              <a:rPr lang="en-US" sz="2000" dirty="0">
                <a:solidFill>
                  <a:srgbClr val="7030A0"/>
                </a:solidFill>
                <a:latin typeface="Comic Sans MS" panose="030F0702030302020204" pitchFamily="66" charset="0"/>
              </a:rPr>
              <a:t>Change the words and chant </a:t>
            </a:r>
            <a:r>
              <a:rPr lang="ar-SA" sz="2000" dirty="0">
                <a:solidFill>
                  <a:srgbClr val="FF0000"/>
                </a:solidFill>
                <a:cs typeface="+mj-cs"/>
              </a:rPr>
              <a:t>غير الكلمات ثم أعد قراءة الأنشودة </a:t>
            </a:r>
          </a:p>
        </p:txBody>
      </p:sp>
      <p:sp>
        <p:nvSpPr>
          <p:cNvPr id="6" name="شكل بيضاوي 5">
            <a:extLst>
              <a:ext uri="{FF2B5EF4-FFF2-40B4-BE49-F238E27FC236}">
                <a16:creationId xmlns:a16="http://schemas.microsoft.com/office/drawing/2014/main" id="{C013A68B-D646-414A-BAD6-BA671E4ED307}"/>
              </a:ext>
            </a:extLst>
          </p:cNvPr>
          <p:cNvSpPr/>
          <p:nvPr/>
        </p:nvSpPr>
        <p:spPr>
          <a:xfrm>
            <a:off x="1785464" y="447234"/>
            <a:ext cx="545910" cy="559558"/>
          </a:xfrm>
          <a:prstGeom prst="ellipse">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200" dirty="0"/>
              <a:t>2</a:t>
            </a:r>
            <a:endParaRPr lang="ar-SA" sz="3200" dirty="0"/>
          </a:p>
        </p:txBody>
      </p:sp>
      <p:sp>
        <p:nvSpPr>
          <p:cNvPr id="2" name="مربع نص 1">
            <a:extLst>
              <a:ext uri="{FF2B5EF4-FFF2-40B4-BE49-F238E27FC236}">
                <a16:creationId xmlns:a16="http://schemas.microsoft.com/office/drawing/2014/main" id="{0FD991D3-528F-49F1-8E53-AFDD8ED1F655}"/>
              </a:ext>
            </a:extLst>
          </p:cNvPr>
          <p:cNvSpPr txBox="1"/>
          <p:nvPr/>
        </p:nvSpPr>
        <p:spPr>
          <a:xfrm>
            <a:off x="6660108" y="2329050"/>
            <a:ext cx="2251456" cy="1938992"/>
          </a:xfrm>
          <a:prstGeom prst="rect">
            <a:avLst/>
          </a:prstGeom>
          <a:solidFill>
            <a:schemeClr val="accent2">
              <a:lumMod val="40000"/>
              <a:lumOff val="60000"/>
            </a:schemeClr>
          </a:solidFill>
        </p:spPr>
        <p:txBody>
          <a:bodyPr wrap="square" rtlCol="1">
            <a:spAutoFit/>
          </a:bodyPr>
          <a:lstStyle/>
          <a:p>
            <a:r>
              <a:rPr lang="en-US" sz="2400" dirty="0">
                <a:latin typeface="Comic Sans MS" panose="030F0702030302020204" pitchFamily="66" charset="0"/>
              </a:rPr>
              <a:t>Watching TV </a:t>
            </a:r>
          </a:p>
          <a:p>
            <a:endParaRPr lang="en-US" sz="2400" dirty="0">
              <a:latin typeface="Comic Sans MS" panose="030F0702030302020204" pitchFamily="66" charset="0"/>
            </a:endParaRPr>
          </a:p>
          <a:p>
            <a:r>
              <a:rPr lang="en-US" sz="2400" dirty="0">
                <a:latin typeface="Comic Sans MS" panose="030F0702030302020204" pitchFamily="66" charset="0"/>
              </a:rPr>
              <a:t>Eating snack</a:t>
            </a:r>
          </a:p>
          <a:p>
            <a:r>
              <a:rPr lang="en-US" sz="2400" dirty="0">
                <a:latin typeface="Comic Sans MS" panose="030F0702030302020204" pitchFamily="66" charset="0"/>
              </a:rPr>
              <a:t> </a:t>
            </a:r>
          </a:p>
          <a:p>
            <a:r>
              <a:rPr lang="en-US" sz="2400" dirty="0">
                <a:latin typeface="Comic Sans MS" panose="030F0702030302020204" pitchFamily="66" charset="0"/>
              </a:rPr>
              <a:t>Doing karate </a:t>
            </a:r>
            <a:endParaRPr lang="ar-SA" sz="2400" dirty="0">
              <a:latin typeface="Comic Sans MS" panose="030F0702030302020204" pitchFamily="66" charset="0"/>
            </a:endParaRPr>
          </a:p>
        </p:txBody>
      </p:sp>
      <p:pic>
        <p:nvPicPr>
          <p:cNvPr id="3" name="صورة 2">
            <a:extLst>
              <a:ext uri="{FF2B5EF4-FFF2-40B4-BE49-F238E27FC236}">
                <a16:creationId xmlns:a16="http://schemas.microsoft.com/office/drawing/2014/main" id="{7B0C8177-E709-4ADE-BD86-A84FA1810AA5}"/>
              </a:ext>
            </a:extLst>
          </p:cNvPr>
          <p:cNvPicPr>
            <a:picLocks noChangeAspect="1"/>
          </p:cNvPicPr>
          <p:nvPr/>
        </p:nvPicPr>
        <p:blipFill>
          <a:blip r:embed="rId2"/>
          <a:stretch>
            <a:fillRect/>
          </a:stretch>
        </p:blipFill>
        <p:spPr>
          <a:xfrm>
            <a:off x="109608" y="1343024"/>
            <a:ext cx="6386725" cy="4969345"/>
          </a:xfrm>
          <a:prstGeom prst="rect">
            <a:avLst/>
          </a:prstGeom>
          <a:ln>
            <a:solidFill>
              <a:schemeClr val="tx1">
                <a:lumMod val="65000"/>
                <a:lumOff val="35000"/>
              </a:schemeClr>
            </a:solidFill>
          </a:ln>
        </p:spPr>
      </p:pic>
    </p:spTree>
    <p:extLst>
      <p:ext uri="{BB962C8B-B14F-4D97-AF65-F5344CB8AC3E}">
        <p14:creationId xmlns:p14="http://schemas.microsoft.com/office/powerpoint/2010/main" val="23924315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animBg="1"/>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id="{F24BAEA0-1F46-490F-8056-27D4EFEDE858}"/>
              </a:ext>
            </a:extLst>
          </p:cNvPr>
          <p:cNvPicPr>
            <a:picLocks noChangeAspect="1"/>
          </p:cNvPicPr>
          <p:nvPr/>
        </p:nvPicPr>
        <p:blipFill>
          <a:blip r:embed="rId2"/>
          <a:stretch>
            <a:fillRect/>
          </a:stretch>
        </p:blipFill>
        <p:spPr>
          <a:xfrm>
            <a:off x="5336275" y="154247"/>
            <a:ext cx="3649141" cy="2057045"/>
          </a:xfrm>
          <a:prstGeom prst="rect">
            <a:avLst/>
          </a:prstGeom>
        </p:spPr>
      </p:pic>
      <p:sp>
        <p:nvSpPr>
          <p:cNvPr id="5" name="مربع نص 4">
            <a:extLst>
              <a:ext uri="{FF2B5EF4-FFF2-40B4-BE49-F238E27FC236}">
                <a16:creationId xmlns:a16="http://schemas.microsoft.com/office/drawing/2014/main" id="{1F54C3BA-5351-4D5E-90A7-D3DFB4A3051B}"/>
              </a:ext>
            </a:extLst>
          </p:cNvPr>
          <p:cNvSpPr txBox="1"/>
          <p:nvPr/>
        </p:nvSpPr>
        <p:spPr>
          <a:xfrm>
            <a:off x="2558956" y="859603"/>
            <a:ext cx="2620370" cy="646331"/>
          </a:xfrm>
          <a:prstGeom prst="rect">
            <a:avLst/>
          </a:prstGeom>
          <a:solidFill>
            <a:schemeClr val="accent4">
              <a:lumMod val="40000"/>
              <a:lumOff val="60000"/>
            </a:schemeClr>
          </a:solidFill>
        </p:spPr>
        <p:txBody>
          <a:bodyPr wrap="square" rtlCol="1">
            <a:spAutoFit/>
          </a:bodyPr>
          <a:lstStyle/>
          <a:p>
            <a:pPr algn="ctr"/>
            <a:r>
              <a:rPr lang="ar-SA" sz="3600" b="1" dirty="0">
                <a:solidFill>
                  <a:srgbClr val="FF0000"/>
                </a:solidFill>
              </a:rPr>
              <a:t>مربع القاعدة </a:t>
            </a:r>
          </a:p>
        </p:txBody>
      </p:sp>
      <p:sp>
        <p:nvSpPr>
          <p:cNvPr id="6" name="مربع نص 5">
            <a:extLst>
              <a:ext uri="{FF2B5EF4-FFF2-40B4-BE49-F238E27FC236}">
                <a16:creationId xmlns:a16="http://schemas.microsoft.com/office/drawing/2014/main" id="{D056EAA1-C4D4-426D-A42C-5082964CB5A0}"/>
              </a:ext>
            </a:extLst>
          </p:cNvPr>
          <p:cNvSpPr txBox="1"/>
          <p:nvPr/>
        </p:nvSpPr>
        <p:spPr>
          <a:xfrm>
            <a:off x="122829" y="2511190"/>
            <a:ext cx="6892120" cy="3477875"/>
          </a:xfrm>
          <a:prstGeom prst="rect">
            <a:avLst/>
          </a:prstGeom>
          <a:noFill/>
        </p:spPr>
        <p:txBody>
          <a:bodyPr wrap="square" rtlCol="1">
            <a:spAutoFit/>
          </a:bodyPr>
          <a:lstStyle/>
          <a:p>
            <a:pPr algn="r" rtl="1"/>
            <a:r>
              <a:rPr lang="ar-SA" sz="2800" b="1" dirty="0">
                <a:solidFill>
                  <a:srgbClr val="C00000"/>
                </a:solidFill>
                <a:highlight>
                  <a:srgbClr val="C0C0C0"/>
                </a:highlight>
              </a:rPr>
              <a:t>الضمائر في اللغة الإنجليزية </a:t>
            </a:r>
          </a:p>
          <a:p>
            <a:pPr algn="r" rtl="1"/>
            <a:r>
              <a:rPr lang="ar-SA" sz="2800" b="1" dirty="0"/>
              <a:t>أنا : </a:t>
            </a:r>
            <a:r>
              <a:rPr lang="en-US" sz="2800" b="1" dirty="0"/>
              <a:t>I </a:t>
            </a:r>
            <a:r>
              <a:rPr lang="ar-SA" sz="2800" b="1" dirty="0"/>
              <a:t>				هو : </a:t>
            </a:r>
            <a:r>
              <a:rPr lang="en-US" sz="2800" b="1" dirty="0"/>
              <a:t>He </a:t>
            </a:r>
            <a:r>
              <a:rPr lang="ar-SA" sz="2800" b="1" dirty="0"/>
              <a:t>				هي : </a:t>
            </a:r>
            <a:r>
              <a:rPr lang="en-US" sz="2800" b="1" dirty="0"/>
              <a:t>She</a:t>
            </a:r>
            <a:endParaRPr lang="ar-SA" sz="2800" b="1" dirty="0"/>
          </a:p>
          <a:p>
            <a:pPr algn="r" rtl="1"/>
            <a:r>
              <a:rPr lang="ar-SA" sz="2800" b="1" dirty="0"/>
              <a:t>نحن : </a:t>
            </a:r>
            <a:r>
              <a:rPr lang="en-US" sz="2800" b="1" dirty="0"/>
              <a:t>We</a:t>
            </a:r>
            <a:r>
              <a:rPr lang="ar-SA" sz="2800" b="1" dirty="0"/>
              <a:t>			أنت/م : </a:t>
            </a:r>
            <a:r>
              <a:rPr lang="en-US" sz="2800" b="1" dirty="0"/>
              <a:t>You</a:t>
            </a:r>
            <a:r>
              <a:rPr lang="ar-SA" sz="2800" b="1" dirty="0"/>
              <a:t>		  هم/هن : </a:t>
            </a:r>
            <a:r>
              <a:rPr lang="en-US" sz="2800" b="1" dirty="0"/>
              <a:t>They</a:t>
            </a:r>
            <a:endParaRPr lang="ar-SA" sz="2800" b="1" dirty="0"/>
          </a:p>
          <a:p>
            <a:pPr algn="r" rtl="1"/>
            <a:endParaRPr lang="ar-SA" sz="2800" b="1" dirty="0"/>
          </a:p>
          <a:p>
            <a:pPr algn="r" rtl="1"/>
            <a:r>
              <a:rPr lang="ar-SA" sz="2800" b="1" dirty="0">
                <a:solidFill>
                  <a:srgbClr val="C00000"/>
                </a:solidFill>
                <a:highlight>
                  <a:srgbClr val="C0C0C0"/>
                </a:highlight>
              </a:rPr>
              <a:t>الفعل المساعد بعد الضمير : </a:t>
            </a:r>
          </a:p>
          <a:p>
            <a:pPr algn="r" rtl="1"/>
            <a:r>
              <a:rPr lang="ar-SA" sz="2800" b="1" dirty="0"/>
              <a:t>عبارة عن 3 أفعال مساعدة تأتي بعد الضمائر </a:t>
            </a:r>
          </a:p>
          <a:p>
            <a:pPr algn="ctr" rtl="1"/>
            <a:r>
              <a:rPr lang="en-US" sz="2800" b="1" dirty="0">
                <a:solidFill>
                  <a:srgbClr val="002060"/>
                </a:solidFill>
              </a:rPr>
              <a:t>am – is – are </a:t>
            </a:r>
            <a:endParaRPr lang="ar-SA" sz="2800" b="1" dirty="0">
              <a:solidFill>
                <a:srgbClr val="002060"/>
              </a:solidFill>
            </a:endParaRPr>
          </a:p>
          <a:p>
            <a:pPr algn="ctr"/>
            <a:r>
              <a:rPr lang="en-US" sz="2400" b="1" dirty="0">
                <a:solidFill>
                  <a:schemeClr val="accent6">
                    <a:lumMod val="50000"/>
                  </a:schemeClr>
                </a:solidFill>
              </a:rPr>
              <a:t>I am – He is – She is – We are – You are – They are </a:t>
            </a:r>
            <a:endParaRPr lang="ar-SA" sz="2400" b="1" dirty="0">
              <a:solidFill>
                <a:schemeClr val="accent6">
                  <a:lumMod val="50000"/>
                </a:schemeClr>
              </a:solidFill>
            </a:endParaRPr>
          </a:p>
        </p:txBody>
      </p:sp>
    </p:spTree>
    <p:extLst>
      <p:ext uri="{BB962C8B-B14F-4D97-AF65-F5344CB8AC3E}">
        <p14:creationId xmlns:p14="http://schemas.microsoft.com/office/powerpoint/2010/main" val="1412613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fade">
                                      <p:cBhvr>
                                        <p:cTn id="22" dur="500"/>
                                        <p:tgtEl>
                                          <p:spTgt spid="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fade">
                                      <p:cBhvr>
                                        <p:cTn id="27" dur="500"/>
                                        <p:tgtEl>
                                          <p:spTgt spid="6">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fade">
                                      <p:cBhvr>
                                        <p:cTn id="32" dur="500"/>
                                        <p:tgtEl>
                                          <p:spTgt spid="6">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Effect transition="in" filter="fade">
                                      <p:cBhvr>
                                        <p:cTn id="37" dur="500"/>
                                        <p:tgtEl>
                                          <p:spTgt spid="6">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6" end="6"/>
                                            </p:txEl>
                                          </p:spTgt>
                                        </p:tgtEl>
                                        <p:attrNameLst>
                                          <p:attrName>style.visibility</p:attrName>
                                        </p:attrNameLst>
                                      </p:cBhvr>
                                      <p:to>
                                        <p:strVal val="visible"/>
                                      </p:to>
                                    </p:set>
                                    <p:animEffect transition="in" filter="fade">
                                      <p:cBhvr>
                                        <p:cTn id="42" dur="500"/>
                                        <p:tgtEl>
                                          <p:spTgt spid="6">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txEl>
                                              <p:pRg st="7" end="7"/>
                                            </p:txEl>
                                          </p:spTgt>
                                        </p:tgtEl>
                                        <p:attrNameLst>
                                          <p:attrName>style.visibility</p:attrName>
                                        </p:attrNameLst>
                                      </p:cBhvr>
                                      <p:to>
                                        <p:strVal val="visible"/>
                                      </p:to>
                                    </p:set>
                                    <p:animEffect transition="in" filter="fade">
                                      <p:cBhvr>
                                        <p:cTn id="47"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id="{F24BAEA0-1F46-490F-8056-27D4EFEDE858}"/>
              </a:ext>
            </a:extLst>
          </p:cNvPr>
          <p:cNvPicPr>
            <a:picLocks noChangeAspect="1"/>
          </p:cNvPicPr>
          <p:nvPr/>
        </p:nvPicPr>
        <p:blipFill>
          <a:blip r:embed="rId2"/>
          <a:stretch>
            <a:fillRect/>
          </a:stretch>
        </p:blipFill>
        <p:spPr>
          <a:xfrm>
            <a:off x="5336275" y="154247"/>
            <a:ext cx="3649141" cy="2057045"/>
          </a:xfrm>
          <a:prstGeom prst="rect">
            <a:avLst/>
          </a:prstGeom>
        </p:spPr>
      </p:pic>
      <p:sp>
        <p:nvSpPr>
          <p:cNvPr id="5" name="مربع نص 4">
            <a:extLst>
              <a:ext uri="{FF2B5EF4-FFF2-40B4-BE49-F238E27FC236}">
                <a16:creationId xmlns:a16="http://schemas.microsoft.com/office/drawing/2014/main" id="{1F54C3BA-5351-4D5E-90A7-D3DFB4A3051B}"/>
              </a:ext>
            </a:extLst>
          </p:cNvPr>
          <p:cNvSpPr txBox="1"/>
          <p:nvPr/>
        </p:nvSpPr>
        <p:spPr>
          <a:xfrm>
            <a:off x="2558956" y="859603"/>
            <a:ext cx="2620370" cy="646331"/>
          </a:xfrm>
          <a:prstGeom prst="rect">
            <a:avLst/>
          </a:prstGeom>
          <a:solidFill>
            <a:schemeClr val="accent4">
              <a:lumMod val="40000"/>
              <a:lumOff val="60000"/>
            </a:schemeClr>
          </a:solidFill>
        </p:spPr>
        <p:txBody>
          <a:bodyPr wrap="square" rtlCol="1">
            <a:spAutoFit/>
          </a:bodyPr>
          <a:lstStyle/>
          <a:p>
            <a:pPr algn="ctr"/>
            <a:r>
              <a:rPr lang="ar-SA" sz="3600" b="1" dirty="0">
                <a:solidFill>
                  <a:srgbClr val="FF0000"/>
                </a:solidFill>
              </a:rPr>
              <a:t>مربع القاعدة </a:t>
            </a:r>
          </a:p>
        </p:txBody>
      </p:sp>
      <p:sp>
        <p:nvSpPr>
          <p:cNvPr id="6" name="مربع نص 5">
            <a:extLst>
              <a:ext uri="{FF2B5EF4-FFF2-40B4-BE49-F238E27FC236}">
                <a16:creationId xmlns:a16="http://schemas.microsoft.com/office/drawing/2014/main" id="{D056EAA1-C4D4-426D-A42C-5082964CB5A0}"/>
              </a:ext>
            </a:extLst>
          </p:cNvPr>
          <p:cNvSpPr txBox="1"/>
          <p:nvPr/>
        </p:nvSpPr>
        <p:spPr>
          <a:xfrm>
            <a:off x="122829" y="2511190"/>
            <a:ext cx="6741994" cy="2677656"/>
          </a:xfrm>
          <a:prstGeom prst="rect">
            <a:avLst/>
          </a:prstGeom>
          <a:noFill/>
        </p:spPr>
        <p:txBody>
          <a:bodyPr wrap="square" rtlCol="1">
            <a:spAutoFit/>
          </a:bodyPr>
          <a:lstStyle/>
          <a:p>
            <a:pPr algn="r" rtl="1"/>
            <a:r>
              <a:rPr lang="ar-SA" sz="2800" b="1" dirty="0">
                <a:solidFill>
                  <a:srgbClr val="C00000"/>
                </a:solidFill>
                <a:highlight>
                  <a:srgbClr val="C0C0C0"/>
                </a:highlight>
              </a:rPr>
              <a:t>كيفية بناء الجملة : </a:t>
            </a:r>
          </a:p>
          <a:p>
            <a:pPr algn="ctr" rtl="1"/>
            <a:r>
              <a:rPr lang="ar-SA" sz="2800" b="1" dirty="0">
                <a:solidFill>
                  <a:srgbClr val="002060"/>
                </a:solidFill>
              </a:rPr>
              <a:t>ضمير + فعل مساعد + فعل أساسي + </a:t>
            </a:r>
            <a:r>
              <a:rPr lang="en-US" sz="2800" b="1" dirty="0" err="1">
                <a:solidFill>
                  <a:srgbClr val="002060"/>
                </a:solidFill>
                <a:latin typeface="Comic Sans MS" panose="030F0702030302020204" pitchFamily="66" charset="0"/>
              </a:rPr>
              <a:t>ing</a:t>
            </a:r>
            <a:endParaRPr lang="ar-SA" sz="2800" b="1" dirty="0">
              <a:solidFill>
                <a:srgbClr val="002060"/>
              </a:solidFill>
              <a:latin typeface="Comic Sans MS" panose="030F0702030302020204" pitchFamily="66" charset="0"/>
            </a:endParaRPr>
          </a:p>
          <a:p>
            <a:pPr algn="r" rtl="1"/>
            <a:endParaRPr lang="ar-SA" sz="2800" b="1" dirty="0">
              <a:latin typeface="Comic Sans MS" panose="030F0702030302020204" pitchFamily="66" charset="0"/>
            </a:endParaRPr>
          </a:p>
          <a:p>
            <a:pPr algn="r" rtl="1"/>
            <a:r>
              <a:rPr lang="ar-SA" sz="2800" b="1" dirty="0">
                <a:latin typeface="Comic Sans MS" panose="030F0702030302020204" pitchFamily="66" charset="0"/>
              </a:rPr>
              <a:t>هو يلعب كرة القدم </a:t>
            </a:r>
            <a:r>
              <a:rPr lang="en-US" sz="2800" b="1" dirty="0">
                <a:latin typeface="Comic Sans MS" panose="030F0702030302020204" pitchFamily="66" charset="0"/>
              </a:rPr>
              <a:t>He is playing football </a:t>
            </a:r>
            <a:endParaRPr lang="ar-SA" sz="2800" b="1" dirty="0">
              <a:latin typeface="Comic Sans MS" panose="030F0702030302020204" pitchFamily="66" charset="0"/>
            </a:endParaRPr>
          </a:p>
          <a:p>
            <a:pPr algn="r" rtl="1"/>
            <a:r>
              <a:rPr lang="ar-SA" sz="2800" b="1" dirty="0">
                <a:latin typeface="Comic Sans MS" panose="030F0702030302020204" pitchFamily="66" charset="0"/>
              </a:rPr>
              <a:t>أنا أركب الدراجة </a:t>
            </a:r>
            <a:r>
              <a:rPr lang="en-US" sz="2800" b="1" dirty="0">
                <a:latin typeface="Comic Sans MS" panose="030F0702030302020204" pitchFamily="66" charset="0"/>
              </a:rPr>
              <a:t>I am cycling  </a:t>
            </a:r>
            <a:endParaRPr lang="ar-SA" sz="2800" b="1" dirty="0">
              <a:latin typeface="Comic Sans MS" panose="030F0702030302020204" pitchFamily="66" charset="0"/>
            </a:endParaRPr>
          </a:p>
          <a:p>
            <a:pPr algn="r" rtl="1"/>
            <a:endParaRPr lang="ar-SA" sz="2800" b="1" dirty="0">
              <a:latin typeface="Comic Sans MS" panose="030F0702030302020204" pitchFamily="66" charset="0"/>
            </a:endParaRPr>
          </a:p>
        </p:txBody>
      </p:sp>
    </p:spTree>
    <p:extLst>
      <p:ext uri="{BB962C8B-B14F-4D97-AF65-F5344CB8AC3E}">
        <p14:creationId xmlns:p14="http://schemas.microsoft.com/office/powerpoint/2010/main" val="3152019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fade">
                                      <p:cBhvr>
                                        <p:cTn id="22" dur="500"/>
                                        <p:tgtEl>
                                          <p:spTgt spid="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fade">
                                      <p:cBhvr>
                                        <p:cTn id="27" dur="500"/>
                                        <p:tgtEl>
                                          <p:spTgt spid="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fade">
                                      <p:cBhvr>
                                        <p:cTn id="32"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id="{F24BAEA0-1F46-490F-8056-27D4EFEDE858}"/>
              </a:ext>
            </a:extLst>
          </p:cNvPr>
          <p:cNvPicPr>
            <a:picLocks noChangeAspect="1"/>
          </p:cNvPicPr>
          <p:nvPr/>
        </p:nvPicPr>
        <p:blipFill>
          <a:blip r:embed="rId2"/>
          <a:stretch>
            <a:fillRect/>
          </a:stretch>
        </p:blipFill>
        <p:spPr>
          <a:xfrm>
            <a:off x="5336275" y="154247"/>
            <a:ext cx="3649141" cy="2057045"/>
          </a:xfrm>
          <a:prstGeom prst="rect">
            <a:avLst/>
          </a:prstGeom>
        </p:spPr>
      </p:pic>
      <p:sp>
        <p:nvSpPr>
          <p:cNvPr id="5" name="مربع نص 4">
            <a:extLst>
              <a:ext uri="{FF2B5EF4-FFF2-40B4-BE49-F238E27FC236}">
                <a16:creationId xmlns:a16="http://schemas.microsoft.com/office/drawing/2014/main" id="{1F54C3BA-5351-4D5E-90A7-D3DFB4A3051B}"/>
              </a:ext>
            </a:extLst>
          </p:cNvPr>
          <p:cNvSpPr txBox="1"/>
          <p:nvPr/>
        </p:nvSpPr>
        <p:spPr>
          <a:xfrm>
            <a:off x="2558956" y="859603"/>
            <a:ext cx="2620370" cy="646331"/>
          </a:xfrm>
          <a:prstGeom prst="rect">
            <a:avLst/>
          </a:prstGeom>
          <a:solidFill>
            <a:schemeClr val="accent4">
              <a:lumMod val="40000"/>
              <a:lumOff val="60000"/>
            </a:schemeClr>
          </a:solidFill>
        </p:spPr>
        <p:txBody>
          <a:bodyPr wrap="square" rtlCol="1">
            <a:spAutoFit/>
          </a:bodyPr>
          <a:lstStyle/>
          <a:p>
            <a:pPr algn="ctr"/>
            <a:r>
              <a:rPr lang="ar-SA" sz="3600" b="1" dirty="0">
                <a:solidFill>
                  <a:srgbClr val="FF0000"/>
                </a:solidFill>
              </a:rPr>
              <a:t>مربع القاعدة </a:t>
            </a:r>
          </a:p>
        </p:txBody>
      </p:sp>
      <p:sp>
        <p:nvSpPr>
          <p:cNvPr id="6" name="مربع نص 5">
            <a:extLst>
              <a:ext uri="{FF2B5EF4-FFF2-40B4-BE49-F238E27FC236}">
                <a16:creationId xmlns:a16="http://schemas.microsoft.com/office/drawing/2014/main" id="{D056EAA1-C4D4-426D-A42C-5082964CB5A0}"/>
              </a:ext>
            </a:extLst>
          </p:cNvPr>
          <p:cNvSpPr txBox="1"/>
          <p:nvPr/>
        </p:nvSpPr>
        <p:spPr>
          <a:xfrm>
            <a:off x="122829" y="2511190"/>
            <a:ext cx="7042246" cy="2185214"/>
          </a:xfrm>
          <a:prstGeom prst="rect">
            <a:avLst/>
          </a:prstGeom>
          <a:noFill/>
        </p:spPr>
        <p:txBody>
          <a:bodyPr wrap="square" rtlCol="1">
            <a:spAutoFit/>
          </a:bodyPr>
          <a:lstStyle/>
          <a:p>
            <a:pPr algn="r" rtl="1"/>
            <a:r>
              <a:rPr lang="ar-SA" sz="2800" b="1" dirty="0">
                <a:solidFill>
                  <a:srgbClr val="C00000"/>
                </a:solidFill>
                <a:highlight>
                  <a:srgbClr val="C0C0C0"/>
                </a:highlight>
              </a:rPr>
              <a:t>في حالة النفي : </a:t>
            </a:r>
          </a:p>
          <a:p>
            <a:pPr algn="ctr" rtl="1"/>
            <a:r>
              <a:rPr lang="ar-SA" sz="2800" b="1" dirty="0">
                <a:solidFill>
                  <a:srgbClr val="002060"/>
                </a:solidFill>
              </a:rPr>
              <a:t>ضمير + فعل مساعد + </a:t>
            </a:r>
            <a:r>
              <a:rPr lang="en-US" sz="2800" b="1" dirty="0">
                <a:solidFill>
                  <a:srgbClr val="002060"/>
                </a:solidFill>
              </a:rPr>
              <a:t>not</a:t>
            </a:r>
            <a:r>
              <a:rPr lang="ar-SA" sz="2800" b="1" dirty="0">
                <a:solidFill>
                  <a:srgbClr val="002060"/>
                </a:solidFill>
              </a:rPr>
              <a:t> + فعل أساسي + </a:t>
            </a:r>
            <a:r>
              <a:rPr lang="en-US" sz="2800" b="1" dirty="0" err="1">
                <a:solidFill>
                  <a:srgbClr val="002060"/>
                </a:solidFill>
                <a:latin typeface="Comic Sans MS" panose="030F0702030302020204" pitchFamily="66" charset="0"/>
              </a:rPr>
              <a:t>ing</a:t>
            </a:r>
            <a:endParaRPr lang="ar-SA" sz="2800" b="1" dirty="0">
              <a:solidFill>
                <a:srgbClr val="002060"/>
              </a:solidFill>
              <a:latin typeface="Comic Sans MS" panose="030F0702030302020204" pitchFamily="66" charset="0"/>
            </a:endParaRPr>
          </a:p>
          <a:p>
            <a:pPr algn="r" rtl="1"/>
            <a:endParaRPr lang="ar-SA" sz="2800" b="1" dirty="0">
              <a:latin typeface="Comic Sans MS" panose="030F0702030302020204" pitchFamily="66" charset="0"/>
            </a:endParaRPr>
          </a:p>
          <a:p>
            <a:pPr algn="r" rtl="1"/>
            <a:r>
              <a:rPr lang="ar-SA" sz="2400" b="1" dirty="0">
                <a:latin typeface="Comic Sans MS" panose="030F0702030302020204" pitchFamily="66" charset="0"/>
              </a:rPr>
              <a:t>هو لا يلعب كرة القدم </a:t>
            </a:r>
            <a:r>
              <a:rPr lang="en-US" sz="2400" b="1" dirty="0">
                <a:latin typeface="Comic Sans MS" panose="030F0702030302020204" pitchFamily="66" charset="0"/>
              </a:rPr>
              <a:t>He is not playing football </a:t>
            </a:r>
            <a:endParaRPr lang="ar-SA" sz="2400" b="1" dirty="0">
              <a:latin typeface="Comic Sans MS" panose="030F0702030302020204" pitchFamily="66" charset="0"/>
            </a:endParaRPr>
          </a:p>
          <a:p>
            <a:pPr algn="r" rtl="1"/>
            <a:r>
              <a:rPr lang="ar-SA" sz="2400" b="1" dirty="0">
                <a:latin typeface="Comic Sans MS" panose="030F0702030302020204" pitchFamily="66" charset="0"/>
              </a:rPr>
              <a:t>هي لا تشاهد التلفاز </a:t>
            </a:r>
            <a:r>
              <a:rPr lang="en-US" sz="2400" b="1" dirty="0">
                <a:latin typeface="Comic Sans MS" panose="030F0702030302020204" pitchFamily="66" charset="0"/>
              </a:rPr>
              <a:t>She is not watching TV  </a:t>
            </a:r>
            <a:endParaRPr lang="ar-SA" sz="2800" b="1" dirty="0">
              <a:latin typeface="Comic Sans MS" panose="030F0702030302020204" pitchFamily="66" charset="0"/>
            </a:endParaRPr>
          </a:p>
        </p:txBody>
      </p:sp>
    </p:spTree>
    <p:extLst>
      <p:ext uri="{BB962C8B-B14F-4D97-AF65-F5344CB8AC3E}">
        <p14:creationId xmlns:p14="http://schemas.microsoft.com/office/powerpoint/2010/main" val="4198764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fade">
                                      <p:cBhvr>
                                        <p:cTn id="22" dur="500"/>
                                        <p:tgtEl>
                                          <p:spTgt spid="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fade">
                                      <p:cBhvr>
                                        <p:cTn id="27" dur="500"/>
                                        <p:tgtEl>
                                          <p:spTgt spid="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fade">
                                      <p:cBhvr>
                                        <p:cTn id="32"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3869CD2B-005D-4D56-BC00-731054CEEEB9}"/>
              </a:ext>
            </a:extLst>
          </p:cNvPr>
          <p:cNvSpPr txBox="1"/>
          <p:nvPr/>
        </p:nvSpPr>
        <p:spPr>
          <a:xfrm>
            <a:off x="6064366" y="152454"/>
            <a:ext cx="2874772" cy="769441"/>
          </a:xfrm>
          <a:prstGeom prst="rect">
            <a:avLst/>
          </a:prstGeom>
          <a:noFill/>
        </p:spPr>
        <p:txBody>
          <a:bodyPr wrap="square" rtlCol="1">
            <a:spAutoFit/>
          </a:bodyPr>
          <a:lstStyle/>
          <a:p>
            <a:pPr algn="ctr"/>
            <a:r>
              <a:rPr lang="ar-SA" sz="4400" dirty="0">
                <a:solidFill>
                  <a:srgbClr val="C00000"/>
                </a:solidFill>
                <a:cs typeface="+mj-cs"/>
              </a:rPr>
              <a:t>وقت المرح </a:t>
            </a:r>
          </a:p>
        </p:txBody>
      </p:sp>
      <p:sp>
        <p:nvSpPr>
          <p:cNvPr id="6" name="مربع نص 5">
            <a:extLst>
              <a:ext uri="{FF2B5EF4-FFF2-40B4-BE49-F238E27FC236}">
                <a16:creationId xmlns:a16="http://schemas.microsoft.com/office/drawing/2014/main" id="{1173F834-E4B5-4EEF-B69F-965139B91A97}"/>
              </a:ext>
            </a:extLst>
          </p:cNvPr>
          <p:cNvSpPr txBox="1"/>
          <p:nvPr/>
        </p:nvSpPr>
        <p:spPr>
          <a:xfrm>
            <a:off x="2088112" y="1192504"/>
            <a:ext cx="6701051" cy="369332"/>
          </a:xfrm>
          <a:prstGeom prst="rect">
            <a:avLst/>
          </a:prstGeom>
          <a:noFill/>
        </p:spPr>
        <p:txBody>
          <a:bodyPr wrap="square" rtlCol="1">
            <a:spAutoFit/>
          </a:bodyPr>
          <a:lstStyle/>
          <a:p>
            <a:r>
              <a:rPr lang="en-US" dirty="0">
                <a:solidFill>
                  <a:srgbClr val="7030A0"/>
                </a:solidFill>
                <a:latin typeface="Comic Sans MS" panose="030F0702030302020204" pitchFamily="66" charset="0"/>
              </a:rPr>
              <a:t>Choose a place . Ask and answer </a:t>
            </a:r>
            <a:r>
              <a:rPr lang="ar-SA" b="1" dirty="0">
                <a:solidFill>
                  <a:srgbClr val="C00000"/>
                </a:solidFill>
                <a:latin typeface="Comic Sans MS" panose="030F0702030302020204" pitchFamily="66" charset="0"/>
                <a:cs typeface="+mj-cs"/>
              </a:rPr>
              <a:t>اختر مكان . كون أسئلة كما في الأسفل </a:t>
            </a:r>
            <a:endParaRPr lang="en-US" b="1" dirty="0">
              <a:solidFill>
                <a:srgbClr val="C00000"/>
              </a:solidFill>
              <a:latin typeface="Comic Sans MS" panose="030F0702030302020204" pitchFamily="66" charset="0"/>
              <a:cs typeface="+mj-cs"/>
            </a:endParaRPr>
          </a:p>
        </p:txBody>
      </p:sp>
      <p:sp>
        <p:nvSpPr>
          <p:cNvPr id="7" name="شكل بيضاوي 6">
            <a:extLst>
              <a:ext uri="{FF2B5EF4-FFF2-40B4-BE49-F238E27FC236}">
                <a16:creationId xmlns:a16="http://schemas.microsoft.com/office/drawing/2014/main" id="{0A409734-E07F-4C54-875B-229303D7CA5A}"/>
              </a:ext>
            </a:extLst>
          </p:cNvPr>
          <p:cNvSpPr/>
          <p:nvPr/>
        </p:nvSpPr>
        <p:spPr>
          <a:xfrm>
            <a:off x="1542202" y="1049875"/>
            <a:ext cx="545910" cy="559558"/>
          </a:xfrm>
          <a:prstGeom prst="ellipse">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200" dirty="0"/>
              <a:t>3</a:t>
            </a:r>
            <a:endParaRPr lang="ar-SA" sz="3200" dirty="0"/>
          </a:p>
        </p:txBody>
      </p:sp>
      <p:pic>
        <p:nvPicPr>
          <p:cNvPr id="8" name="صورة 7">
            <a:extLst>
              <a:ext uri="{FF2B5EF4-FFF2-40B4-BE49-F238E27FC236}">
                <a16:creationId xmlns:a16="http://schemas.microsoft.com/office/drawing/2014/main" id="{C01676AA-FEE9-43D1-84B3-2FA645E86C09}"/>
              </a:ext>
            </a:extLst>
          </p:cNvPr>
          <p:cNvPicPr>
            <a:picLocks noChangeAspect="1"/>
          </p:cNvPicPr>
          <p:nvPr/>
        </p:nvPicPr>
        <p:blipFill>
          <a:blip r:embed="rId4"/>
          <a:stretch>
            <a:fillRect/>
          </a:stretch>
        </p:blipFill>
        <p:spPr>
          <a:xfrm>
            <a:off x="3614879" y="81888"/>
            <a:ext cx="2874772" cy="935543"/>
          </a:xfrm>
          <a:prstGeom prst="rect">
            <a:avLst/>
          </a:prstGeom>
        </p:spPr>
      </p:pic>
      <p:pic>
        <p:nvPicPr>
          <p:cNvPr id="4" name="صورة 3">
            <a:extLst>
              <a:ext uri="{FF2B5EF4-FFF2-40B4-BE49-F238E27FC236}">
                <a16:creationId xmlns:a16="http://schemas.microsoft.com/office/drawing/2014/main" id="{869EB572-CC8F-4B3F-881D-41CA2FAC81AD}"/>
              </a:ext>
            </a:extLst>
          </p:cNvPr>
          <p:cNvPicPr>
            <a:picLocks noChangeAspect="1"/>
          </p:cNvPicPr>
          <p:nvPr/>
        </p:nvPicPr>
        <p:blipFill>
          <a:blip r:embed="rId5"/>
          <a:stretch>
            <a:fillRect/>
          </a:stretch>
        </p:blipFill>
        <p:spPr>
          <a:xfrm>
            <a:off x="184598" y="1832445"/>
            <a:ext cx="5879768" cy="4506088"/>
          </a:xfrm>
          <a:prstGeom prst="rect">
            <a:avLst/>
          </a:prstGeom>
        </p:spPr>
      </p:pic>
      <p:pic>
        <p:nvPicPr>
          <p:cNvPr id="9" name="We Can 3 (2020) SB_CD 1_51">
            <a:hlinkClick r:id="" action="ppaction://media"/>
            <a:extLst>
              <a:ext uri="{FF2B5EF4-FFF2-40B4-BE49-F238E27FC236}">
                <a16:creationId xmlns:a16="http://schemas.microsoft.com/office/drawing/2014/main" id="{2A113B72-78D0-4A9C-A701-0F508277C447}"/>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rgbClr val="552579">
                <a:tint val="45000"/>
                <a:satMod val="400000"/>
              </a:srgbClr>
            </a:duotone>
            <a:extLst>
              <a:ext uri="{BEBA8EAE-BF5A-486C-A8C5-ECC9F3942E4B}">
                <a14:imgProps xmlns:a14="http://schemas.microsoft.com/office/drawing/2010/main">
                  <a14:imgLayer r:embed="rId7">
                    <a14:imgEffect>
                      <a14:artisticPastelsSmooth/>
                    </a14:imgEffect>
                  </a14:imgLayer>
                </a14:imgProps>
              </a:ext>
            </a:extLst>
          </a:blip>
          <a:stretch>
            <a:fillRect/>
          </a:stretch>
        </p:blipFill>
        <p:spPr>
          <a:xfrm flipH="1">
            <a:off x="6751093" y="1950492"/>
            <a:ext cx="1123666" cy="1123666"/>
          </a:xfrm>
          <a:prstGeom prst="rect">
            <a:avLst/>
          </a:prstGeom>
        </p:spPr>
      </p:pic>
    </p:spTree>
    <p:extLst>
      <p:ext uri="{BB962C8B-B14F-4D97-AF65-F5344CB8AC3E}">
        <p14:creationId xmlns:p14="http://schemas.microsoft.com/office/powerpoint/2010/main" val="16590967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fade">
                                      <p:cBhvr>
                                        <p:cTn id="22" dur="500"/>
                                        <p:tgtEl>
                                          <p:spTgt spid="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2486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7" fill="hold" display="0">
                  <p:stCondLst>
                    <p:cond delay="indefinite"/>
                  </p:stCondLst>
                  <p:endCondLst>
                    <p:cond evt="onStopAudio" delay="0">
                      <p:tgtEl>
                        <p:sldTgt/>
                      </p:tgtEl>
                    </p:cond>
                  </p:endCondLst>
                </p:cTn>
                <p:tgtEl>
                  <p:spTgt spid="9"/>
                </p:tgtEl>
              </p:cMediaNode>
            </p:audio>
          </p:childTnLst>
        </p:cTn>
      </p:par>
    </p:tnLst>
    <p:bldLst>
      <p:bldP spid="5" grpId="0"/>
      <p:bldP spid="6" grpId="0" build="p"/>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3D134BA9-B710-4D38-9D52-EC8F831FE143}"/>
              </a:ext>
            </a:extLst>
          </p:cNvPr>
          <p:cNvSpPr>
            <a:spLocks noGrp="1"/>
          </p:cNvSpPr>
          <p:nvPr>
            <p:ph idx="1"/>
          </p:nvPr>
        </p:nvSpPr>
        <p:spPr>
          <a:xfrm>
            <a:off x="2238659" y="1501491"/>
            <a:ext cx="4666681" cy="1927509"/>
          </a:xfrm>
        </p:spPr>
        <p:txBody>
          <a:bodyPr>
            <a:normAutofit/>
          </a:bodyPr>
          <a:lstStyle/>
          <a:p>
            <a:pPr marL="0" indent="0" algn="ctr">
              <a:buNone/>
            </a:pPr>
            <a:r>
              <a:rPr lang="en-US" sz="5400" dirty="0">
                <a:solidFill>
                  <a:srgbClr val="C00000"/>
                </a:solidFill>
                <a:latin typeface="Comic Sans MS" panose="030F0702030302020204" pitchFamily="66" charset="0"/>
                <a:cs typeface="AGA Dimnah Regular" pitchFamily="2" charset="-78"/>
              </a:rPr>
              <a:t>Goal Check </a:t>
            </a:r>
          </a:p>
          <a:p>
            <a:pPr marL="0" indent="0" algn="ctr">
              <a:buNone/>
            </a:pPr>
            <a:r>
              <a:rPr lang="ar-SA" sz="5400" dirty="0">
                <a:solidFill>
                  <a:srgbClr val="C00000"/>
                </a:solidFill>
                <a:latin typeface="Comic Sans MS" panose="030F0702030302020204" pitchFamily="66" charset="0"/>
                <a:cs typeface="+mj-cs"/>
              </a:rPr>
              <a:t>التحقق من الهدف </a:t>
            </a:r>
          </a:p>
        </p:txBody>
      </p:sp>
      <p:pic>
        <p:nvPicPr>
          <p:cNvPr id="4" name="صورة 3">
            <a:extLst>
              <a:ext uri="{FF2B5EF4-FFF2-40B4-BE49-F238E27FC236}">
                <a16:creationId xmlns:a16="http://schemas.microsoft.com/office/drawing/2014/main" id="{119FB601-2D19-4ABB-B87D-9E08F2C47484}"/>
              </a:ext>
            </a:extLst>
          </p:cNvPr>
          <p:cNvPicPr>
            <a:picLocks noChangeAspect="1"/>
          </p:cNvPicPr>
          <p:nvPr/>
        </p:nvPicPr>
        <p:blipFill>
          <a:blip r:embed="rId2">
            <a:extLst>
              <a:ext uri="{BEBA8EAE-BF5A-486C-A8C5-ECC9F3942E4B}">
                <a14:imgProps xmlns:a14="http://schemas.microsoft.com/office/drawing/2010/main">
                  <a14:imgLayer r:embed="rId3">
                    <a14:imgEffect>
                      <a14:saturation sat="300000"/>
                    </a14:imgEffect>
                    <a14:imgEffect>
                      <a14:brightnessContrast contrast="-40000"/>
                    </a14:imgEffect>
                  </a14:imgLayer>
                </a14:imgProps>
              </a:ext>
            </a:extLst>
          </a:blip>
          <a:stretch>
            <a:fillRect/>
          </a:stretch>
        </p:blipFill>
        <p:spPr>
          <a:xfrm>
            <a:off x="736907" y="3175284"/>
            <a:ext cx="3248239" cy="3165305"/>
          </a:xfrm>
          <a:prstGeom prst="rect">
            <a:avLst/>
          </a:prstGeom>
        </p:spPr>
      </p:pic>
    </p:spTree>
    <p:extLst>
      <p:ext uri="{BB962C8B-B14F-4D97-AF65-F5344CB8AC3E}">
        <p14:creationId xmlns:p14="http://schemas.microsoft.com/office/powerpoint/2010/main" val="7148665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زاوية مطوية 3">
            <a:extLst>
              <a:ext uri="{FF2B5EF4-FFF2-40B4-BE49-F238E27FC236}">
                <a16:creationId xmlns:a16="http://schemas.microsoft.com/office/drawing/2014/main" id="{BC73D175-2FE7-41F6-9129-67CF505DC199}"/>
              </a:ext>
            </a:extLst>
          </p:cNvPr>
          <p:cNvSpPr/>
          <p:nvPr/>
        </p:nvSpPr>
        <p:spPr>
          <a:xfrm>
            <a:off x="2490717" y="259307"/>
            <a:ext cx="6407624" cy="2224586"/>
          </a:xfrm>
          <a:prstGeom prst="foldedCorner">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SA" sz="3600" dirty="0">
                <a:cs typeface="+mj-cs"/>
              </a:rPr>
              <a:t>الهدف</a:t>
            </a:r>
            <a:endParaRPr lang="ar-SA" sz="4800" dirty="0">
              <a:cs typeface="+mj-cs"/>
            </a:endParaRPr>
          </a:p>
          <a:p>
            <a:pPr algn="ctr" rtl="1"/>
            <a:r>
              <a:rPr lang="ar-SA" sz="2800" dirty="0">
                <a:cs typeface="+mj-cs"/>
              </a:rPr>
              <a:t>أن يتحدث الطالب عن ما يفعله أو لا يفعله </a:t>
            </a:r>
          </a:p>
          <a:p>
            <a:pPr algn="ctr" rtl="1"/>
            <a:r>
              <a:rPr lang="ar-SA" sz="2800" dirty="0">
                <a:cs typeface="+mj-cs"/>
              </a:rPr>
              <a:t>أن يكون الطالب مجموعة من الأسئلة التي تكون إجابتها نعم أو لا </a:t>
            </a:r>
          </a:p>
        </p:txBody>
      </p:sp>
      <p:pic>
        <p:nvPicPr>
          <p:cNvPr id="2" name="صورة 1">
            <a:extLst>
              <a:ext uri="{FF2B5EF4-FFF2-40B4-BE49-F238E27FC236}">
                <a16:creationId xmlns:a16="http://schemas.microsoft.com/office/drawing/2014/main" id="{F3395F37-D6E7-4201-8DB6-7061AAEEC977}"/>
              </a:ext>
            </a:extLst>
          </p:cNvPr>
          <p:cNvPicPr>
            <a:picLocks noChangeAspect="1"/>
          </p:cNvPicPr>
          <p:nvPr/>
        </p:nvPicPr>
        <p:blipFill>
          <a:blip r:embed="rId2"/>
          <a:stretch>
            <a:fillRect/>
          </a:stretch>
        </p:blipFill>
        <p:spPr>
          <a:xfrm>
            <a:off x="221634" y="2671762"/>
            <a:ext cx="6888850" cy="2114531"/>
          </a:xfrm>
          <a:prstGeom prst="rect">
            <a:avLst/>
          </a:prstGeom>
        </p:spPr>
      </p:pic>
    </p:spTree>
    <p:extLst>
      <p:ext uri="{BB962C8B-B14F-4D97-AF65-F5344CB8AC3E}">
        <p14:creationId xmlns:p14="http://schemas.microsoft.com/office/powerpoint/2010/main" val="12310579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2">
            <a:extLst>
              <a:ext uri="{FF2B5EF4-FFF2-40B4-BE49-F238E27FC236}">
                <a16:creationId xmlns:a16="http://schemas.microsoft.com/office/drawing/2014/main" id="{3871979A-0D84-413B-97C1-334931DF63AA}"/>
              </a:ext>
            </a:extLst>
          </p:cNvPr>
          <p:cNvSpPr>
            <a:spLocks noGrp="1"/>
          </p:cNvSpPr>
          <p:nvPr>
            <p:ph idx="1"/>
          </p:nvPr>
        </p:nvSpPr>
        <p:spPr>
          <a:xfrm>
            <a:off x="3583807" y="1096045"/>
            <a:ext cx="4805281" cy="2923061"/>
          </a:xfrm>
        </p:spPr>
        <p:txBody>
          <a:bodyPr>
            <a:noAutofit/>
          </a:bodyPr>
          <a:lstStyle/>
          <a:p>
            <a:pPr marL="0" indent="0" algn="ctr" rtl="0">
              <a:buNone/>
            </a:pPr>
            <a:r>
              <a:rPr lang="en-US" sz="4400" b="1" dirty="0">
                <a:solidFill>
                  <a:srgbClr val="7030A0"/>
                </a:solidFill>
                <a:latin typeface="Comic Sans MS" panose="030F0702030302020204" pitchFamily="66" charset="0"/>
              </a:rPr>
              <a:t>Have a nice day </a:t>
            </a:r>
          </a:p>
          <a:p>
            <a:pPr marL="0" indent="0" algn="ctr" rtl="0">
              <a:buNone/>
            </a:pPr>
            <a:endParaRPr lang="en-US" sz="4400" b="1" dirty="0">
              <a:solidFill>
                <a:srgbClr val="7030A0"/>
              </a:solidFill>
              <a:latin typeface="Comic Sans MS" panose="030F0702030302020204" pitchFamily="66" charset="0"/>
            </a:endParaRPr>
          </a:p>
          <a:p>
            <a:pPr marL="0" indent="0" algn="ctr" rtl="0">
              <a:buNone/>
            </a:pPr>
            <a:r>
              <a:rPr lang="en-US" sz="4400" b="1" dirty="0">
                <a:solidFill>
                  <a:srgbClr val="7030A0"/>
                </a:solidFill>
                <a:latin typeface="Comic Sans MS" panose="030F0702030302020204" pitchFamily="66" charset="0"/>
              </a:rPr>
              <a:t>See you next class </a:t>
            </a:r>
            <a:endParaRPr lang="ar-SA" sz="4400" b="1" dirty="0">
              <a:solidFill>
                <a:srgbClr val="7030A0"/>
              </a:solidFill>
              <a:latin typeface="Comic Sans MS" panose="030F0702030302020204" pitchFamily="66" charset="0"/>
            </a:endParaRPr>
          </a:p>
        </p:txBody>
      </p:sp>
      <p:pic>
        <p:nvPicPr>
          <p:cNvPr id="6" name="صورة 5" descr="صورة تحتوي على رسم&#10;&#10;تم إنشاء الوصف تلقائياً">
            <a:extLst>
              <a:ext uri="{FF2B5EF4-FFF2-40B4-BE49-F238E27FC236}">
                <a16:creationId xmlns:a16="http://schemas.microsoft.com/office/drawing/2014/main" id="{633AA4AC-8948-432D-99DD-4ED5291342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2624" y="2942028"/>
            <a:ext cx="2743200" cy="3291840"/>
          </a:xfrm>
          <a:prstGeom prst="rect">
            <a:avLst/>
          </a:prstGeom>
        </p:spPr>
      </p:pic>
    </p:spTree>
    <p:extLst>
      <p:ext uri="{BB962C8B-B14F-4D97-AF65-F5344CB8AC3E}">
        <p14:creationId xmlns:p14="http://schemas.microsoft.com/office/powerpoint/2010/main" val="22557676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anim calcmode="lin" valueType="num">
                                      <p:cBhvr>
                                        <p:cTn id="1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fade">
                                      <p:cBhvr>
                                        <p:cTn id="19" dur="1000"/>
                                        <p:tgtEl>
                                          <p:spTgt spid="4">
                                            <p:txEl>
                                              <p:pRg st="2" end="2"/>
                                            </p:txEl>
                                          </p:spTgt>
                                        </p:tgtEl>
                                      </p:cBhvr>
                                    </p:animEffect>
                                    <p:anim calcmode="lin" valueType="num">
                                      <p:cBhvr>
                                        <p:cTn id="20"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theme/theme1.xml><?xml version="1.0" encoding="utf-8"?>
<a:theme xmlns:a="http://schemas.openxmlformats.org/drawingml/2006/main" name="نسق Office">
  <a:themeElements>
    <a:clrScheme name="نسق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نسق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نسق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1102</TotalTime>
  <Words>348</Words>
  <Application>Microsoft Office PowerPoint</Application>
  <PresentationFormat>عرض على الشاشة (4:3)</PresentationFormat>
  <Paragraphs>58</Paragraphs>
  <Slides>16</Slides>
  <Notes>0</Notes>
  <HiddenSlides>0</HiddenSlides>
  <MMClips>2</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16</vt:i4>
      </vt:variant>
    </vt:vector>
  </HeadingPairs>
  <TitlesOfParts>
    <vt:vector size="21" baseType="lpstr">
      <vt:lpstr>Arial</vt:lpstr>
      <vt:lpstr>Calibri Light</vt:lpstr>
      <vt:lpstr>Calibri</vt:lpstr>
      <vt:lpstr>Comic Sans MS</vt: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ڪپړۑآء اڷٲﻣير</dc:creator>
  <cp:lastModifiedBy>ڪپړۑآء اڷٲﻣير</cp:lastModifiedBy>
  <cp:revision>60</cp:revision>
  <dcterms:created xsi:type="dcterms:W3CDTF">2020-07-29T08:50:48Z</dcterms:created>
  <dcterms:modified xsi:type="dcterms:W3CDTF">2020-09-12T10:45:03Z</dcterms:modified>
</cp:coreProperties>
</file>