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230"/>
    <a:srgbClr val="E8D6B8"/>
    <a:srgbClr val="E55333"/>
    <a:srgbClr val="F9F4E1"/>
    <a:srgbClr val="1E4437"/>
    <a:srgbClr val="EC4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2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5B9453-43D0-4EE6-8FF8-FCC30C6D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F381044-E31F-4FE7-9059-A5926EA90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B3CBC3-EE17-4D47-9E8E-2711260F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9FED-F2AA-4684-A112-FCB1DEDE3CE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F12B1D-B25E-44FC-A590-4CBC49AC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44C171D-7349-49A3-95CC-EA852367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F8EB-A314-4A5B-87B8-311FA367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1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6A006A-61E0-46B3-93A1-7C6071AC8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C728E11-589D-4300-92E0-B10D919CB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D5653E-F2C9-47D3-BDBE-F9C448DCD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9FED-F2AA-4684-A112-FCB1DEDE3CE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FDC7DDC-F8D5-48B9-B1BD-FEBFF87A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0A44E3-0F69-438C-B640-E1CD3557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F8EB-A314-4A5B-87B8-311FA367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2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86B07C6-D5E3-4E78-96F6-527DECCA4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5700341-F913-41CA-B0EB-2297E56BA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20EB8D-2005-4A06-8146-601DFA00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9FED-F2AA-4684-A112-FCB1DEDE3CE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9F744ED-E321-4AA4-BB3E-CD0749BF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7E6C805-A6B6-4CF1-88B8-BBBD9FEDD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F8EB-A314-4A5B-87B8-311FA367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E48088-01E0-4E92-9526-EA8CD4D0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93B5561-4ED7-4A4D-8E57-AF5033360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778989-E033-4636-A2D1-B953004EE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9FED-F2AA-4684-A112-FCB1DEDE3CE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0EB128-64D6-4575-BB62-E7ABC74B3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5D79E-1A4A-4CF9-B69B-9F88A902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F8EB-A314-4A5B-87B8-311FA367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FCE642-9DA1-42CF-85E9-F6AB0C9A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4F3BAC4-0D79-4505-B308-37E233684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2DC0A0-6BE6-4E33-8933-C746D6A7B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9FED-F2AA-4684-A112-FCB1DEDE3CE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CD0E9E-1D9E-4DAC-A38F-C88DB7A6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2B490B-CBA6-43CD-B7A8-166582B9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F8EB-A314-4A5B-87B8-311FA367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EB7BF9-D82D-492A-B498-D3739FF5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2E16C7-876C-42E2-9D50-4BF6A6566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B4F8A39-7CD2-446A-84DB-BA8C84825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3B35ACC-424A-4DA9-B3DF-331622F37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9FED-F2AA-4684-A112-FCB1DEDE3CE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A9D71DF-55A8-4A22-B317-89285219F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DC1690C-A0CE-413E-B713-7B08BE61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F8EB-A314-4A5B-87B8-311FA367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9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B6A5CF-86C2-4149-83F1-C0F1D65A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21ADF3D-5E61-4C2E-9AF0-9B3EC3A55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B183721-6E22-441B-8199-6F8865E6B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917E6B-AA6E-409F-8187-70EA1347C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85E43DF-356B-4500-810F-A406E85A3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2C03C13-4564-4C13-B42B-9449A9C2A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9FED-F2AA-4684-A112-FCB1DEDE3CE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419648F-9A98-48C4-AD1F-53EA94B3E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0984CC0-C4C0-49CF-A816-4DA87F92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F8EB-A314-4A5B-87B8-311FA367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4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F0774B-0DDA-4F7E-9E9F-3516321B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49D0666-2E4A-4891-B8C6-624233447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9FED-F2AA-4684-A112-FCB1DEDE3CE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4755176-F612-4618-ADFB-4687FEE8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9090AE4-2301-4C8E-A3B1-B695B19C5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F8EB-A314-4A5B-87B8-311FA367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3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0773DB1-9FAF-4024-A24E-6FDF7D639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9FED-F2AA-4684-A112-FCB1DEDE3CE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127C03A-F48F-43A6-85CA-C5E2A5FCE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196BBB1-F468-42AF-AC55-C744BDEF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F8EB-A314-4A5B-87B8-311FA367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2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6F906A-6AD6-41C1-AEE1-06DCA5CD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003EB6-1131-4871-A259-D9E691707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61DA27A-6205-445D-AB34-B52B9A147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B2D58C2-47EC-48BB-BA2E-6B461786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9FED-F2AA-4684-A112-FCB1DEDE3CE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7BD38E9-E015-4D2E-A0A6-F62B4DFA8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566F5AA-1D1B-482E-B831-446C2BA2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F8EB-A314-4A5B-87B8-311FA367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0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12B6D9-94BD-4DAF-9C38-8A44B378C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4DBA67C-7CCA-49C9-8E55-D90330E84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88808B9-D917-45CA-BB68-A8443414C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7EE9CFC-56D4-4290-8DCC-FA18D608A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9FED-F2AA-4684-A112-FCB1DEDE3CE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F14B997-4620-4E98-960D-7F0587FF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BC29E8B-ED48-482D-8DAA-D3DEBB19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F8EB-A314-4A5B-87B8-311FA367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4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08BAB4D-9002-478C-A0F8-29CC5F904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76CB4E-E952-47CD-8D8C-A92B0B558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20AE4B-2893-4A77-BB9F-A7E8D4DAB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99FED-F2AA-4684-A112-FCB1DEDE3CE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A32BF4-EE62-4B62-92D8-BACD14EA2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A369489-7CC5-45A4-A91B-580D23A6A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FF8EB-A314-4A5B-87B8-311FA367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6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ulul.onlin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01CD26DA-D584-4713-BD36-32E09841A155}"/>
              </a:ext>
            </a:extLst>
          </p:cNvPr>
          <p:cNvSpPr txBox="1"/>
          <p:nvPr/>
        </p:nvSpPr>
        <p:spPr>
          <a:xfrm>
            <a:off x="1697212" y="924674"/>
            <a:ext cx="8696468" cy="1569660"/>
          </a:xfrm>
          <a:prstGeom prst="rect">
            <a:avLst/>
          </a:prstGeom>
          <a:solidFill>
            <a:srgbClr val="E55333"/>
          </a:solidFill>
        </p:spPr>
        <p:txBody>
          <a:bodyPr wrap="square">
            <a:spAutoFit/>
          </a:bodyPr>
          <a:lstStyle/>
          <a:p>
            <a:pPr algn="l" rtl="1"/>
            <a:r>
              <a:rPr lang="ar-SA" sz="4800" b="1" dirty="0">
                <a:solidFill>
                  <a:schemeClr val="bg1">
                    <a:lumMod val="95000"/>
                  </a:schemeClr>
                </a:solidFill>
              </a:rPr>
              <a:t>تم تصميم الدرس بواسطة : </a:t>
            </a:r>
          </a:p>
          <a:p>
            <a:pPr algn="l" rtl="1"/>
            <a:r>
              <a:rPr lang="ar-SA" sz="4800" b="1" dirty="0">
                <a:solidFill>
                  <a:schemeClr val="bg1">
                    <a:lumMod val="95000"/>
                  </a:schemeClr>
                </a:solidFill>
              </a:rPr>
              <a:t>موقع حلول </a:t>
            </a:r>
            <a:r>
              <a:rPr lang="en-US" sz="4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hulul.online</a:t>
            </a:r>
            <a:endParaRPr lang="en-US" sz="6600" b="1" dirty="0">
              <a:latin typeface="Calibri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F6DDBED-BFAC-4C51-8DA6-51B391BCC9DA}"/>
              </a:ext>
            </a:extLst>
          </p:cNvPr>
          <p:cNvSpPr txBox="1"/>
          <p:nvPr/>
        </p:nvSpPr>
        <p:spPr>
          <a:xfrm>
            <a:off x="1697212" y="2540014"/>
            <a:ext cx="8624454" cy="830997"/>
          </a:xfrm>
          <a:prstGeom prst="rect">
            <a:avLst/>
          </a:prstGeom>
          <a:solidFill>
            <a:srgbClr val="E8D6B8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E95230"/>
                </a:solidFill>
              </a:rPr>
              <a:t>قناة </a:t>
            </a:r>
            <a:r>
              <a:rPr lang="ar-SA" sz="4800" b="1" dirty="0" err="1">
                <a:solidFill>
                  <a:srgbClr val="E95230"/>
                </a:solidFill>
              </a:rPr>
              <a:t>تليجرام</a:t>
            </a:r>
            <a:r>
              <a:rPr lang="ar-SA" sz="4800" b="1" dirty="0">
                <a:solidFill>
                  <a:srgbClr val="E95230"/>
                </a:solidFill>
              </a:rPr>
              <a:t> : </a:t>
            </a:r>
            <a:r>
              <a:rPr lang="en-US" sz="4800" b="1" dirty="0" err="1">
                <a:solidFill>
                  <a:srgbClr val="E95230"/>
                </a:solidFill>
              </a:rPr>
              <a:t>hulul_online</a:t>
            </a:r>
            <a:r>
              <a:rPr lang="ar-SA" sz="3200" b="1" dirty="0">
                <a:solidFill>
                  <a:srgbClr val="E95230"/>
                </a:solidFill>
              </a:rPr>
              <a:t>@</a:t>
            </a:r>
            <a:endParaRPr lang="en-US" sz="6600" b="1" dirty="0">
              <a:solidFill>
                <a:srgbClr val="E95230"/>
              </a:solidFill>
              <a:latin typeface="Calibri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A82F227-E974-4D2E-9A0C-C0EE6B508803}"/>
              </a:ext>
            </a:extLst>
          </p:cNvPr>
          <p:cNvSpPr txBox="1"/>
          <p:nvPr/>
        </p:nvSpPr>
        <p:spPr>
          <a:xfrm>
            <a:off x="1697212" y="3462371"/>
            <a:ext cx="8624454" cy="461665"/>
          </a:xfrm>
          <a:prstGeom prst="rect">
            <a:avLst/>
          </a:prstGeom>
          <a:solidFill>
            <a:srgbClr val="E8D6B8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E95230"/>
                </a:solidFill>
                <a:latin typeface="Calibri" pitchFamily="34" charset="0"/>
              </a:rPr>
              <a:t>لا نحلل حذف الحقوق</a:t>
            </a:r>
            <a:endParaRPr lang="en-US" sz="3600" b="1" dirty="0">
              <a:solidFill>
                <a:srgbClr val="E95230"/>
              </a:solidFill>
              <a:latin typeface="Calibri" pitchFamily="34" charset="0"/>
            </a:endParaRPr>
          </a:p>
        </p:txBody>
      </p:sp>
      <p:pic>
        <p:nvPicPr>
          <p:cNvPr id="11" name="صورة 10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5466D835-CBFB-4D50-8DCD-37916035C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531" y="1402080"/>
            <a:ext cx="2713749" cy="73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9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id="{4DABA392-B4C7-4113-92F3-191058045CB1}"/>
              </a:ext>
            </a:extLst>
          </p:cNvPr>
          <p:cNvSpPr txBox="1">
            <a:spLocks/>
          </p:cNvSpPr>
          <p:nvPr/>
        </p:nvSpPr>
        <p:spPr>
          <a:xfrm>
            <a:off x="3719618" y="2394727"/>
            <a:ext cx="728667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800" b="1" dirty="0">
                <a:solidFill>
                  <a:srgbClr val="1E4437"/>
                </a:solidFill>
                <a:latin typeface="+mj-lt"/>
                <a:ea typeface="+mj-ea"/>
                <a:cs typeface="+mj-cs"/>
              </a:rPr>
              <a:t>الخلية النباتية والخلية الحيوانية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rgbClr val="1E443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صورة 6" descr="صورة تحتوي على طعام, عشب&#10;&#10;تم إنشاء الوصف تلقائياً">
            <a:extLst>
              <a:ext uri="{FF2B5EF4-FFF2-40B4-BE49-F238E27FC236}">
                <a16:creationId xmlns:a16="http://schemas.microsoft.com/office/drawing/2014/main" id="{D9935482-D8C7-48B9-B541-C110AFDF0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74" y="1728318"/>
            <a:ext cx="2161366" cy="2047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9523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745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F580578-B8A4-4903-B3CC-143F4E261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0" b="90000" l="1875" r="98625">
                        <a14:foregroundMark x1="62875" y1="22500" x2="70500" y2="17250"/>
                        <a14:foregroundMark x1="70500" y1="17250" x2="75750" y2="9250"/>
                        <a14:foregroundMark x1="75750" y1="9250" x2="82250" y2="8000"/>
                        <a14:foregroundMark x1="82250" y1="8000" x2="92125" y2="26500"/>
                        <a14:foregroundMark x1="92125" y1="26500" x2="93750" y2="37750"/>
                        <a14:foregroundMark x1="61500" y1="25250" x2="67500" y2="30250"/>
                        <a14:foregroundMark x1="67500" y1="30250" x2="74000" y2="30000"/>
                        <a14:foregroundMark x1="74000" y1="30000" x2="77375" y2="21000"/>
                        <a14:foregroundMark x1="96625" y1="24500" x2="96500" y2="37500"/>
                        <a14:foregroundMark x1="96500" y1="37500" x2="98625" y2="49500"/>
                        <a14:foregroundMark x1="98625" y1="49500" x2="97375" y2="54250"/>
                        <a14:foregroundMark x1="85500" y1="4500" x2="84500" y2="10250"/>
                        <a14:foregroundMark x1="64000" y1="77750" x2="64125" y2="78500"/>
                        <a14:foregroundMark x1="92000" y1="66500" x2="90125" y2="67750"/>
                        <a14:foregroundMark x1="8250" y1="70000" x2="31875" y2="74500"/>
                        <a14:foregroundMark x1="3875" y1="36250" x2="1875" y2="50000"/>
                        <a14:foregroundMark x1="1875" y1="50000" x2="2125" y2="50500"/>
                        <a14:foregroundMark x1="18000" y1="9000" x2="18875" y2="22250"/>
                        <a14:foregroundMark x1="16625" y1="7250" x2="22000" y2="5250"/>
                        <a14:foregroundMark x1="22250" y1="11000" x2="22750" y2="17750"/>
                        <a14:foregroundMark x1="21125" y1="21500" x2="23875" y2="36000"/>
                        <a14:foregroundMark x1="29250" y1="26250" x2="33375" y2="30500"/>
                        <a14:foregroundMark x1="39500" y1="32500" x2="38750" y2="45500"/>
                        <a14:foregroundMark x1="45375" y1="42250" x2="44000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3" y="1262742"/>
            <a:ext cx="7620000" cy="3810000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05E7B7B-216A-44F8-B92F-09C9333B2EB3}"/>
              </a:ext>
            </a:extLst>
          </p:cNvPr>
          <p:cNvSpPr txBox="1"/>
          <p:nvPr/>
        </p:nvSpPr>
        <p:spPr>
          <a:xfrm>
            <a:off x="1415464" y="4107718"/>
            <a:ext cx="17293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ar-SA" sz="2000" b="1" dirty="0">
                <a:solidFill>
                  <a:schemeClr val="accent2">
                    <a:lumMod val="75000"/>
                  </a:schemeClr>
                </a:solidFill>
              </a:rPr>
              <a:t>- فجوة عصارية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D86D6BB-043C-4C12-B89E-778794FF964D}"/>
              </a:ext>
            </a:extLst>
          </p:cNvPr>
          <p:cNvSpPr txBox="1"/>
          <p:nvPr/>
        </p:nvSpPr>
        <p:spPr>
          <a:xfrm>
            <a:off x="4955570" y="239362"/>
            <a:ext cx="15841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2- سيتوبلازم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DC297B07-9396-4647-BB9F-7DC1E04DCCB7}"/>
              </a:ext>
            </a:extLst>
          </p:cNvPr>
          <p:cNvSpPr txBox="1"/>
          <p:nvPr/>
        </p:nvSpPr>
        <p:spPr>
          <a:xfrm>
            <a:off x="3065125" y="239362"/>
            <a:ext cx="18213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4-ميتوكندريا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007503E-6D40-438A-BCA9-08B80DC4BC81}"/>
              </a:ext>
            </a:extLst>
          </p:cNvPr>
          <p:cNvSpPr txBox="1"/>
          <p:nvPr/>
        </p:nvSpPr>
        <p:spPr>
          <a:xfrm>
            <a:off x="335607" y="2483533"/>
            <a:ext cx="17293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accent2">
                    <a:lumMod val="75000"/>
                  </a:schemeClr>
                </a:solidFill>
              </a:rPr>
              <a:t>5- غشاء الخلية</a:t>
            </a:r>
          </a:p>
        </p:txBody>
      </p: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0A13655F-AD84-416E-B34A-25C3DC19BE2A}"/>
              </a:ext>
            </a:extLst>
          </p:cNvPr>
          <p:cNvCxnSpPr>
            <a:cxnSpLocks/>
          </p:cNvCxnSpPr>
          <p:nvPr/>
        </p:nvCxnSpPr>
        <p:spPr>
          <a:xfrm>
            <a:off x="2364885" y="641687"/>
            <a:ext cx="1559820" cy="14383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B69577D1-4F85-4EB5-ABE3-87DB98BB7230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5747658" y="701027"/>
            <a:ext cx="180869" cy="24667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>
            <a:extLst>
              <a:ext uri="{FF2B5EF4-FFF2-40B4-BE49-F238E27FC236}">
                <a16:creationId xmlns:a16="http://schemas.microsoft.com/office/drawing/2014/main" id="{43EE58AA-94F6-4721-A036-E79B9EF07771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3975811" y="701027"/>
            <a:ext cx="1185998" cy="18713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F07F8757-5692-4A58-B340-425E2D0A8EB3}"/>
              </a:ext>
            </a:extLst>
          </p:cNvPr>
          <p:cNvCxnSpPr>
            <a:stCxn id="17" idx="3"/>
          </p:cNvCxnSpPr>
          <p:nvPr/>
        </p:nvCxnSpPr>
        <p:spPr>
          <a:xfrm flipV="1">
            <a:off x="3144795" y="3429000"/>
            <a:ext cx="1388590" cy="9095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كسهم مستقيم 38">
            <a:extLst>
              <a:ext uri="{FF2B5EF4-FFF2-40B4-BE49-F238E27FC236}">
                <a16:creationId xmlns:a16="http://schemas.microsoft.com/office/drawing/2014/main" id="{467F2B5A-4739-465F-9682-347420C8ED1A}"/>
              </a:ext>
            </a:extLst>
          </p:cNvPr>
          <p:cNvCxnSpPr>
            <a:stCxn id="25" idx="3"/>
          </p:cNvCxnSpPr>
          <p:nvPr/>
        </p:nvCxnSpPr>
        <p:spPr>
          <a:xfrm flipV="1">
            <a:off x="2064937" y="2411604"/>
            <a:ext cx="590622" cy="2719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F518C73-9863-4E77-B6C9-81418CB8BA3E}"/>
              </a:ext>
            </a:extLst>
          </p:cNvPr>
          <p:cNvSpPr txBox="1"/>
          <p:nvPr/>
        </p:nvSpPr>
        <p:spPr>
          <a:xfrm>
            <a:off x="1886834" y="239362"/>
            <a:ext cx="11161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1- النواة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CAAB507F-03B0-488E-9282-6DF7CF19F299}"/>
              </a:ext>
            </a:extLst>
          </p:cNvPr>
          <p:cNvSpPr txBox="1"/>
          <p:nvPr/>
        </p:nvSpPr>
        <p:spPr>
          <a:xfrm>
            <a:off x="8685066" y="641687"/>
            <a:ext cx="15841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3">
                    <a:lumMod val="50000"/>
                  </a:schemeClr>
                </a:solidFill>
              </a:rPr>
              <a:t>3- فجوة عصارية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5A95DAE1-8311-4020-8053-4DDDDFC03637}"/>
              </a:ext>
            </a:extLst>
          </p:cNvPr>
          <p:cNvSpPr txBox="1"/>
          <p:nvPr/>
        </p:nvSpPr>
        <p:spPr>
          <a:xfrm>
            <a:off x="10305166" y="641687"/>
            <a:ext cx="9532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3">
                    <a:lumMod val="50000"/>
                  </a:schemeClr>
                </a:solidFill>
              </a:rPr>
              <a:t>1-النواة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3B81AEBA-7D72-436A-AD1D-F3BA1425A698}"/>
              </a:ext>
            </a:extLst>
          </p:cNvPr>
          <p:cNvSpPr txBox="1"/>
          <p:nvPr/>
        </p:nvSpPr>
        <p:spPr>
          <a:xfrm>
            <a:off x="10569189" y="2042272"/>
            <a:ext cx="14039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u="sng" dirty="0">
                <a:solidFill>
                  <a:schemeClr val="accent3">
                    <a:lumMod val="50000"/>
                  </a:schemeClr>
                </a:solidFill>
              </a:rPr>
              <a:t>جدار الخلية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3676D8BE-D2B1-490E-9D9C-9A5D725D5907}"/>
              </a:ext>
            </a:extLst>
          </p:cNvPr>
          <p:cNvSpPr txBox="1"/>
          <p:nvPr/>
        </p:nvSpPr>
        <p:spPr>
          <a:xfrm>
            <a:off x="10569189" y="2512422"/>
            <a:ext cx="14039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3">
                    <a:lumMod val="50000"/>
                  </a:schemeClr>
                </a:solidFill>
              </a:rPr>
              <a:t>5- غشاء الخلية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9701D86-9A55-4823-9E55-825C3B2ACE3C}"/>
              </a:ext>
            </a:extLst>
          </p:cNvPr>
          <p:cNvSpPr txBox="1"/>
          <p:nvPr/>
        </p:nvSpPr>
        <p:spPr>
          <a:xfrm>
            <a:off x="10396295" y="3784552"/>
            <a:ext cx="16447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b="1" u="sng" dirty="0">
                <a:solidFill>
                  <a:schemeClr val="accent3">
                    <a:lumMod val="50000"/>
                  </a:schemeClr>
                </a:solidFill>
              </a:rPr>
              <a:t>بلاستيدات خضراء</a:t>
            </a:r>
          </a:p>
          <a:p>
            <a:pPr algn="ctr"/>
            <a:r>
              <a:rPr lang="ar-SA" b="1" dirty="0">
                <a:solidFill>
                  <a:schemeClr val="accent3">
                    <a:lumMod val="50000"/>
                  </a:schemeClr>
                </a:solidFill>
              </a:rPr>
              <a:t>(الكلوروفيل )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2932F12-9239-4C76-AA82-CFF8638B60A6}"/>
              </a:ext>
            </a:extLst>
          </p:cNvPr>
          <p:cNvSpPr txBox="1"/>
          <p:nvPr/>
        </p:nvSpPr>
        <p:spPr>
          <a:xfrm>
            <a:off x="7277422" y="628045"/>
            <a:ext cx="13681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accent3">
                    <a:lumMod val="50000"/>
                  </a:schemeClr>
                </a:solidFill>
              </a:rPr>
              <a:t>4- ميتوكندريا</a:t>
            </a:r>
          </a:p>
        </p:txBody>
      </p:sp>
      <p:cxnSp>
        <p:nvCxnSpPr>
          <p:cNvPr id="56" name="رابط كسهم مستقيم 55">
            <a:extLst>
              <a:ext uri="{FF2B5EF4-FFF2-40B4-BE49-F238E27FC236}">
                <a16:creationId xmlns:a16="http://schemas.microsoft.com/office/drawing/2014/main" id="{B278F4E3-250C-4A93-A9FE-466D8248E0B5}"/>
              </a:ext>
            </a:extLst>
          </p:cNvPr>
          <p:cNvCxnSpPr>
            <a:cxnSpLocks/>
          </p:cNvCxnSpPr>
          <p:nvPr/>
        </p:nvCxnSpPr>
        <p:spPr>
          <a:xfrm flipH="1">
            <a:off x="7165300" y="962285"/>
            <a:ext cx="807932" cy="18211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كسهم مستقيم 57">
            <a:extLst>
              <a:ext uri="{FF2B5EF4-FFF2-40B4-BE49-F238E27FC236}">
                <a16:creationId xmlns:a16="http://schemas.microsoft.com/office/drawing/2014/main" id="{43608D9D-CC4A-4FD8-83DB-6A20B83BD5E5}"/>
              </a:ext>
            </a:extLst>
          </p:cNvPr>
          <p:cNvCxnSpPr>
            <a:cxnSpLocks/>
          </p:cNvCxnSpPr>
          <p:nvPr/>
        </p:nvCxnSpPr>
        <p:spPr>
          <a:xfrm flipH="1">
            <a:off x="8123056" y="962285"/>
            <a:ext cx="1073092" cy="7745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كسهم مستقيم 60">
            <a:extLst>
              <a:ext uri="{FF2B5EF4-FFF2-40B4-BE49-F238E27FC236}">
                <a16:creationId xmlns:a16="http://schemas.microsoft.com/office/drawing/2014/main" id="{DDAC36F2-B6FE-411B-9950-A08DBB624EE3}"/>
              </a:ext>
            </a:extLst>
          </p:cNvPr>
          <p:cNvCxnSpPr>
            <a:cxnSpLocks/>
          </p:cNvCxnSpPr>
          <p:nvPr/>
        </p:nvCxnSpPr>
        <p:spPr>
          <a:xfrm flipH="1">
            <a:off x="9036577" y="862480"/>
            <a:ext cx="1456292" cy="6325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رابط كسهم مستقيم 62">
            <a:extLst>
              <a:ext uri="{FF2B5EF4-FFF2-40B4-BE49-F238E27FC236}">
                <a16:creationId xmlns:a16="http://schemas.microsoft.com/office/drawing/2014/main" id="{22E36975-AF24-4D14-B8C0-EBA057EE3DB8}"/>
              </a:ext>
            </a:extLst>
          </p:cNvPr>
          <p:cNvCxnSpPr>
            <a:cxnSpLocks/>
            <a:stCxn id="47" idx="1"/>
          </p:cNvCxnSpPr>
          <p:nvPr/>
        </p:nvCxnSpPr>
        <p:spPr>
          <a:xfrm flipH="1">
            <a:off x="8317317" y="1736822"/>
            <a:ext cx="2251872" cy="9824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4E400DDF-85CE-4230-A210-9E5CF25460F6}"/>
              </a:ext>
            </a:extLst>
          </p:cNvPr>
          <p:cNvSpPr txBox="1"/>
          <p:nvPr/>
        </p:nvSpPr>
        <p:spPr>
          <a:xfrm>
            <a:off x="10569189" y="1552156"/>
            <a:ext cx="14039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3">
                    <a:lumMod val="50000"/>
                  </a:schemeClr>
                </a:solidFill>
              </a:rPr>
              <a:t>2- سيتوبلازم</a:t>
            </a:r>
          </a:p>
        </p:txBody>
      </p:sp>
      <p:cxnSp>
        <p:nvCxnSpPr>
          <p:cNvPr id="67" name="رابط كسهم مستقيم 66">
            <a:extLst>
              <a:ext uri="{FF2B5EF4-FFF2-40B4-BE49-F238E27FC236}">
                <a16:creationId xmlns:a16="http://schemas.microsoft.com/office/drawing/2014/main" id="{FF7709DA-4200-4A53-9350-7BE830363FFD}"/>
              </a:ext>
            </a:extLst>
          </p:cNvPr>
          <p:cNvCxnSpPr>
            <a:cxnSpLocks/>
          </p:cNvCxnSpPr>
          <p:nvPr/>
        </p:nvCxnSpPr>
        <p:spPr>
          <a:xfrm flipH="1">
            <a:off x="10017304" y="2321343"/>
            <a:ext cx="1009948" cy="341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رابط كسهم مستقيم 67">
            <a:extLst>
              <a:ext uri="{FF2B5EF4-FFF2-40B4-BE49-F238E27FC236}">
                <a16:creationId xmlns:a16="http://schemas.microsoft.com/office/drawing/2014/main" id="{2BD7F6CE-0862-425D-AA11-2E180DFBB4D1}"/>
              </a:ext>
            </a:extLst>
          </p:cNvPr>
          <p:cNvCxnSpPr>
            <a:cxnSpLocks/>
          </p:cNvCxnSpPr>
          <p:nvPr/>
        </p:nvCxnSpPr>
        <p:spPr>
          <a:xfrm flipH="1">
            <a:off x="8767284" y="2772274"/>
            <a:ext cx="1858130" cy="4606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رابط كسهم مستقيم 70">
            <a:extLst>
              <a:ext uri="{FF2B5EF4-FFF2-40B4-BE49-F238E27FC236}">
                <a16:creationId xmlns:a16="http://schemas.microsoft.com/office/drawing/2014/main" id="{068E2A63-4FCA-4768-85DA-709E2B828461}"/>
              </a:ext>
            </a:extLst>
          </p:cNvPr>
          <p:cNvCxnSpPr>
            <a:cxnSpLocks/>
            <a:stCxn id="53" idx="1"/>
          </p:cNvCxnSpPr>
          <p:nvPr/>
        </p:nvCxnSpPr>
        <p:spPr>
          <a:xfrm flipH="1" flipV="1">
            <a:off x="7465925" y="2634544"/>
            <a:ext cx="2930370" cy="14731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12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3" grpId="0" animBg="1"/>
      <p:bldP spid="25" grpId="0" animBg="1"/>
      <p:bldP spid="21" grpId="0" animBg="1"/>
      <p:bldP spid="43" grpId="0" animBg="1"/>
      <p:bldP spid="45" grpId="0" animBg="1"/>
      <p:bldP spid="49" grpId="0" animBg="1"/>
      <p:bldP spid="51" grpId="0" animBg="1"/>
      <p:bldP spid="53" grpId="0" animBg="1"/>
      <p:bldP spid="55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13DE54B-D199-493C-B65D-51076AFC9499}"/>
              </a:ext>
            </a:extLst>
          </p:cNvPr>
          <p:cNvSpPr/>
          <p:nvPr/>
        </p:nvSpPr>
        <p:spPr>
          <a:xfrm>
            <a:off x="6283000" y="2989346"/>
            <a:ext cx="1944217" cy="540930"/>
          </a:xfrm>
          <a:prstGeom prst="rect">
            <a:avLst/>
          </a:prstGeom>
          <a:ln>
            <a:solidFill>
              <a:srgbClr val="E9523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النقل النشط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3EBB035-1E3A-42A4-AC7D-D8A52B1204A1}"/>
              </a:ext>
            </a:extLst>
          </p:cNvPr>
          <p:cNvSpPr/>
          <p:nvPr/>
        </p:nvSpPr>
        <p:spPr>
          <a:xfrm>
            <a:off x="6283001" y="1991672"/>
            <a:ext cx="1944216" cy="547185"/>
          </a:xfrm>
          <a:prstGeom prst="rect">
            <a:avLst/>
          </a:prstGeom>
          <a:ln>
            <a:solidFill>
              <a:srgbClr val="E9523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النقل السلبي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9182517-8639-43D5-A84F-C816915232DB}"/>
              </a:ext>
            </a:extLst>
          </p:cNvPr>
          <p:cNvSpPr txBox="1"/>
          <p:nvPr/>
        </p:nvSpPr>
        <p:spPr>
          <a:xfrm>
            <a:off x="8335800" y="1982450"/>
            <a:ext cx="374441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E95230"/>
                </a:solidFill>
              </a:rPr>
              <a:t>النقل</a:t>
            </a:r>
          </a:p>
          <a:p>
            <a:pPr algn="ctr"/>
            <a:r>
              <a:rPr lang="ar-SA" sz="2800" b="1" dirty="0"/>
              <a:t>حركة المواد عبر الأغشية 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996B7564-A1EA-4E20-ABAD-8296E8E55D32}"/>
              </a:ext>
            </a:extLst>
          </p:cNvPr>
          <p:cNvSpPr/>
          <p:nvPr/>
        </p:nvSpPr>
        <p:spPr>
          <a:xfrm>
            <a:off x="279156" y="1804928"/>
            <a:ext cx="1944216" cy="9007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الانتشار</a:t>
            </a:r>
          </a:p>
          <a:p>
            <a:pPr algn="ctr"/>
            <a:r>
              <a:rPr lang="ar-SA" dirty="0"/>
              <a:t>(السكر , الأكسجين وثاني أكسيد الكربون)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D75F2DC-C968-462C-BC7A-CC54C974E35C}"/>
              </a:ext>
            </a:extLst>
          </p:cNvPr>
          <p:cNvSpPr/>
          <p:nvPr/>
        </p:nvSpPr>
        <p:spPr>
          <a:xfrm>
            <a:off x="279155" y="2806286"/>
            <a:ext cx="1944217" cy="9007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الخاصية </a:t>
            </a:r>
            <a:r>
              <a:rPr lang="ar-SA" dirty="0" err="1"/>
              <a:t>الأسموزية</a:t>
            </a:r>
            <a:r>
              <a:rPr lang="ar-SA" dirty="0"/>
              <a:t> </a:t>
            </a:r>
          </a:p>
          <a:p>
            <a:pPr algn="ctr"/>
            <a:r>
              <a:rPr lang="ar-SA" dirty="0"/>
              <a:t>(الماء )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0CE8C071-63DD-4868-9BC6-15626E73DB1C}"/>
              </a:ext>
            </a:extLst>
          </p:cNvPr>
          <p:cNvSpPr/>
          <p:nvPr/>
        </p:nvSpPr>
        <p:spPr>
          <a:xfrm>
            <a:off x="2584875" y="1991672"/>
            <a:ext cx="3336623" cy="547185"/>
          </a:xfrm>
          <a:prstGeom prst="rect">
            <a:avLst/>
          </a:prstGeom>
          <a:ln>
            <a:solidFill>
              <a:srgbClr val="E9523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انتقال المواد عبر الأغشية من التركيز </a:t>
            </a:r>
            <a:r>
              <a:rPr lang="ar-SA" dirty="0">
                <a:solidFill>
                  <a:srgbClr val="FF0000"/>
                </a:solidFill>
              </a:rPr>
              <a:t>العالي </a:t>
            </a:r>
            <a:r>
              <a:rPr lang="ar-SA" dirty="0"/>
              <a:t>إلى التركيز </a:t>
            </a:r>
            <a:r>
              <a:rPr lang="ar-SA" dirty="0">
                <a:solidFill>
                  <a:srgbClr val="FF0000"/>
                </a:solidFill>
              </a:rPr>
              <a:t>المنخفض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4467C78D-89DA-4611-89D6-6D4A59DD161B}"/>
              </a:ext>
            </a:extLst>
          </p:cNvPr>
          <p:cNvSpPr/>
          <p:nvPr/>
        </p:nvSpPr>
        <p:spPr>
          <a:xfrm>
            <a:off x="2570499" y="2983091"/>
            <a:ext cx="3336623" cy="547185"/>
          </a:xfrm>
          <a:prstGeom prst="rect">
            <a:avLst/>
          </a:prstGeom>
          <a:ln>
            <a:solidFill>
              <a:srgbClr val="E9523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انتقال المواد عبر الأغشية من التركيز </a:t>
            </a:r>
            <a:r>
              <a:rPr lang="ar-SA" dirty="0">
                <a:solidFill>
                  <a:srgbClr val="FF0000"/>
                </a:solidFill>
              </a:rPr>
              <a:t>المنخفض </a:t>
            </a:r>
            <a:r>
              <a:rPr lang="ar-SA" dirty="0"/>
              <a:t>إلى التركيز </a:t>
            </a:r>
            <a:r>
              <a:rPr lang="ar-SA" dirty="0">
                <a:solidFill>
                  <a:srgbClr val="FF0000"/>
                </a:solidFill>
              </a:rPr>
              <a:t>العالي</a:t>
            </a:r>
          </a:p>
        </p:txBody>
      </p: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4A28A22A-A830-4718-AFBF-B85842AA725A}"/>
              </a:ext>
            </a:extLst>
          </p:cNvPr>
          <p:cNvCxnSpPr/>
          <p:nvPr/>
        </p:nvCxnSpPr>
        <p:spPr>
          <a:xfrm flipH="1">
            <a:off x="5907122" y="2255326"/>
            <a:ext cx="347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79B829D7-0A0B-4F80-80AE-60F73764F2BD}"/>
              </a:ext>
            </a:extLst>
          </p:cNvPr>
          <p:cNvCxnSpPr/>
          <p:nvPr/>
        </p:nvCxnSpPr>
        <p:spPr>
          <a:xfrm flipH="1">
            <a:off x="5893724" y="3256683"/>
            <a:ext cx="347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45E55278-60E5-4C08-9EBA-1A8AAD83CCB1}"/>
              </a:ext>
            </a:extLst>
          </p:cNvPr>
          <p:cNvCxnSpPr/>
          <p:nvPr/>
        </p:nvCxnSpPr>
        <p:spPr>
          <a:xfrm flipH="1">
            <a:off x="2237748" y="2255326"/>
            <a:ext cx="347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>
            <a:extLst>
              <a:ext uri="{FF2B5EF4-FFF2-40B4-BE49-F238E27FC236}">
                <a16:creationId xmlns:a16="http://schemas.microsoft.com/office/drawing/2014/main" id="{D7F3785E-852A-4EF2-83BF-E149AD714C17}"/>
              </a:ext>
            </a:extLst>
          </p:cNvPr>
          <p:cNvCxnSpPr/>
          <p:nvPr/>
        </p:nvCxnSpPr>
        <p:spPr>
          <a:xfrm flipH="1">
            <a:off x="2223372" y="3261178"/>
            <a:ext cx="347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9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1" grpId="0" animBg="1"/>
      <p:bldP spid="12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A36B5E0F-A89C-4CEA-838F-ED4DF1E2C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06" y="1207516"/>
            <a:ext cx="6986592" cy="3518702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A6951319-AFFE-41F1-821D-D8C537822872}"/>
              </a:ext>
            </a:extLst>
          </p:cNvPr>
          <p:cNvSpPr txBox="1">
            <a:spLocks/>
          </p:cNvSpPr>
          <p:nvPr/>
        </p:nvSpPr>
        <p:spPr>
          <a:xfrm>
            <a:off x="2511264" y="332247"/>
            <a:ext cx="728667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800" b="1" noProof="0" dirty="0">
                <a:solidFill>
                  <a:srgbClr val="1E4437"/>
                </a:solidFill>
                <a:latin typeface="+mj-lt"/>
                <a:ea typeface="+mj-ea"/>
                <a:cs typeface="+mj-cs"/>
              </a:rPr>
              <a:t>الخاصية </a:t>
            </a:r>
            <a:r>
              <a:rPr lang="ar-SA" sz="4800" b="1" noProof="0" dirty="0" err="1">
                <a:solidFill>
                  <a:srgbClr val="1E4437"/>
                </a:solidFill>
                <a:latin typeface="+mj-lt"/>
                <a:ea typeface="+mj-ea"/>
                <a:cs typeface="+mj-cs"/>
              </a:rPr>
              <a:t>الأسموزية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rgbClr val="1E443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407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E3637D2-290B-46B9-86BF-1DA48F276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991" y="804916"/>
            <a:ext cx="3122422" cy="3903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9523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20C39B5-788F-4C4A-B1E7-5F53B58F5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0065" y="804916"/>
            <a:ext cx="3066665" cy="3903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9523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عنوان 1">
            <a:extLst>
              <a:ext uri="{FF2B5EF4-FFF2-40B4-BE49-F238E27FC236}">
                <a16:creationId xmlns:a16="http://schemas.microsoft.com/office/drawing/2014/main" id="{F320F7D3-A012-4D45-98A3-0E3D2496A2BE}"/>
              </a:ext>
            </a:extLst>
          </p:cNvPr>
          <p:cNvSpPr txBox="1">
            <a:spLocks/>
          </p:cNvSpPr>
          <p:nvPr/>
        </p:nvSpPr>
        <p:spPr>
          <a:xfrm>
            <a:off x="6096000" y="2541900"/>
            <a:ext cx="728667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5400" b="1" noProof="0" dirty="0">
                <a:solidFill>
                  <a:srgbClr val="1E4437"/>
                </a:solidFill>
                <a:latin typeface="+mj-lt"/>
                <a:ea typeface="+mj-ea"/>
                <a:cs typeface="+mj-cs"/>
              </a:rPr>
              <a:t>الخاصية </a:t>
            </a:r>
            <a:r>
              <a:rPr lang="ar-SA" sz="5400" b="1" noProof="0" dirty="0" err="1">
                <a:solidFill>
                  <a:srgbClr val="1E4437"/>
                </a:solidFill>
                <a:latin typeface="+mj-lt"/>
                <a:ea typeface="+mj-ea"/>
                <a:cs typeface="+mj-cs"/>
              </a:rPr>
              <a:t>الأسموزية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rgbClr val="1E443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902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16100302-7B39-4252-958D-3AA609C4F3E3}"/>
              </a:ext>
            </a:extLst>
          </p:cNvPr>
          <p:cNvSpPr txBox="1"/>
          <p:nvPr/>
        </p:nvSpPr>
        <p:spPr>
          <a:xfrm>
            <a:off x="381922" y="762270"/>
            <a:ext cx="80000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E95230"/>
                </a:solidFill>
              </a:rPr>
              <a:t>ثاني أكسيد الكربون + ماء              سكر الجلوكوز + الأكسجين </a:t>
            </a:r>
          </a:p>
        </p:txBody>
      </p:sp>
      <p:cxnSp>
        <p:nvCxnSpPr>
          <p:cNvPr id="5" name="رابط كسهم مستقيم 4">
            <a:extLst>
              <a:ext uri="{FF2B5EF4-FFF2-40B4-BE49-F238E27FC236}">
                <a16:creationId xmlns:a16="http://schemas.microsoft.com/office/drawing/2014/main" id="{633AF583-2CB3-4218-9F99-3E1B6CC0918D}"/>
              </a:ext>
            </a:extLst>
          </p:cNvPr>
          <p:cNvCxnSpPr>
            <a:cxnSpLocks/>
          </p:cNvCxnSpPr>
          <p:nvPr/>
        </p:nvCxnSpPr>
        <p:spPr>
          <a:xfrm flipH="1">
            <a:off x="4082740" y="1044200"/>
            <a:ext cx="928587" cy="0"/>
          </a:xfrm>
          <a:prstGeom prst="straightConnector1">
            <a:avLst/>
          </a:prstGeom>
          <a:ln w="38100">
            <a:solidFill>
              <a:srgbClr val="E9523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432F804-B0C4-4518-BE71-5FA9424AC533}"/>
              </a:ext>
            </a:extLst>
          </p:cNvPr>
          <p:cNvSpPr txBox="1"/>
          <p:nvPr/>
        </p:nvSpPr>
        <p:spPr>
          <a:xfrm>
            <a:off x="3995946" y="665006"/>
            <a:ext cx="110217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/>
              <a:t>ضوء الشمس</a:t>
            </a:r>
          </a:p>
        </p:txBody>
      </p:sp>
      <p:pic>
        <p:nvPicPr>
          <p:cNvPr id="8" name="صورة 7" descr="صورة تحتوي على نص, خريطة&#10;&#10;تم إنشاء الوصف تلقائياً">
            <a:extLst>
              <a:ext uri="{FF2B5EF4-FFF2-40B4-BE49-F238E27FC236}">
                <a16:creationId xmlns:a16="http://schemas.microsoft.com/office/drawing/2014/main" id="{E67D3984-ADFD-4042-BDEA-DD8258B23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12" y="1382754"/>
            <a:ext cx="7632588" cy="3051126"/>
          </a:xfrm>
          <a:prstGeom prst="rect">
            <a:avLst/>
          </a:prstGeom>
        </p:spPr>
      </p:pic>
      <p:sp>
        <p:nvSpPr>
          <p:cNvPr id="11" name="عنوان 1">
            <a:extLst>
              <a:ext uri="{FF2B5EF4-FFF2-40B4-BE49-F238E27FC236}">
                <a16:creationId xmlns:a16="http://schemas.microsoft.com/office/drawing/2014/main" id="{8EE22CF7-A5DF-4D5E-A753-2ECD6A47D3CD}"/>
              </a:ext>
            </a:extLst>
          </p:cNvPr>
          <p:cNvSpPr txBox="1">
            <a:spLocks/>
          </p:cNvSpPr>
          <p:nvPr/>
        </p:nvSpPr>
        <p:spPr>
          <a:xfrm>
            <a:off x="6502400" y="2714620"/>
            <a:ext cx="728667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5400" b="1" noProof="0" dirty="0">
                <a:solidFill>
                  <a:srgbClr val="1E4437"/>
                </a:solidFill>
                <a:latin typeface="+mj-lt"/>
                <a:ea typeface="+mj-ea"/>
                <a:cs typeface="+mj-cs"/>
              </a:rPr>
              <a:t>البناء الضوئي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rgbClr val="1E443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999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CA4EE479-9CB6-45F4-98EF-5649F585728F}"/>
              </a:ext>
            </a:extLst>
          </p:cNvPr>
          <p:cNvSpPr txBox="1">
            <a:spLocks/>
          </p:cNvSpPr>
          <p:nvPr/>
        </p:nvSpPr>
        <p:spPr>
          <a:xfrm>
            <a:off x="2539397" y="630655"/>
            <a:ext cx="728667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5400" b="1">
                <a:solidFill>
                  <a:srgbClr val="1E4437"/>
                </a:solidFill>
                <a:latin typeface="+mj-lt"/>
                <a:ea typeface="+mj-ea"/>
                <a:cs typeface="+mj-cs"/>
              </a:rPr>
              <a:t>التنفس الخلوي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rgbClr val="1E443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5EED253-37E1-4A1E-802A-6F9C8FA70577}"/>
              </a:ext>
            </a:extLst>
          </p:cNvPr>
          <p:cNvSpPr txBox="1"/>
          <p:nvPr/>
        </p:nvSpPr>
        <p:spPr>
          <a:xfrm>
            <a:off x="1687311" y="2023368"/>
            <a:ext cx="89908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1E4437"/>
                </a:solidFill>
              </a:rPr>
              <a:t>جلوكوز + أكسجين              ثاني أكسيد الكربون + ماء + طاقة</a:t>
            </a:r>
          </a:p>
        </p:txBody>
      </p:sp>
      <p:cxnSp>
        <p:nvCxnSpPr>
          <p:cNvPr id="6" name="رابط كسهم مستقيم 5">
            <a:extLst>
              <a:ext uri="{FF2B5EF4-FFF2-40B4-BE49-F238E27FC236}">
                <a16:creationId xmlns:a16="http://schemas.microsoft.com/office/drawing/2014/main" id="{338DC96C-7113-4F9E-A01E-3211D42981C5}"/>
              </a:ext>
            </a:extLst>
          </p:cNvPr>
          <p:cNvCxnSpPr>
            <a:cxnSpLocks/>
          </p:cNvCxnSpPr>
          <p:nvPr/>
        </p:nvCxnSpPr>
        <p:spPr>
          <a:xfrm>
            <a:off x="7003188" y="2339389"/>
            <a:ext cx="6546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F9F0766-61C6-4539-AE91-0788E04BA001}"/>
              </a:ext>
            </a:extLst>
          </p:cNvPr>
          <p:cNvSpPr txBox="1"/>
          <p:nvPr/>
        </p:nvSpPr>
        <p:spPr>
          <a:xfrm>
            <a:off x="6152254" y="1754614"/>
            <a:ext cx="15869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1E4437"/>
                </a:solidFill>
              </a:rPr>
              <a:t>الليل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24C01D1-21F1-4428-9187-A3F778180BD1}"/>
              </a:ext>
            </a:extLst>
          </p:cNvPr>
          <p:cNvSpPr txBox="1"/>
          <p:nvPr/>
        </p:nvSpPr>
        <p:spPr>
          <a:xfrm>
            <a:off x="1960880" y="2748968"/>
            <a:ext cx="8564880" cy="830997"/>
          </a:xfrm>
          <a:prstGeom prst="rect">
            <a:avLst/>
          </a:prstGeom>
          <a:solidFill>
            <a:srgbClr val="E55333"/>
          </a:solidFill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rgbClr val="F9F4E1"/>
                </a:solidFill>
              </a:rPr>
              <a:t>هناك نوع من التنفس الخلوي لا يستعمل الأكسجين يسمى التنفس اللاهوائي </a:t>
            </a:r>
          </a:p>
          <a:p>
            <a:r>
              <a:rPr lang="ar-SA" sz="2400" dirty="0">
                <a:solidFill>
                  <a:srgbClr val="F9F4E1"/>
                </a:solidFill>
              </a:rPr>
              <a:t>أكثر عمليات التنفس اللاهوائي انتشارا التخمر </a:t>
            </a:r>
          </a:p>
        </p:txBody>
      </p:sp>
    </p:spTree>
    <p:extLst>
      <p:ext uri="{BB962C8B-B14F-4D97-AF65-F5344CB8AC3E}">
        <p14:creationId xmlns:p14="http://schemas.microsoft.com/office/powerpoint/2010/main" val="304393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144</Words>
  <Application>Microsoft Office PowerPoint</Application>
  <PresentationFormat>شاشة عريضة</PresentationFormat>
  <Paragraphs>38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hammoud nasser</dc:creator>
  <cp:lastModifiedBy>hammoud nasser</cp:lastModifiedBy>
  <cp:revision>1</cp:revision>
  <dcterms:created xsi:type="dcterms:W3CDTF">2020-09-19T20:59:08Z</dcterms:created>
  <dcterms:modified xsi:type="dcterms:W3CDTF">2020-09-19T21:41:48Z</dcterms:modified>
</cp:coreProperties>
</file>