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5" name="Shape 1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13"/>
          </p:nvPr>
        </p:nvSpPr>
        <p:spPr>
          <a:xfrm>
            <a:off x="1270000" y="6362700"/>
            <a:ext cx="10464800" cy="49730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 rtl="0">
              <a:defRPr/>
            </a:pPr>
            <a:r>
              <a:t>– باسل أسعد</a:t>
            </a:r>
          </a:p>
        </p:txBody>
      </p:sp>
      <p:sp>
        <p:nvSpPr>
          <p:cNvPr id="94" name="&quot;اكتب الاقتباس هنا.&quot;"/>
          <p:cNvSpPr txBox="1"/>
          <p:nvPr>
            <p:ph type="body" sz="quarter" idx="14"/>
          </p:nvPr>
        </p:nvSpPr>
        <p:spPr>
          <a:xfrm>
            <a:off x="1270000" y="4242515"/>
            <a:ext cx="10464800" cy="6589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rtl="0">
              <a:defRPr/>
            </a:pPr>
            <a:r>
              <a:t>"اكتب الاقتباس هنا." 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رجم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نص العنوان"/>
          <p:cNvSpPr txBox="1"/>
          <p:nvPr>
            <p:ph type="title"/>
          </p:nvPr>
        </p:nvSpPr>
        <p:spPr>
          <a:xfrm>
            <a:off x="749300" y="1765300"/>
            <a:ext cx="10464800" cy="3124200"/>
          </a:xfrm>
          <a:prstGeom prst="rect">
            <a:avLst/>
          </a:prstGeom>
        </p:spPr>
        <p:txBody>
          <a:bodyPr anchor="b"/>
          <a:lstStyle>
            <a:lvl1pPr defTabSz="457200">
              <a:tabLst>
                <a:tab pos="1485900" algn="l"/>
              </a:tabLst>
              <a:defRPr sz="94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18" name="مستوى النص الأول…"/>
          <p:cNvSpPr txBox="1"/>
          <p:nvPr>
            <p:ph type="body" sz="quarter" idx="1"/>
          </p:nvPr>
        </p:nvSpPr>
        <p:spPr>
          <a:xfrm>
            <a:off x="749300" y="5029200"/>
            <a:ext cx="10464800" cy="1549400"/>
          </a:xfrm>
          <a:prstGeom prst="rect">
            <a:avLst/>
          </a:prstGeom>
        </p:spPr>
        <p:txBody>
          <a:bodyPr anchor="t"/>
          <a:lstStyle>
            <a:lvl1pPr marL="0" indent="0" algn="ctr" defTabSz="457200">
              <a:spcBef>
                <a:spcPts val="0"/>
              </a:spcBef>
              <a:buSzTx/>
              <a:buNone/>
              <a:def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  <a:lvl2pPr marL="0" indent="0" algn="ctr" defTabSz="457200">
              <a:spcBef>
                <a:spcPts val="0"/>
              </a:spcBef>
              <a:buSzTx/>
              <a:buNone/>
              <a:def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2pPr>
            <a:lvl3pPr marL="0" indent="0" algn="ctr" defTabSz="457200">
              <a:spcBef>
                <a:spcPts val="0"/>
              </a:spcBef>
              <a:buSzTx/>
              <a:buNone/>
              <a:def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3pPr>
            <a:lvl4pPr marL="0" indent="0" algn="ctr" defTabSz="457200">
              <a:spcBef>
                <a:spcPts val="0"/>
              </a:spcBef>
              <a:buSzTx/>
              <a:buNone/>
              <a:def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4pPr>
            <a:lvl5pPr marL="0" indent="0" algn="ctr" defTabSz="457200">
              <a:spcBef>
                <a:spcPts val="0"/>
              </a:spcBef>
              <a:buSzTx/>
              <a:buNone/>
              <a:def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19" name="رقم الشريحة"/>
          <p:cNvSpPr txBox="1"/>
          <p:nvPr>
            <p:ph type="sldNum" sz="quarter" idx="2"/>
          </p:nvPr>
        </p:nvSpPr>
        <p:spPr>
          <a:xfrm>
            <a:off x="834237" y="9164669"/>
            <a:ext cx="434534" cy="466662"/>
          </a:xfrm>
          <a:prstGeom prst="rect">
            <a:avLst/>
          </a:prstGeom>
        </p:spPr>
        <p:txBody>
          <a:bodyPr anchor="ctr"/>
          <a:lstStyle>
            <a:lvl1pPr algn="l" defTabSz="457200">
              <a:defRPr sz="2400">
                <a:solidFill>
                  <a:srgbClr val="363929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عنوان الفرعي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نص العنوان"/>
          <p:cNvSpPr txBox="1"/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>
            <a:lvl1pPr>
              <a:buClr>
                <a:srgbClr val="9A7865"/>
              </a:buClr>
              <a:defRPr sz="7600">
                <a:solidFill>
                  <a:srgbClr val="85604A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27" name="مستوى النص الأول…"/>
          <p:cNvSpPr txBox="1"/>
          <p:nvPr>
            <p:ph type="body" sz="quarter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>
                <a:solidFill>
                  <a:srgbClr val="625B48"/>
                </a:solidFill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SzTx/>
              <a:buNone/>
              <a:defRPr sz="2600">
                <a:solidFill>
                  <a:srgbClr val="625B48"/>
                </a:solidFill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SzTx/>
              <a:buNone/>
              <a:defRPr sz="2600">
                <a:solidFill>
                  <a:srgbClr val="625B48"/>
                </a:solidFill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SzTx/>
              <a:buNone/>
              <a:defRPr sz="2600">
                <a:solidFill>
                  <a:srgbClr val="625B48"/>
                </a:solidFill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SzTx/>
              <a:buNone/>
              <a:defRPr sz="2600">
                <a:solidFill>
                  <a:srgbClr val="625B48"/>
                </a:solidFill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28" name="رقم الشريحة"/>
          <p:cNvSpPr txBox="1"/>
          <p:nvPr>
            <p:ph type="sldNum" sz="quarter" idx="2"/>
          </p:nvPr>
        </p:nvSpPr>
        <p:spPr>
          <a:xfrm>
            <a:off x="6314885" y="9378203"/>
            <a:ext cx="362330" cy="375398"/>
          </a:xfrm>
          <a:prstGeom prst="rect">
            <a:avLst/>
          </a:prstGeom>
        </p:spPr>
        <p:txBody>
          <a:bodyPr anchor="b"/>
          <a:lstStyle>
            <a:lvl1pPr>
              <a:buClr>
                <a:srgbClr val="9A7865"/>
              </a:buClr>
              <a:defRPr sz="1800">
                <a:solidFill>
                  <a:srgbClr val="51573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نص العنوان"/>
          <p:cNvSpPr txBox="1"/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buClr>
                <a:srgbClr val="9A7865"/>
              </a:buClr>
              <a:defRPr sz="6000">
                <a:solidFill>
                  <a:srgbClr val="85604A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36" name="رقم الشريحة"/>
          <p:cNvSpPr txBox="1"/>
          <p:nvPr>
            <p:ph type="sldNum" sz="quarter" idx="2"/>
          </p:nvPr>
        </p:nvSpPr>
        <p:spPr>
          <a:xfrm>
            <a:off x="6314885" y="9378203"/>
            <a:ext cx="362330" cy="375398"/>
          </a:xfrm>
          <a:prstGeom prst="rect">
            <a:avLst/>
          </a:prstGeom>
        </p:spPr>
        <p:txBody>
          <a:bodyPr anchor="b"/>
          <a:lstStyle>
            <a:lvl1pPr>
              <a:buClr>
                <a:srgbClr val="9A7865"/>
              </a:buClr>
              <a:defRPr sz="1800">
                <a:solidFill>
                  <a:srgbClr val="51573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عنوان الفرعي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خط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r" defTabSz="457200">
              <a:defRPr b="0"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44" name="خط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r" defTabSz="457200">
              <a:defRPr b="0"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45" name="خط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r" defTabSz="457200">
              <a:defRPr b="0"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46" name="نص العنوان"/>
          <p:cNvSpPr txBox="1"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90000"/>
              </a:lnSpc>
              <a:defRPr cap="all" sz="6400">
                <a:solidFill>
                  <a:srgbClr val="60606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47" name="مستوى النص الأول…"/>
          <p:cNvSpPr txBox="1"/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48" name="رقم الشريحة"/>
          <p:cNvSpPr txBox="1"/>
          <p:nvPr>
            <p:ph type="sldNum" sz="quarter" idx="2"/>
          </p:nvPr>
        </p:nvSpPr>
        <p:spPr>
          <a:xfrm>
            <a:off x="12148214" y="8763000"/>
            <a:ext cx="354475" cy="3753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صورة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صورة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صورة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صورة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1529556"/>
            <a:ext cx="11901311" cy="6694488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صفات الله كلها صفات كمال دل على على هذا………."/>
          <p:cNvSpPr txBox="1"/>
          <p:nvPr>
            <p:ph type="ctrTitle"/>
          </p:nvPr>
        </p:nvSpPr>
        <p:spPr>
          <a:xfrm>
            <a:off x="1432191" y="281790"/>
            <a:ext cx="10464801" cy="3302001"/>
          </a:xfrm>
          <a:prstGeom prst="rect">
            <a:avLst/>
          </a:prstGeom>
          <a:solidFill>
            <a:srgbClr val="FFD479"/>
          </a:solidFill>
          <a:ln w="50800">
            <a:solidFill>
              <a:srgbClr val="000000"/>
            </a:solidFill>
          </a:ln>
        </p:spPr>
        <p:txBody>
          <a:bodyPr/>
          <a:lstStyle>
            <a:lvl1pPr>
              <a:defRPr sz="6600"/>
            </a:lvl1pPr>
          </a:lstStyle>
          <a:p>
            <a:pPr rtl="0">
              <a:defRPr/>
            </a:pPr>
            <a:r>
              <a:t>صفات الله كلها صفات كمال دل على على هذا……….</a:t>
            </a:r>
          </a:p>
        </p:txBody>
      </p:sp>
      <p:sp>
        <p:nvSpPr>
          <p:cNvPr id="192" name="السمع"/>
          <p:cNvSpPr/>
          <p:nvPr/>
        </p:nvSpPr>
        <p:spPr>
          <a:xfrm>
            <a:off x="8992118" y="4595672"/>
            <a:ext cx="3347387" cy="3503127"/>
          </a:xfrm>
          <a:prstGeom prst="ellipse">
            <a:avLst/>
          </a:prstGeom>
          <a:solidFill>
            <a:srgbClr val="D4FB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7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السمع</a:t>
            </a:r>
          </a:p>
        </p:txBody>
      </p:sp>
      <p:sp>
        <p:nvSpPr>
          <p:cNvPr id="193" name="الفطرة"/>
          <p:cNvSpPr/>
          <p:nvPr/>
        </p:nvSpPr>
        <p:spPr>
          <a:xfrm>
            <a:off x="1171740" y="4595672"/>
            <a:ext cx="3347387" cy="3503127"/>
          </a:xfrm>
          <a:prstGeom prst="ellipse">
            <a:avLst/>
          </a:prstGeom>
          <a:solidFill>
            <a:srgbClr val="D4FB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8100"/>
            </a:lvl1pPr>
          </a:lstStyle>
          <a:p>
            <a:pPr/>
            <a:r>
              <a:t>الفطرة</a:t>
            </a:r>
          </a:p>
        </p:txBody>
      </p:sp>
      <p:sp>
        <p:nvSpPr>
          <p:cNvPr id="194" name="العقل"/>
          <p:cNvSpPr/>
          <p:nvPr/>
        </p:nvSpPr>
        <p:spPr>
          <a:xfrm>
            <a:off x="5250312" y="4595672"/>
            <a:ext cx="3347387" cy="3503127"/>
          </a:xfrm>
          <a:prstGeom prst="ellipse">
            <a:avLst/>
          </a:prstGeom>
          <a:solidFill>
            <a:srgbClr val="D4FB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700"/>
            </a:lvl1pPr>
          </a:lstStyle>
          <a:p>
            <a:pPr/>
            <a:r>
              <a:t>العقل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2"/>
      <p:bldP build="whole" bldLvl="1" animBg="1" rev="0" advAuto="0" spid="191" grpId="1"/>
      <p:bldP build="whole" bldLvl="1" animBg="1" rev="0" advAuto="0" spid="193" grpId="4"/>
      <p:bldP build="whole" bldLvl="1" animBg="1" rev="0" advAuto="0" spid="194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صفات الله كلها صفات كمال دل على على هذا………."/>
          <p:cNvSpPr txBox="1"/>
          <p:nvPr>
            <p:ph type="ctrTitle"/>
          </p:nvPr>
        </p:nvSpPr>
        <p:spPr>
          <a:xfrm>
            <a:off x="1387957" y="222811"/>
            <a:ext cx="10464801" cy="1681009"/>
          </a:xfrm>
          <a:prstGeom prst="rect">
            <a:avLst/>
          </a:prstGeom>
          <a:solidFill>
            <a:srgbClr val="FFD479"/>
          </a:solidFill>
          <a:ln w="50800">
            <a:solidFill>
              <a:srgbClr val="000000"/>
            </a:solidFill>
          </a:ln>
        </p:spPr>
        <p:txBody>
          <a:bodyPr/>
          <a:lstStyle>
            <a:lvl1pPr defTabSz="385572">
              <a:defRPr sz="4356"/>
            </a:lvl1pPr>
          </a:lstStyle>
          <a:p>
            <a:pPr rtl="0">
              <a:defRPr/>
            </a:pPr>
            <a:r>
              <a:t>صفات الله كلها صفات كمال دل على على هذا……….</a:t>
            </a:r>
          </a:p>
        </p:txBody>
      </p:sp>
      <p:sp>
        <p:nvSpPr>
          <p:cNvPr id="197" name="السمع"/>
          <p:cNvSpPr/>
          <p:nvPr/>
        </p:nvSpPr>
        <p:spPr>
          <a:xfrm>
            <a:off x="9328884" y="2428205"/>
            <a:ext cx="3347387" cy="2219765"/>
          </a:xfrm>
          <a:prstGeom prst="ellipse">
            <a:avLst/>
          </a:prstGeom>
          <a:solidFill>
            <a:srgbClr val="D4FB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7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السمع</a:t>
            </a:r>
          </a:p>
        </p:txBody>
      </p:sp>
      <p:sp>
        <p:nvSpPr>
          <p:cNvPr id="198" name="الفطرة"/>
          <p:cNvSpPr/>
          <p:nvPr/>
        </p:nvSpPr>
        <p:spPr>
          <a:xfrm>
            <a:off x="965315" y="2255013"/>
            <a:ext cx="3347387" cy="2566149"/>
          </a:xfrm>
          <a:prstGeom prst="ellipse">
            <a:avLst/>
          </a:prstGeom>
          <a:solidFill>
            <a:srgbClr val="D4FB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8100"/>
            </a:lvl1pPr>
          </a:lstStyle>
          <a:p>
            <a:pPr/>
            <a:r>
              <a:t>الفطرة</a:t>
            </a:r>
          </a:p>
        </p:txBody>
      </p:sp>
      <p:sp>
        <p:nvSpPr>
          <p:cNvPr id="199" name="العقل"/>
          <p:cNvSpPr/>
          <p:nvPr/>
        </p:nvSpPr>
        <p:spPr>
          <a:xfrm>
            <a:off x="5147100" y="2255013"/>
            <a:ext cx="3347387" cy="2566149"/>
          </a:xfrm>
          <a:prstGeom prst="ellipse">
            <a:avLst/>
          </a:prstGeom>
          <a:solidFill>
            <a:srgbClr val="D4FB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8700"/>
            </a:lvl1pPr>
          </a:lstStyle>
          <a:p>
            <a:pPr/>
            <a:r>
              <a:t>العقل</a:t>
            </a:r>
          </a:p>
        </p:txBody>
      </p:sp>
      <p:sp>
        <p:nvSpPr>
          <p:cNvPr id="200" name="لِلَّذِينَ لَا يُؤْمِنُونَ بِالْآخِرَةِ مَثَلُ السَّوْءِ ۖ وَلِلَّهِ الْمَثَلُ الْأَعْلَىٰ ۚ وَهُوَ الْعَزِيزُ الْحَكِيمُ"/>
          <p:cNvSpPr txBox="1"/>
          <p:nvPr/>
        </p:nvSpPr>
        <p:spPr>
          <a:xfrm>
            <a:off x="9459200" y="4937135"/>
            <a:ext cx="3086755" cy="3388562"/>
          </a:xfrm>
          <a:prstGeom prst="rect">
            <a:avLst/>
          </a:prstGeom>
          <a:solidFill>
            <a:srgbClr val="D6D5D5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3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لِلَّذِينَ لَا يُؤْمِنُونَ بِالْآخِرَةِ مَثَلُ السَّوْءِ ۖ وَلِلَّهِ الْمَثَلُ الْأَعْلَىٰ ۚ وَهُوَ الْعَزِيزُ الْحَكِيمُ </a:t>
            </a:r>
          </a:p>
        </p:txBody>
      </p:sp>
      <p:sp>
        <p:nvSpPr>
          <p:cNvPr id="201" name="المثل الأعلى هو الوصف الأعلى"/>
          <p:cNvSpPr/>
          <p:nvPr/>
        </p:nvSpPr>
        <p:spPr>
          <a:xfrm>
            <a:off x="9201510" y="8456529"/>
            <a:ext cx="3602136" cy="1092662"/>
          </a:xfrm>
          <a:prstGeom prst="rect">
            <a:avLst/>
          </a:prstGeom>
          <a:solidFill>
            <a:srgbClr val="FFFC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3200"/>
              </a:spcBef>
              <a:defRPr sz="2800"/>
            </a:lvl1pPr>
          </a:lstStyle>
          <a:p>
            <a:pPr/>
            <a:r>
              <a:t>المثل الأعلى هو الوصف الأعلى</a:t>
            </a:r>
          </a:p>
        </p:txBody>
      </p:sp>
      <p:sp>
        <p:nvSpPr>
          <p:cNvPr id="202" name="وَمَنْ أَضَلُّ مِمَّن يَدْعُو مِن دُونِ اللَّهِ مَن لَّا يَسْتَجِيبُ لَهُ إِلَىٰ يَوْمِ الْقِيَامَةِ وَهُمْ عَن دُعَائِهِمْ غَافِلُونَ"/>
          <p:cNvSpPr txBox="1"/>
          <p:nvPr/>
        </p:nvSpPr>
        <p:spPr>
          <a:xfrm>
            <a:off x="5370700" y="4919268"/>
            <a:ext cx="2900186" cy="3424297"/>
          </a:xfrm>
          <a:prstGeom prst="rect">
            <a:avLst/>
          </a:prstGeom>
          <a:solidFill>
            <a:srgbClr val="D6D5D5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3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وَمَنْ أَضَلُّ مِمَّن يَدْعُو مِن دُونِ اللَّهِ مَن لَّا يَسْتَجِيبُ لَهُ إِلَىٰ يَوْمِ الْقِيَامَةِ وَهُمْ عَن دُعَائِهِمْ غَافِلُونَ </a:t>
            </a:r>
          </a:p>
        </p:txBody>
      </p:sp>
      <p:sp>
        <p:nvSpPr>
          <p:cNvPr id="203" name="صفة النقص باطلة بالنسبه للرب سبحانه"/>
          <p:cNvSpPr/>
          <p:nvPr/>
        </p:nvSpPr>
        <p:spPr>
          <a:xfrm>
            <a:off x="5155768" y="8456529"/>
            <a:ext cx="3602136" cy="1092662"/>
          </a:xfrm>
          <a:prstGeom prst="rect">
            <a:avLst/>
          </a:prstGeom>
          <a:solidFill>
            <a:srgbClr val="FFFC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3200"/>
              </a:spcBef>
              <a:defRPr sz="2800"/>
            </a:lvl1pPr>
          </a:lstStyle>
          <a:p>
            <a:pPr/>
            <a:r>
              <a:t>صفة النقص باطلة بالنسبه للرب سبحانه</a:t>
            </a:r>
          </a:p>
        </p:txBody>
      </p:sp>
      <p:sp>
        <p:nvSpPr>
          <p:cNvPr id="204" name="فلأن النفوس السليمه مجبوله مفطوره على محبة الله وتعظيمه وهل تحب وتعظم إلا من علمت أنه متصف بصفات الكمال"/>
          <p:cNvSpPr txBox="1"/>
          <p:nvPr/>
        </p:nvSpPr>
        <p:spPr>
          <a:xfrm>
            <a:off x="1061029" y="4966038"/>
            <a:ext cx="2900187" cy="4498925"/>
          </a:xfrm>
          <a:prstGeom prst="rect">
            <a:avLst/>
          </a:prstGeom>
          <a:solidFill>
            <a:srgbClr val="D6D5D5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3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فلأن النفوس السليمه مجبوله مفطوره على محبة الله وتعظيمه وهل تحب وتعظم إلا من علمت أنه متصف بصفات الكمال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1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8"/>
      <p:bldP build="whole" bldLvl="1" animBg="1" rev="0" advAuto="0" spid="204" grpId="9"/>
      <p:bldP build="whole" bldLvl="1" animBg="1" rev="0" advAuto="0" spid="200" grpId="5"/>
      <p:bldP build="whole" bldLvl="1" animBg="1" rev="0" advAuto="0" spid="196" grpId="1"/>
      <p:bldP build="whole" bldLvl="1" animBg="1" rev="0" advAuto="0" spid="198" grpId="4"/>
      <p:bldP build="whole" bldLvl="1" animBg="1" rev="0" advAuto="0" spid="199" grpId="3"/>
      <p:bldP build="whole" bldLvl="1" animBg="1" rev="0" advAuto="0" spid="202" grpId="7"/>
      <p:bldP build="whole" bldLvl="1" animBg="1" rev="0" advAuto="0" spid="197" grpId="2"/>
      <p:bldP build="whole" bldLvl="1" animBg="1" rev="0" advAuto="0" spid="201" grpId="6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2541" y="4728062"/>
            <a:ext cx="4108805" cy="4910524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pic>
        <p:nvPicPr>
          <p:cNvPr id="207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94822" y="4861052"/>
            <a:ext cx="4644544" cy="4644544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pic>
        <p:nvPicPr>
          <p:cNvPr id="208" name="Unknown.jpeg" descr="Unknown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4413" y="173894"/>
            <a:ext cx="5775794" cy="432627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209" name="ثبت بالحس والمشاهده أن للمخلوق صفات كمال قد أعطاه الله إياها فمعطي الكمال أولى به"/>
          <p:cNvSpPr/>
          <p:nvPr/>
        </p:nvSpPr>
        <p:spPr>
          <a:xfrm>
            <a:off x="7143736" y="421087"/>
            <a:ext cx="5488071" cy="3967066"/>
          </a:xfrm>
          <a:prstGeom prst="rect">
            <a:avLst/>
          </a:prstGeom>
          <a:solidFill>
            <a:srgbClr val="D4FB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100"/>
            </a:lvl1pPr>
          </a:lstStyle>
          <a:p>
            <a:pPr/>
            <a:r>
              <a:t>ثبت بالحس والمشاهده أن للمخلوق صفات كمال قد أعطاه الله إياها فمعطي الكمال أولى به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7" grpId="3"/>
      <p:bldP build="whole" bldLvl="1" animBg="1" rev="0" advAuto="0" spid="209" grpId="4"/>
      <p:bldP build="whole" bldLvl="1" animBg="1" rev="0" advAuto="0" spid="208" grpId="1"/>
      <p:bldP build="whole" bldLvl="1" animBg="1" rev="0" advAuto="0" spid="206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8377" y="353836"/>
            <a:ext cx="11668046" cy="8751035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8997" y="3609014"/>
            <a:ext cx="5533803" cy="3699565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pic>
        <p:nvPicPr>
          <p:cNvPr id="214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81445" y="2006509"/>
            <a:ext cx="5505292" cy="204298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215" name="ص١٢٢…"/>
          <p:cNvSpPr/>
          <p:nvPr/>
        </p:nvSpPr>
        <p:spPr>
          <a:xfrm>
            <a:off x="7502849" y="4635830"/>
            <a:ext cx="4662485" cy="3149889"/>
          </a:xfrm>
          <a:prstGeom prst="roundRect">
            <a:avLst>
              <a:gd name="adj" fmla="val 6048"/>
            </a:avLst>
          </a:prstGeom>
          <a:solidFill>
            <a:srgbClr val="A43C27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buClr>
                <a:srgbClr val="9A7865"/>
              </a:buClr>
              <a:defRPr b="0" sz="57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ص١٢٢</a:t>
            </a:r>
          </a:p>
          <a:p>
            <a:pPr>
              <a:buClr>
                <a:srgbClr val="9A7865"/>
              </a:buClr>
              <a:defRPr b="0" sz="57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سؤال رقم ١،٢،٣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8269" y="1822130"/>
            <a:ext cx="11008262" cy="3310554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160" name="طالبتي المبدعه بالتعاون مع مجموعتك دوني جميع أفكار الدرس السابق باستخدام شريط الذكريات ."/>
          <p:cNvSpPr/>
          <p:nvPr/>
        </p:nvSpPr>
        <p:spPr>
          <a:xfrm>
            <a:off x="1971754" y="5816887"/>
            <a:ext cx="9061292" cy="2794261"/>
          </a:xfrm>
          <a:prstGeom prst="rect">
            <a:avLst/>
          </a:prstGeom>
          <a:solidFill>
            <a:srgbClr val="E5CB7D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457200">
              <a:defRPr sz="4000"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/>
            <a:r>
              <a:t>طالبتي المبدعه بالتعاون مع مجموعتك دوني جميع أفكار الدرس السابق باستخدام شريط الذكريات 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مستطيل 1"/>
          <p:cNvSpPr txBox="1"/>
          <p:nvPr/>
        </p:nvSpPr>
        <p:spPr>
          <a:xfrm>
            <a:off x="620877" y="410977"/>
            <a:ext cx="11998961" cy="2569434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0" sz="3600"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تلميذتي الرائعة </a:t>
            </a:r>
          </a:p>
          <a:p>
            <a:pPr>
              <a:defRPr b="0" sz="3600"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بالتعاون مع مجموعتك </a:t>
            </a:r>
          </a:p>
          <a:p>
            <a:pPr>
              <a:defRPr b="0" sz="3600"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قارني بين أهل السنه وأهل التعطيل في باب الأسماء والصفات  </a:t>
            </a:r>
          </a:p>
          <a:p>
            <a:pPr>
              <a:defRPr b="0" sz="3600"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مع التمثيل من خلال استراتيجية   فن</a:t>
            </a:r>
          </a:p>
        </p:txBody>
      </p:sp>
      <p:sp>
        <p:nvSpPr>
          <p:cNvPr id="163" name="بيضاوي"/>
          <p:cNvSpPr/>
          <p:nvPr/>
        </p:nvSpPr>
        <p:spPr>
          <a:xfrm>
            <a:off x="6455171" y="3953713"/>
            <a:ext cx="5159484" cy="4715809"/>
          </a:xfrm>
          <a:prstGeom prst="ellipse">
            <a:avLst/>
          </a:prstGeom>
          <a:solidFill>
            <a:srgbClr val="F0EA75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buClr>
                <a:srgbClr val="9A7865"/>
              </a:buClr>
              <a:defRPr b="0" sz="3600">
                <a:solidFill>
                  <a:srgbClr val="625B48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64" name="بيضاوي"/>
          <p:cNvSpPr/>
          <p:nvPr/>
        </p:nvSpPr>
        <p:spPr>
          <a:xfrm>
            <a:off x="2055557" y="3953713"/>
            <a:ext cx="5159484" cy="4715809"/>
          </a:xfrm>
          <a:prstGeom prst="ellipse">
            <a:avLst/>
          </a:prstGeom>
          <a:solidFill>
            <a:srgbClr val="F0EA75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buClr>
                <a:srgbClr val="9A7865"/>
              </a:buClr>
              <a:defRPr b="0" sz="3600">
                <a:solidFill>
                  <a:srgbClr val="625B48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65" name="استراتيجية فن"/>
          <p:cNvSpPr/>
          <p:nvPr/>
        </p:nvSpPr>
        <p:spPr>
          <a:xfrm>
            <a:off x="232977" y="8828775"/>
            <a:ext cx="3587218" cy="775248"/>
          </a:xfrm>
          <a:prstGeom prst="roundRect">
            <a:avLst>
              <a:gd name="adj" fmla="val 24573"/>
            </a:avLst>
          </a:prstGeom>
          <a:solidFill>
            <a:srgbClr val="D27263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Clr>
                <a:srgbClr val="9A7865"/>
              </a:buClr>
              <a:defRPr b="0" sz="3600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استراتيجية فن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قواعد في أسماء الله تعالى وصفاته"/>
          <p:cNvSpPr/>
          <p:nvPr/>
        </p:nvSpPr>
        <p:spPr>
          <a:xfrm>
            <a:off x="819607" y="1493925"/>
            <a:ext cx="11582942" cy="6425528"/>
          </a:xfrm>
          <a:prstGeom prst="roundRect">
            <a:avLst>
              <a:gd name="adj" fmla="val 2965"/>
            </a:avLst>
          </a:prstGeom>
          <a:solidFill>
            <a:srgbClr val="FFD4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Clr>
                <a:srgbClr val="9A7865"/>
              </a:buClr>
              <a:defRPr b="0" sz="12100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قواعد في أسماء الله تعالى وصفاته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big_eyes_smartypants10.jpg" descr="big_eyes_smartypants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5061" y="374355"/>
            <a:ext cx="10254678" cy="9004890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170" name="١-قواعد في أسماء الله تعالى وصفاته"/>
          <p:cNvSpPr/>
          <p:nvPr/>
        </p:nvSpPr>
        <p:spPr>
          <a:xfrm>
            <a:off x="1479355" y="2714949"/>
            <a:ext cx="6029468" cy="4323702"/>
          </a:xfrm>
          <a:prstGeom prst="roundRect">
            <a:avLst>
              <a:gd name="adj" fmla="val 4406"/>
            </a:avLst>
          </a:prstGeom>
          <a:solidFill>
            <a:srgbClr val="C0C5C4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r">
              <a:buClr>
                <a:srgbClr val="9A7865"/>
              </a:buClr>
              <a:defRPr b="0" sz="4000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١-قواعد في أسماء الله تعالى وصفاته</a:t>
            </a:r>
          </a:p>
        </p:txBody>
      </p:sp>
      <p:sp>
        <p:nvSpPr>
          <p:cNvPr id="171" name="ماذا سنتعلم"/>
          <p:cNvSpPr/>
          <p:nvPr/>
        </p:nvSpPr>
        <p:spPr>
          <a:xfrm>
            <a:off x="2245271" y="898691"/>
            <a:ext cx="3625423" cy="1270001"/>
          </a:xfrm>
          <a:prstGeom prst="rect">
            <a:avLst/>
          </a:prstGeom>
          <a:solidFill>
            <a:srgbClr val="A43C27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Clr>
                <a:srgbClr val="9A7865"/>
              </a:buClr>
              <a:defRPr b="0" sz="4400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ماذا سنتعلم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قواعد…"/>
          <p:cNvSpPr txBox="1"/>
          <p:nvPr>
            <p:ph type="subTitle" sz="half" idx="1"/>
          </p:nvPr>
        </p:nvSpPr>
        <p:spPr>
          <a:xfrm>
            <a:off x="1387957" y="449971"/>
            <a:ext cx="10464801" cy="2756995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50800">
            <a:solidFill>
              <a:srgbClr val="000000"/>
            </a:solidFill>
          </a:ln>
        </p:spPr>
        <p:txBody>
          <a:bodyPr/>
          <a:lstStyle/>
          <a:p>
            <a:pPr defTabSz="514095">
              <a:defRPr sz="7040">
                <a:latin typeface="+mn-lt"/>
                <a:ea typeface="+mn-ea"/>
                <a:cs typeface="+mn-cs"/>
                <a:sym typeface="Helvetica Neue Medium"/>
              </a:defRPr>
            </a:pPr>
            <a:r>
              <a:t>قواعد</a:t>
            </a:r>
          </a:p>
          <a:p>
            <a:pPr defTabSz="514095">
              <a:defRPr sz="7040">
                <a:latin typeface="+mn-lt"/>
                <a:ea typeface="+mn-ea"/>
                <a:cs typeface="+mn-cs"/>
                <a:sym typeface="Helvetica Neue Medium"/>
              </a:defRPr>
            </a:pPr>
            <a:r>
              <a:t> في أسماء الله تعالى وصفاته</a:t>
            </a:r>
          </a:p>
        </p:txBody>
      </p:sp>
      <p:sp>
        <p:nvSpPr>
          <p:cNvPr id="174" name="١- أسماء الله تعالى كلها حسنى"/>
          <p:cNvSpPr/>
          <p:nvPr/>
        </p:nvSpPr>
        <p:spPr>
          <a:xfrm>
            <a:off x="2388953" y="3759862"/>
            <a:ext cx="8759602" cy="2115919"/>
          </a:xfrm>
          <a:prstGeom prst="rect">
            <a:avLst/>
          </a:prstGeom>
          <a:solidFill>
            <a:srgbClr val="D4FB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100"/>
            </a:lvl1pPr>
          </a:lstStyle>
          <a:p>
            <a:pPr/>
            <a:r>
              <a:t>١- أسماء الله تعالى كلها حسنى</a:t>
            </a:r>
          </a:p>
        </p:txBody>
      </p:sp>
      <p:sp>
        <p:nvSpPr>
          <p:cNvPr id="175" name="٢- صفات الله تعالى كلها صفات كمال لانقص فيها"/>
          <p:cNvSpPr/>
          <p:nvPr/>
        </p:nvSpPr>
        <p:spPr>
          <a:xfrm>
            <a:off x="748061" y="6428676"/>
            <a:ext cx="12041386" cy="2409488"/>
          </a:xfrm>
          <a:prstGeom prst="rect">
            <a:avLst/>
          </a:prstGeom>
          <a:solidFill>
            <a:srgbClr val="D4FB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800"/>
            </a:lvl1pPr>
          </a:lstStyle>
          <a:p>
            <a:pPr/>
            <a:r>
              <a:t>٢- صفات الله تعالى كلها صفات كمال لانقص فيها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3"/>
      <p:bldP build="whole" bldLvl="1" animBg="1" rev="0" advAuto="0" spid="173" grpId="1"/>
      <p:bldP build="whole" bldLvl="1" animBg="1" rev="0" advAuto="0" spid="17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مالذي تستنتجيه من الآيه السابقه"/>
          <p:cNvSpPr txBox="1"/>
          <p:nvPr>
            <p:ph type="subTitle" sz="quarter" idx="1"/>
          </p:nvPr>
        </p:nvSpPr>
        <p:spPr>
          <a:xfrm>
            <a:off x="1270000" y="7474770"/>
            <a:ext cx="10464800" cy="1130301"/>
          </a:xfrm>
          <a:prstGeom prst="rect">
            <a:avLst/>
          </a:prstGeom>
          <a:solidFill>
            <a:schemeClr val="accent2">
              <a:hueOff val="-85259"/>
              <a:satOff val="14347"/>
              <a:lumOff val="22373"/>
            </a:schemeClr>
          </a:solidFill>
          <a:ln w="50800">
            <a:solidFill>
              <a:srgbClr val="000000"/>
            </a:solidFill>
          </a:ln>
        </p:spPr>
        <p:txBody>
          <a:bodyPr/>
          <a:lstStyle>
            <a:lvl1pPr defTabSz="502412">
              <a:defRPr b="1" sz="5848"/>
            </a:lvl1pPr>
          </a:lstStyle>
          <a:p>
            <a:pPr rtl="0">
              <a:defRPr/>
            </a:pPr>
            <a:r>
              <a:t>مالذي تستنتجيه من الآيه السابقه</a:t>
            </a:r>
          </a:p>
        </p:txBody>
      </p:sp>
      <p:sp>
        <p:nvSpPr>
          <p:cNvPr id="178" name="قول الله تعالى: {وَلِلَّهِ الْأَسْمَاءُ الْحُسْنَى فَادْعُوهُ بِهَا وَذَرُوا الَّذِينَ يُلْحِدُونَ فِي أَسْمَائِهِ}"/>
          <p:cNvSpPr txBox="1"/>
          <p:nvPr/>
        </p:nvSpPr>
        <p:spPr>
          <a:xfrm>
            <a:off x="1244600" y="660016"/>
            <a:ext cx="10515601" cy="5838506"/>
          </a:xfrm>
          <a:prstGeom prst="rect">
            <a:avLst/>
          </a:prstGeom>
          <a:solidFill>
            <a:srgbClr val="D6D5D5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 b="0" sz="8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قول الله تعالى: {وَلِلَّهِ الْأَسْمَاءُ الْحُسْنَى فَادْعُوهُ بِهَا وَذَرُوا الَّذِينَ يُلْحِدُونَ فِي أَسْمَائِهِ}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أسماء الله وصفاته بالغه في الحسن غايته ووجه الحسن في أسماء الله تعالى من وجهين"/>
          <p:cNvSpPr txBox="1"/>
          <p:nvPr>
            <p:ph type="ctrTitle"/>
          </p:nvPr>
        </p:nvSpPr>
        <p:spPr>
          <a:prstGeom prst="rect">
            <a:avLst/>
          </a:prstGeom>
          <a:solidFill>
            <a:srgbClr val="D6D5D5"/>
          </a:solidFill>
          <a:ln w="50800">
            <a:solidFill>
              <a:srgbClr val="000000"/>
            </a:solidFill>
          </a:ln>
        </p:spPr>
        <p:txBody>
          <a:bodyPr/>
          <a:lstStyle>
            <a:lvl1pPr>
              <a:defRPr sz="5300"/>
            </a:lvl1pPr>
          </a:lstStyle>
          <a:p>
            <a:pPr rtl="0">
              <a:defRPr/>
            </a:pPr>
            <a:r>
              <a:t>أسماء الله وصفاته بالغه في الحسن غايته ووجه الحسن في أسماء الله تعالى من وجهين</a:t>
            </a:r>
          </a:p>
        </p:txBody>
      </p:sp>
      <p:sp>
        <p:nvSpPr>
          <p:cNvPr id="181" name="لدلالتها على ذات الله . فكانت حسنى لدلالتها على أحسن وأعظم وأجل وأقدس مسمى وهو الله عز وجل"/>
          <p:cNvSpPr/>
          <p:nvPr/>
        </p:nvSpPr>
        <p:spPr>
          <a:xfrm>
            <a:off x="7517248" y="5553384"/>
            <a:ext cx="4903640" cy="3563028"/>
          </a:xfrm>
          <a:prstGeom prst="ellipse">
            <a:avLst/>
          </a:prstGeom>
          <a:solidFill>
            <a:srgbClr val="FFFC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100"/>
            </a:lvl1pPr>
          </a:lstStyle>
          <a:p>
            <a:pPr/>
            <a:r>
              <a:t>لدلالتها على ذات الله . فكانت حسنى لدلالتها على أحسن وأعظم وأجل وأقدس مسمى وهو الله عز وجل</a:t>
            </a:r>
          </a:p>
        </p:txBody>
      </p:sp>
      <p:sp>
        <p:nvSpPr>
          <p:cNvPr id="182" name="لأنها متضمنه لصفات كامله لانقص فيها بوجه من الوجوه"/>
          <p:cNvSpPr/>
          <p:nvPr/>
        </p:nvSpPr>
        <p:spPr>
          <a:xfrm>
            <a:off x="1923315" y="5686086"/>
            <a:ext cx="4903641" cy="3563028"/>
          </a:xfrm>
          <a:prstGeom prst="ellipse">
            <a:avLst/>
          </a:prstGeom>
          <a:solidFill>
            <a:srgbClr val="FFFC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/>
            </a:lvl1pPr>
          </a:lstStyle>
          <a:p>
            <a:pPr/>
            <a:r>
              <a:t>لأنها متضمنه لصفات كامله لانقص فيها بوجه من الوجوه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3"/>
      <p:bldP build="whole" bldLvl="1" animBg="1" rev="0" advAuto="0" spid="180" grpId="1"/>
      <p:bldP build="whole" bldLvl="1" animBg="1" rev="0" advAuto="0" spid="18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صفات الله تعالى كلها صفات كمال لانقص فيها"/>
          <p:cNvSpPr txBox="1"/>
          <p:nvPr/>
        </p:nvSpPr>
        <p:spPr>
          <a:xfrm>
            <a:off x="1169407" y="551230"/>
            <a:ext cx="10665985" cy="2131856"/>
          </a:xfrm>
          <a:prstGeom prst="rect">
            <a:avLst/>
          </a:prstGeom>
          <a:solidFill>
            <a:srgbClr val="F0D384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buClr>
                <a:srgbClr val="9A7865"/>
              </a:buClr>
              <a:defRPr b="0" sz="6000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صفات الله تعالى كلها صفات كمال لانقص فيها</a:t>
            </a:r>
          </a:p>
        </p:txBody>
      </p:sp>
      <p:sp>
        <p:nvSpPr>
          <p:cNvPr id="185" name="الحياة"/>
          <p:cNvSpPr/>
          <p:nvPr/>
        </p:nvSpPr>
        <p:spPr>
          <a:xfrm>
            <a:off x="9214440" y="3548800"/>
            <a:ext cx="2814448" cy="1270001"/>
          </a:xfrm>
          <a:prstGeom prst="ellipse">
            <a:avLst/>
          </a:prstGeom>
          <a:solidFill>
            <a:srgbClr val="FFFC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900"/>
            </a:lvl1pPr>
          </a:lstStyle>
          <a:p>
            <a:pPr/>
            <a:r>
              <a:t>الحياة</a:t>
            </a:r>
          </a:p>
        </p:txBody>
      </p:sp>
      <p:sp>
        <p:nvSpPr>
          <p:cNvPr id="186" name="السمع"/>
          <p:cNvSpPr/>
          <p:nvPr/>
        </p:nvSpPr>
        <p:spPr>
          <a:xfrm>
            <a:off x="8043909" y="5684512"/>
            <a:ext cx="2814448" cy="1270001"/>
          </a:xfrm>
          <a:prstGeom prst="ellipse">
            <a:avLst/>
          </a:prstGeom>
          <a:solidFill>
            <a:srgbClr val="FFFC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800"/>
            </a:lvl1pPr>
          </a:lstStyle>
          <a:p>
            <a:pPr/>
            <a:r>
              <a:t>السمع</a:t>
            </a:r>
          </a:p>
        </p:txBody>
      </p:sp>
      <p:sp>
        <p:nvSpPr>
          <p:cNvPr id="187" name="القدرة"/>
          <p:cNvSpPr/>
          <p:nvPr/>
        </p:nvSpPr>
        <p:spPr>
          <a:xfrm>
            <a:off x="1961041" y="4669395"/>
            <a:ext cx="2814448" cy="1270001"/>
          </a:xfrm>
          <a:prstGeom prst="ellipse">
            <a:avLst/>
          </a:prstGeom>
          <a:solidFill>
            <a:srgbClr val="FFFC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500"/>
            </a:lvl1pPr>
          </a:lstStyle>
          <a:p>
            <a:pPr/>
            <a:r>
              <a:t>القدرة</a:t>
            </a:r>
          </a:p>
        </p:txBody>
      </p:sp>
      <p:sp>
        <p:nvSpPr>
          <p:cNvPr id="188" name="العلم"/>
          <p:cNvSpPr/>
          <p:nvPr/>
        </p:nvSpPr>
        <p:spPr>
          <a:xfrm>
            <a:off x="5587741" y="3923071"/>
            <a:ext cx="2814447" cy="1270001"/>
          </a:xfrm>
          <a:prstGeom prst="ellipse">
            <a:avLst/>
          </a:prstGeom>
          <a:solidFill>
            <a:srgbClr val="FFFC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800"/>
            </a:lvl1pPr>
          </a:lstStyle>
          <a:p>
            <a:pPr/>
            <a:r>
              <a:t>العلم</a:t>
            </a:r>
          </a:p>
        </p:txBody>
      </p:sp>
      <p:sp>
        <p:nvSpPr>
          <p:cNvPr id="189" name="البصر"/>
          <p:cNvSpPr/>
          <p:nvPr/>
        </p:nvSpPr>
        <p:spPr>
          <a:xfrm>
            <a:off x="4278316" y="6433053"/>
            <a:ext cx="2814447" cy="1270001"/>
          </a:xfrm>
          <a:prstGeom prst="ellipse">
            <a:avLst/>
          </a:prstGeom>
          <a:solidFill>
            <a:srgbClr val="FFFC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300"/>
            </a:lvl1pPr>
          </a:lstStyle>
          <a:p>
            <a:pPr/>
            <a:r>
              <a:t>البصر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2"/>
      <p:bldP build="whole" bldLvl="1" animBg="1" rev="0" advAuto="0" spid="189" grpId="6"/>
      <p:bldP build="whole" bldLvl="1" animBg="1" rev="0" advAuto="0" spid="186" grpId="5"/>
      <p:bldP build="whole" bldLvl="1" animBg="1" rev="0" advAuto="0" spid="188" grpId="3"/>
      <p:bldP build="whole" bldLvl="1" animBg="1" rev="0" advAuto="0" spid="187" grpId="4"/>
      <p:bldP build="whole" bldLvl="1" animBg="1" rev="0" advAuto="0" spid="184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