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660"/>
  </p:normalViewPr>
  <p:slideViewPr>
    <p:cSldViewPr snapToGrid="0">
      <p:cViewPr varScale="1">
        <p:scale>
          <a:sx n="72" d="100"/>
          <a:sy n="72"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F32571-89BB-44CE-8917-201414487215}" type="doc">
      <dgm:prSet loTypeId="urn:microsoft.com/office/officeart/2005/8/layout/hList1" loCatId="list" qsTypeId="urn:microsoft.com/office/officeart/2005/8/quickstyle/simple1" qsCatId="simple" csTypeId="urn:microsoft.com/office/officeart/2005/8/colors/accent1_2" csCatId="accent1" phldr="1"/>
      <dgm:spPr/>
      <dgm:t>
        <a:bodyPr/>
        <a:lstStyle/>
        <a:p>
          <a:pPr rtl="1"/>
          <a:endParaRPr lang="ar-SA"/>
        </a:p>
      </dgm:t>
    </dgm:pt>
    <dgm:pt modelId="{F1712785-EB44-41E1-8808-5E0EE3644F87}">
      <dgm:prSet phldrT="[نص]"/>
      <dgm:spPr/>
      <dgm:t>
        <a:bodyPr/>
        <a:lstStyle/>
        <a:p>
          <a:pPr rtl="1"/>
          <a:r>
            <a:rPr lang="ar-SA" dirty="0">
              <a:latin typeface="DejaVu Sans Light" panose="020B0203030804020204" pitchFamily="34" charset="0"/>
              <a:ea typeface="DejaVu Sans Light" panose="020B0203030804020204" pitchFamily="34" charset="0"/>
              <a:cs typeface="DejaVu Sans Light" panose="020B0203030804020204" pitchFamily="34" charset="0"/>
            </a:rPr>
            <a:t>البيع بشرط البراءة</a:t>
          </a:r>
        </a:p>
      </dgm:t>
    </dgm:pt>
    <dgm:pt modelId="{0AADAD30-F1B2-471B-A2FE-985A43204DF6}" type="parTrans" cxnId="{F1B62E29-60AC-4469-B296-C513C3CD5081}">
      <dgm:prSet/>
      <dgm:spPr/>
      <dgm:t>
        <a:bodyPr/>
        <a:lstStyle/>
        <a:p>
          <a:pPr rtl="1"/>
          <a:endParaRPr lang="ar-SA"/>
        </a:p>
      </dgm:t>
    </dgm:pt>
    <dgm:pt modelId="{47E218E5-D320-4BCC-91AA-2B1BE8144F57}" type="sibTrans" cxnId="{F1B62E29-60AC-4469-B296-C513C3CD5081}">
      <dgm:prSet/>
      <dgm:spPr/>
      <dgm:t>
        <a:bodyPr/>
        <a:lstStyle/>
        <a:p>
          <a:pPr rtl="1"/>
          <a:endParaRPr lang="ar-SA"/>
        </a:p>
      </dgm:t>
    </dgm:pt>
    <dgm:pt modelId="{1C0FC5E3-77B7-42B5-BF42-3516C4E29BD4}">
      <dgm:prSet phldrT="[نص]"/>
      <dgm:spPr/>
      <dgm:t>
        <a:bodyPr/>
        <a:lstStyle/>
        <a:p>
          <a:pPr rtl="1"/>
          <a:r>
            <a:rPr lang="ar-SA" dirty="0"/>
            <a:t>الحالة الأولى </a:t>
          </a:r>
        </a:p>
      </dgm:t>
    </dgm:pt>
    <dgm:pt modelId="{2D25CF79-A882-4EEF-9DE0-CD3FEC706975}" type="parTrans" cxnId="{25C6BCBD-DEA4-4F25-8D5F-6DCE16141A9D}">
      <dgm:prSet/>
      <dgm:spPr/>
      <dgm:t>
        <a:bodyPr/>
        <a:lstStyle/>
        <a:p>
          <a:pPr rtl="1"/>
          <a:endParaRPr lang="ar-SA"/>
        </a:p>
      </dgm:t>
    </dgm:pt>
    <dgm:pt modelId="{BFBE2FE2-0739-4836-A7E9-D7169A564BE8}" type="sibTrans" cxnId="{25C6BCBD-DEA4-4F25-8D5F-6DCE16141A9D}">
      <dgm:prSet/>
      <dgm:spPr/>
      <dgm:t>
        <a:bodyPr/>
        <a:lstStyle/>
        <a:p>
          <a:pPr rtl="1"/>
          <a:endParaRPr lang="ar-SA"/>
        </a:p>
      </dgm:t>
    </dgm:pt>
    <dgm:pt modelId="{2DACDA4E-C892-4227-B35D-B988508DEEC9}">
      <dgm:prSet phldrT="[نص]"/>
      <dgm:spPr/>
      <dgm:t>
        <a:bodyPr/>
        <a:lstStyle/>
        <a:p>
          <a:pPr rtl="1"/>
          <a:r>
            <a:rPr lang="ar-SA" dirty="0"/>
            <a:t>الحالة الثانية </a:t>
          </a:r>
        </a:p>
      </dgm:t>
    </dgm:pt>
    <dgm:pt modelId="{E61C7DEE-0B89-40B2-B5FD-0384BA2E22C3}" type="parTrans" cxnId="{34A6AB03-AADC-4A90-ABBD-2685AFC3AACD}">
      <dgm:prSet/>
      <dgm:spPr/>
      <dgm:t>
        <a:bodyPr/>
        <a:lstStyle/>
        <a:p>
          <a:pPr rtl="1"/>
          <a:endParaRPr lang="ar-SA"/>
        </a:p>
      </dgm:t>
    </dgm:pt>
    <dgm:pt modelId="{A9206395-58A9-423B-9BBD-EECDC7EFB351}" type="sibTrans" cxnId="{34A6AB03-AADC-4A90-ABBD-2685AFC3AACD}">
      <dgm:prSet/>
      <dgm:spPr/>
      <dgm:t>
        <a:bodyPr/>
        <a:lstStyle/>
        <a:p>
          <a:pPr rtl="1"/>
          <a:endParaRPr lang="ar-SA"/>
        </a:p>
      </dgm:t>
    </dgm:pt>
    <dgm:pt modelId="{0902B1EB-D2A3-4B86-87FC-6EAF38EB2168}">
      <dgm:prSet phldrT="[نص]"/>
      <dgm:spPr/>
      <dgm:t>
        <a:bodyPr/>
        <a:lstStyle/>
        <a:p>
          <a:pPr rtl="1"/>
          <a:r>
            <a:rPr lang="ar-SA" b="0" dirty="0">
              <a:latin typeface="DejaVu Sans Light" panose="020B0203030804020204" pitchFamily="34" charset="0"/>
              <a:ea typeface="DejaVu Sans Light" panose="020B0203030804020204" pitchFamily="34" charset="0"/>
              <a:cs typeface="DejaVu Sans Light" panose="020B0203030804020204" pitchFamily="34" charset="0"/>
            </a:rPr>
            <a:t>الشروط في البيع </a:t>
          </a:r>
        </a:p>
      </dgm:t>
    </dgm:pt>
    <dgm:pt modelId="{744465FB-1D7C-4E41-B40E-6D435996F347}" type="parTrans" cxnId="{8D5B13F4-5694-4E05-96A7-09BB09435762}">
      <dgm:prSet/>
      <dgm:spPr/>
      <dgm:t>
        <a:bodyPr/>
        <a:lstStyle/>
        <a:p>
          <a:pPr rtl="1"/>
          <a:endParaRPr lang="ar-SA"/>
        </a:p>
      </dgm:t>
    </dgm:pt>
    <dgm:pt modelId="{1ECEC4B7-4BED-4300-9BE9-3303C3987CD5}" type="sibTrans" cxnId="{8D5B13F4-5694-4E05-96A7-09BB09435762}">
      <dgm:prSet/>
      <dgm:spPr/>
      <dgm:t>
        <a:bodyPr/>
        <a:lstStyle/>
        <a:p>
          <a:pPr rtl="1"/>
          <a:endParaRPr lang="ar-SA"/>
        </a:p>
      </dgm:t>
    </dgm:pt>
    <dgm:pt modelId="{95E4E8B0-A78D-4AD2-AE9D-032610E05E0B}">
      <dgm:prSet phldrT="[نص]"/>
      <dgm:spPr/>
      <dgm:t>
        <a:bodyPr/>
        <a:lstStyle/>
        <a:p>
          <a:pPr rtl="1"/>
          <a:r>
            <a:rPr lang="ar-SA"/>
            <a:t>تعريفها</a:t>
          </a:r>
          <a:endParaRPr lang="ar-SA" dirty="0"/>
        </a:p>
      </dgm:t>
    </dgm:pt>
    <dgm:pt modelId="{FA6435AA-CD5D-4DE1-8DE2-C4314B2C24DF}" type="parTrans" cxnId="{484C7317-A849-4EAC-9305-EFD5B5DAF3BC}">
      <dgm:prSet/>
      <dgm:spPr/>
      <dgm:t>
        <a:bodyPr/>
        <a:lstStyle/>
        <a:p>
          <a:pPr rtl="1"/>
          <a:endParaRPr lang="ar-SA"/>
        </a:p>
      </dgm:t>
    </dgm:pt>
    <dgm:pt modelId="{CE74FFFF-D8A1-466A-9387-47ECDAF36F9F}" type="sibTrans" cxnId="{484C7317-A849-4EAC-9305-EFD5B5DAF3BC}">
      <dgm:prSet/>
      <dgm:spPr/>
      <dgm:t>
        <a:bodyPr/>
        <a:lstStyle/>
        <a:p>
          <a:pPr rtl="1"/>
          <a:endParaRPr lang="ar-SA"/>
        </a:p>
      </dgm:t>
    </dgm:pt>
    <dgm:pt modelId="{571E6F73-2461-4FAA-BBF6-92B5DE1FE732}">
      <dgm:prSet phldrT="[نص]"/>
      <dgm:spPr/>
      <dgm:t>
        <a:bodyPr/>
        <a:lstStyle/>
        <a:p>
          <a:pPr rtl="1"/>
          <a:r>
            <a:rPr lang="ar-SA"/>
            <a:t>مثالها </a:t>
          </a:r>
          <a:endParaRPr lang="ar-SA" dirty="0"/>
        </a:p>
      </dgm:t>
    </dgm:pt>
    <dgm:pt modelId="{FF64478E-F586-4414-8446-13B9947C5631}" type="parTrans" cxnId="{7C363F35-5A9A-449B-A164-122743A19720}">
      <dgm:prSet/>
      <dgm:spPr/>
      <dgm:t>
        <a:bodyPr/>
        <a:lstStyle/>
        <a:p>
          <a:pPr rtl="1"/>
          <a:endParaRPr lang="ar-SA"/>
        </a:p>
      </dgm:t>
    </dgm:pt>
    <dgm:pt modelId="{DB951839-79F7-4633-961B-26A2EF4E1663}" type="sibTrans" cxnId="{7C363F35-5A9A-449B-A164-122743A19720}">
      <dgm:prSet/>
      <dgm:spPr/>
      <dgm:t>
        <a:bodyPr/>
        <a:lstStyle/>
        <a:p>
          <a:pPr rtl="1"/>
          <a:endParaRPr lang="ar-SA"/>
        </a:p>
      </dgm:t>
    </dgm:pt>
    <dgm:pt modelId="{D752BA82-25C8-44BD-A84D-BD3E88115171}">
      <dgm:prSet phldrT="[نص]"/>
      <dgm:spPr/>
      <dgm:t>
        <a:bodyPr/>
        <a:lstStyle/>
        <a:p>
          <a:pPr rtl="1"/>
          <a:r>
            <a:rPr lang="ar-SA" dirty="0"/>
            <a:t>أقسامها </a:t>
          </a:r>
        </a:p>
      </dgm:t>
    </dgm:pt>
    <dgm:pt modelId="{CFA7380A-AA5B-4083-BA92-254D45065590}" type="parTrans" cxnId="{1575CE14-13E4-4B59-99E7-98263799C948}">
      <dgm:prSet/>
      <dgm:spPr/>
      <dgm:t>
        <a:bodyPr/>
        <a:lstStyle/>
        <a:p>
          <a:pPr rtl="1"/>
          <a:endParaRPr lang="ar-SA"/>
        </a:p>
      </dgm:t>
    </dgm:pt>
    <dgm:pt modelId="{4B092C3D-36D4-448B-8C4F-C1B6C6DC4469}" type="sibTrans" cxnId="{1575CE14-13E4-4B59-99E7-98263799C948}">
      <dgm:prSet/>
      <dgm:spPr/>
      <dgm:t>
        <a:bodyPr/>
        <a:lstStyle/>
        <a:p>
          <a:pPr rtl="1"/>
          <a:endParaRPr lang="ar-SA"/>
        </a:p>
      </dgm:t>
    </dgm:pt>
    <dgm:pt modelId="{DF0A6C7F-DA94-4A3B-9B36-49153C5C21E4}">
      <dgm:prSet phldrT="[نص]"/>
      <dgm:spPr/>
      <dgm:t>
        <a:bodyPr/>
        <a:lstStyle/>
        <a:p>
          <a:pPr rtl="1"/>
          <a:r>
            <a:rPr lang="ar-SA" dirty="0">
              <a:latin typeface="DejaVu Sans Light" panose="020B0203030804020204" pitchFamily="34" charset="0"/>
              <a:ea typeface="DejaVu Sans Light" panose="020B0203030804020204" pitchFamily="34" charset="0"/>
              <a:cs typeface="DejaVu Sans Light" panose="020B0203030804020204" pitchFamily="34" charset="0"/>
            </a:rPr>
            <a:t>أنواع الشروط في البيع </a:t>
          </a:r>
        </a:p>
      </dgm:t>
    </dgm:pt>
    <dgm:pt modelId="{39EC997E-CB6C-401D-9C03-3480CC6BF57A}" type="sibTrans" cxnId="{FB85387C-8841-475B-9B1F-515D8CB0CD5C}">
      <dgm:prSet/>
      <dgm:spPr/>
      <dgm:t>
        <a:bodyPr/>
        <a:lstStyle/>
        <a:p>
          <a:pPr rtl="1"/>
          <a:endParaRPr lang="ar-SA"/>
        </a:p>
      </dgm:t>
    </dgm:pt>
    <dgm:pt modelId="{47FF3DB4-F1D8-42D7-8C02-6845EDF0D8C6}" type="parTrans" cxnId="{FB85387C-8841-475B-9B1F-515D8CB0CD5C}">
      <dgm:prSet/>
      <dgm:spPr/>
      <dgm:t>
        <a:bodyPr/>
        <a:lstStyle/>
        <a:p>
          <a:pPr rtl="1"/>
          <a:endParaRPr lang="ar-SA"/>
        </a:p>
      </dgm:t>
    </dgm:pt>
    <dgm:pt modelId="{32593064-1F23-4D98-8693-5BAA74B85BD3}">
      <dgm:prSet phldrT="[نص]"/>
      <dgm:spPr/>
      <dgm:t>
        <a:bodyPr/>
        <a:lstStyle/>
        <a:p>
          <a:pPr rtl="1"/>
          <a:r>
            <a:rPr lang="ar-SA" dirty="0"/>
            <a:t>الفرق بين الشروط في البيع وشروط البيع </a:t>
          </a:r>
        </a:p>
      </dgm:t>
    </dgm:pt>
    <dgm:pt modelId="{3F0752CA-4F63-4BE5-8BAF-9F2B8634B7C3}" type="parTrans" cxnId="{CE5EE2D3-1C49-4B63-8C0C-5ED067D40FBD}">
      <dgm:prSet/>
      <dgm:spPr/>
      <dgm:t>
        <a:bodyPr/>
        <a:lstStyle/>
        <a:p>
          <a:pPr rtl="1"/>
          <a:endParaRPr lang="ar-SA"/>
        </a:p>
      </dgm:t>
    </dgm:pt>
    <dgm:pt modelId="{E3123DF4-E450-4D22-903A-654D44A1F60C}" type="sibTrans" cxnId="{CE5EE2D3-1C49-4B63-8C0C-5ED067D40FBD}">
      <dgm:prSet/>
      <dgm:spPr/>
      <dgm:t>
        <a:bodyPr/>
        <a:lstStyle/>
        <a:p>
          <a:pPr rtl="1"/>
          <a:endParaRPr lang="ar-SA"/>
        </a:p>
      </dgm:t>
    </dgm:pt>
    <dgm:pt modelId="{70E3E353-7B14-42BE-9D89-89CF97004BA0}" type="pres">
      <dgm:prSet presAssocID="{8AF32571-89BB-44CE-8917-201414487215}" presName="Name0" presStyleCnt="0">
        <dgm:presLayoutVars>
          <dgm:dir val="rev"/>
          <dgm:animLvl val="lvl"/>
          <dgm:resizeHandles val="exact"/>
        </dgm:presLayoutVars>
      </dgm:prSet>
      <dgm:spPr/>
    </dgm:pt>
    <dgm:pt modelId="{B8C7FD7A-9736-41C4-895E-CB6015A633D8}" type="pres">
      <dgm:prSet presAssocID="{F1712785-EB44-41E1-8808-5E0EE3644F87}" presName="composite" presStyleCnt="0"/>
      <dgm:spPr/>
    </dgm:pt>
    <dgm:pt modelId="{15010C83-77A6-44B4-8E61-38FD6E224CAA}" type="pres">
      <dgm:prSet presAssocID="{F1712785-EB44-41E1-8808-5E0EE3644F87}" presName="parTx" presStyleLbl="alignNode1" presStyleIdx="0" presStyleCnt="3">
        <dgm:presLayoutVars>
          <dgm:chMax val="0"/>
          <dgm:chPref val="0"/>
          <dgm:bulletEnabled val="1"/>
        </dgm:presLayoutVars>
      </dgm:prSet>
      <dgm:spPr/>
    </dgm:pt>
    <dgm:pt modelId="{2814468A-A73C-4263-ADCD-9B0E5CE3779E}" type="pres">
      <dgm:prSet presAssocID="{F1712785-EB44-41E1-8808-5E0EE3644F87}" presName="desTx" presStyleLbl="alignAccFollowNode1" presStyleIdx="0" presStyleCnt="3">
        <dgm:presLayoutVars>
          <dgm:bulletEnabled val="1"/>
        </dgm:presLayoutVars>
      </dgm:prSet>
      <dgm:spPr/>
    </dgm:pt>
    <dgm:pt modelId="{254048A0-1246-4BCF-A015-A2BE5548624D}" type="pres">
      <dgm:prSet presAssocID="{47E218E5-D320-4BCC-91AA-2B1BE8144F57}" presName="space" presStyleCnt="0"/>
      <dgm:spPr/>
    </dgm:pt>
    <dgm:pt modelId="{A3B743D6-22A6-4E28-BD53-30CDE549FCEF}" type="pres">
      <dgm:prSet presAssocID="{0902B1EB-D2A3-4B86-87FC-6EAF38EB2168}" presName="composite" presStyleCnt="0"/>
      <dgm:spPr/>
    </dgm:pt>
    <dgm:pt modelId="{E621FD1F-295D-4F1B-9997-4FD50F677E5D}" type="pres">
      <dgm:prSet presAssocID="{0902B1EB-D2A3-4B86-87FC-6EAF38EB2168}" presName="parTx" presStyleLbl="alignNode1" presStyleIdx="1" presStyleCnt="3">
        <dgm:presLayoutVars>
          <dgm:chMax val="0"/>
          <dgm:chPref val="0"/>
          <dgm:bulletEnabled val="1"/>
        </dgm:presLayoutVars>
      </dgm:prSet>
      <dgm:spPr/>
    </dgm:pt>
    <dgm:pt modelId="{2447674E-1C15-4F53-90A2-8D1A08573272}" type="pres">
      <dgm:prSet presAssocID="{0902B1EB-D2A3-4B86-87FC-6EAF38EB2168}" presName="desTx" presStyleLbl="alignAccFollowNode1" presStyleIdx="1" presStyleCnt="3">
        <dgm:presLayoutVars>
          <dgm:bulletEnabled val="1"/>
        </dgm:presLayoutVars>
      </dgm:prSet>
      <dgm:spPr/>
    </dgm:pt>
    <dgm:pt modelId="{6DAFF792-944A-48DE-AE24-E421E7F038B5}" type="pres">
      <dgm:prSet presAssocID="{1ECEC4B7-4BED-4300-9BE9-3303C3987CD5}" presName="space" presStyleCnt="0"/>
      <dgm:spPr/>
    </dgm:pt>
    <dgm:pt modelId="{DA31D19D-68FF-4F0E-9C94-60B2C02BCC83}" type="pres">
      <dgm:prSet presAssocID="{DF0A6C7F-DA94-4A3B-9B36-49153C5C21E4}" presName="composite" presStyleCnt="0"/>
      <dgm:spPr/>
    </dgm:pt>
    <dgm:pt modelId="{208130DE-2503-40ED-918F-A2380482863D}" type="pres">
      <dgm:prSet presAssocID="{DF0A6C7F-DA94-4A3B-9B36-49153C5C21E4}" presName="parTx" presStyleLbl="alignNode1" presStyleIdx="2" presStyleCnt="3" custLinFactNeighborX="103">
        <dgm:presLayoutVars>
          <dgm:chMax val="0"/>
          <dgm:chPref val="0"/>
          <dgm:bulletEnabled val="1"/>
        </dgm:presLayoutVars>
      </dgm:prSet>
      <dgm:spPr/>
    </dgm:pt>
    <dgm:pt modelId="{9A9A6E1B-8314-4622-8B73-A7FEB59B8BC1}" type="pres">
      <dgm:prSet presAssocID="{DF0A6C7F-DA94-4A3B-9B36-49153C5C21E4}" presName="desTx" presStyleLbl="alignAccFollowNode1" presStyleIdx="2" presStyleCnt="3">
        <dgm:presLayoutVars>
          <dgm:bulletEnabled val="1"/>
        </dgm:presLayoutVars>
      </dgm:prSet>
      <dgm:spPr/>
    </dgm:pt>
  </dgm:ptLst>
  <dgm:cxnLst>
    <dgm:cxn modelId="{F3F46E46-4A5F-4C13-866B-E7D3695B101C}" type="presOf" srcId="{32593064-1F23-4D98-8693-5BAA74B85BD3}" destId="{2447674E-1C15-4F53-90A2-8D1A08573272}" srcOrd="0" destOrd="2" presId="urn:microsoft.com/office/officeart/2005/8/layout/hList1"/>
    <dgm:cxn modelId="{8D5B13F4-5694-4E05-96A7-09BB09435762}" srcId="{8AF32571-89BB-44CE-8917-201414487215}" destId="{0902B1EB-D2A3-4B86-87FC-6EAF38EB2168}" srcOrd="1" destOrd="0" parTransId="{744465FB-1D7C-4E41-B40E-6D435996F347}" sibTransId="{1ECEC4B7-4BED-4300-9BE9-3303C3987CD5}"/>
    <dgm:cxn modelId="{08119A5E-3005-4267-ACB3-574AA128E172}" type="presOf" srcId="{0902B1EB-D2A3-4B86-87FC-6EAF38EB2168}" destId="{E621FD1F-295D-4F1B-9997-4FD50F677E5D}" srcOrd="0" destOrd="0" presId="urn:microsoft.com/office/officeart/2005/8/layout/hList1"/>
    <dgm:cxn modelId="{31727E16-A467-433B-A06F-F5DE0CE3990C}" type="presOf" srcId="{1C0FC5E3-77B7-42B5-BF42-3516C4E29BD4}" destId="{2814468A-A73C-4263-ADCD-9B0E5CE3779E}" srcOrd="0" destOrd="0" presId="urn:microsoft.com/office/officeart/2005/8/layout/hList1"/>
    <dgm:cxn modelId="{EAD44A69-1A9A-4CC9-9F58-C54AAA22EC3B}" type="presOf" srcId="{DF0A6C7F-DA94-4A3B-9B36-49153C5C21E4}" destId="{208130DE-2503-40ED-918F-A2380482863D}" srcOrd="0" destOrd="0" presId="urn:microsoft.com/office/officeart/2005/8/layout/hList1"/>
    <dgm:cxn modelId="{17951B7B-990A-4356-8E6B-1594FFD14EA4}" type="presOf" srcId="{D752BA82-25C8-44BD-A84D-BD3E88115171}" destId="{9A9A6E1B-8314-4622-8B73-A7FEB59B8BC1}" srcOrd="0" destOrd="0" presId="urn:microsoft.com/office/officeart/2005/8/layout/hList1"/>
    <dgm:cxn modelId="{25C6BCBD-DEA4-4F25-8D5F-6DCE16141A9D}" srcId="{F1712785-EB44-41E1-8808-5E0EE3644F87}" destId="{1C0FC5E3-77B7-42B5-BF42-3516C4E29BD4}" srcOrd="0" destOrd="0" parTransId="{2D25CF79-A882-4EEF-9DE0-CD3FEC706975}" sibTransId="{BFBE2FE2-0739-4836-A7E9-D7169A564BE8}"/>
    <dgm:cxn modelId="{DFB5D4CC-09EB-4236-BAA7-74D7925D31DE}" type="presOf" srcId="{F1712785-EB44-41E1-8808-5E0EE3644F87}" destId="{15010C83-77A6-44B4-8E61-38FD6E224CAA}" srcOrd="0" destOrd="0" presId="urn:microsoft.com/office/officeart/2005/8/layout/hList1"/>
    <dgm:cxn modelId="{7C363F35-5A9A-449B-A164-122743A19720}" srcId="{0902B1EB-D2A3-4B86-87FC-6EAF38EB2168}" destId="{571E6F73-2461-4FAA-BBF6-92B5DE1FE732}" srcOrd="1" destOrd="0" parTransId="{FF64478E-F586-4414-8446-13B9947C5631}" sibTransId="{DB951839-79F7-4633-961B-26A2EF4E1663}"/>
    <dgm:cxn modelId="{2744A6D9-F995-4DCD-BD85-FAEE5583B3F7}" type="presOf" srcId="{95E4E8B0-A78D-4AD2-AE9D-032610E05E0B}" destId="{2447674E-1C15-4F53-90A2-8D1A08573272}" srcOrd="0" destOrd="0" presId="urn:microsoft.com/office/officeart/2005/8/layout/hList1"/>
    <dgm:cxn modelId="{61854337-B04E-4C8F-BD24-B4FCB324188B}" type="presOf" srcId="{2DACDA4E-C892-4227-B35D-B988508DEEC9}" destId="{2814468A-A73C-4263-ADCD-9B0E5CE3779E}" srcOrd="0" destOrd="1" presId="urn:microsoft.com/office/officeart/2005/8/layout/hList1"/>
    <dgm:cxn modelId="{A80D9A78-9546-4EFD-9C6C-64E066208645}" type="presOf" srcId="{8AF32571-89BB-44CE-8917-201414487215}" destId="{70E3E353-7B14-42BE-9D89-89CF97004BA0}" srcOrd="0" destOrd="0" presId="urn:microsoft.com/office/officeart/2005/8/layout/hList1"/>
    <dgm:cxn modelId="{CE5EE2D3-1C49-4B63-8C0C-5ED067D40FBD}" srcId="{0902B1EB-D2A3-4B86-87FC-6EAF38EB2168}" destId="{32593064-1F23-4D98-8693-5BAA74B85BD3}" srcOrd="2" destOrd="0" parTransId="{3F0752CA-4F63-4BE5-8BAF-9F2B8634B7C3}" sibTransId="{E3123DF4-E450-4D22-903A-654D44A1F60C}"/>
    <dgm:cxn modelId="{484C7317-A849-4EAC-9305-EFD5B5DAF3BC}" srcId="{0902B1EB-D2A3-4B86-87FC-6EAF38EB2168}" destId="{95E4E8B0-A78D-4AD2-AE9D-032610E05E0B}" srcOrd="0" destOrd="0" parTransId="{FA6435AA-CD5D-4DE1-8DE2-C4314B2C24DF}" sibTransId="{CE74FFFF-D8A1-466A-9387-47ECDAF36F9F}"/>
    <dgm:cxn modelId="{1575CE14-13E4-4B59-99E7-98263799C948}" srcId="{DF0A6C7F-DA94-4A3B-9B36-49153C5C21E4}" destId="{D752BA82-25C8-44BD-A84D-BD3E88115171}" srcOrd="0" destOrd="0" parTransId="{CFA7380A-AA5B-4083-BA92-254D45065590}" sibTransId="{4B092C3D-36D4-448B-8C4F-C1B6C6DC4469}"/>
    <dgm:cxn modelId="{34A6AB03-AADC-4A90-ABBD-2685AFC3AACD}" srcId="{F1712785-EB44-41E1-8808-5E0EE3644F87}" destId="{2DACDA4E-C892-4227-B35D-B988508DEEC9}" srcOrd="1" destOrd="0" parTransId="{E61C7DEE-0B89-40B2-B5FD-0384BA2E22C3}" sibTransId="{A9206395-58A9-423B-9BBD-EECDC7EFB351}"/>
    <dgm:cxn modelId="{F1B62E29-60AC-4469-B296-C513C3CD5081}" srcId="{8AF32571-89BB-44CE-8917-201414487215}" destId="{F1712785-EB44-41E1-8808-5E0EE3644F87}" srcOrd="0" destOrd="0" parTransId="{0AADAD30-F1B2-471B-A2FE-985A43204DF6}" sibTransId="{47E218E5-D320-4BCC-91AA-2B1BE8144F57}"/>
    <dgm:cxn modelId="{47FCEB9B-E871-43DD-A47D-B4E71E386A33}" type="presOf" srcId="{571E6F73-2461-4FAA-BBF6-92B5DE1FE732}" destId="{2447674E-1C15-4F53-90A2-8D1A08573272}" srcOrd="0" destOrd="1" presId="urn:microsoft.com/office/officeart/2005/8/layout/hList1"/>
    <dgm:cxn modelId="{FB85387C-8841-475B-9B1F-515D8CB0CD5C}" srcId="{8AF32571-89BB-44CE-8917-201414487215}" destId="{DF0A6C7F-DA94-4A3B-9B36-49153C5C21E4}" srcOrd="2" destOrd="0" parTransId="{47FF3DB4-F1D8-42D7-8C02-6845EDF0D8C6}" sibTransId="{39EC997E-CB6C-401D-9C03-3480CC6BF57A}"/>
    <dgm:cxn modelId="{1B72DCDE-2BA2-484F-B56D-4B17FC8D0AC4}" type="presParOf" srcId="{70E3E353-7B14-42BE-9D89-89CF97004BA0}" destId="{B8C7FD7A-9736-41C4-895E-CB6015A633D8}" srcOrd="0" destOrd="0" presId="urn:microsoft.com/office/officeart/2005/8/layout/hList1"/>
    <dgm:cxn modelId="{D5E1B5A5-5815-4127-BE64-FA76220D6610}" type="presParOf" srcId="{B8C7FD7A-9736-41C4-895E-CB6015A633D8}" destId="{15010C83-77A6-44B4-8E61-38FD6E224CAA}" srcOrd="0" destOrd="0" presId="urn:microsoft.com/office/officeart/2005/8/layout/hList1"/>
    <dgm:cxn modelId="{FAB1C244-120C-43ED-B167-D919268A4A7E}" type="presParOf" srcId="{B8C7FD7A-9736-41C4-895E-CB6015A633D8}" destId="{2814468A-A73C-4263-ADCD-9B0E5CE3779E}" srcOrd="1" destOrd="0" presId="urn:microsoft.com/office/officeart/2005/8/layout/hList1"/>
    <dgm:cxn modelId="{90EEEF2B-A43A-4749-BFFF-1DED0EEA2747}" type="presParOf" srcId="{70E3E353-7B14-42BE-9D89-89CF97004BA0}" destId="{254048A0-1246-4BCF-A015-A2BE5548624D}" srcOrd="1" destOrd="0" presId="urn:microsoft.com/office/officeart/2005/8/layout/hList1"/>
    <dgm:cxn modelId="{1CC808A8-27EC-4071-B525-049FEC1E4132}" type="presParOf" srcId="{70E3E353-7B14-42BE-9D89-89CF97004BA0}" destId="{A3B743D6-22A6-4E28-BD53-30CDE549FCEF}" srcOrd="2" destOrd="0" presId="urn:microsoft.com/office/officeart/2005/8/layout/hList1"/>
    <dgm:cxn modelId="{1D0E5427-1975-488D-BB00-79E6DC85F81F}" type="presParOf" srcId="{A3B743D6-22A6-4E28-BD53-30CDE549FCEF}" destId="{E621FD1F-295D-4F1B-9997-4FD50F677E5D}" srcOrd="0" destOrd="0" presId="urn:microsoft.com/office/officeart/2005/8/layout/hList1"/>
    <dgm:cxn modelId="{6322AB37-F8C8-44F7-8282-0BD832C2670B}" type="presParOf" srcId="{A3B743D6-22A6-4E28-BD53-30CDE549FCEF}" destId="{2447674E-1C15-4F53-90A2-8D1A08573272}" srcOrd="1" destOrd="0" presId="urn:microsoft.com/office/officeart/2005/8/layout/hList1"/>
    <dgm:cxn modelId="{8D3E14DB-CF36-4B6C-BE37-5DB2143E40E7}" type="presParOf" srcId="{70E3E353-7B14-42BE-9D89-89CF97004BA0}" destId="{6DAFF792-944A-48DE-AE24-E421E7F038B5}" srcOrd="3" destOrd="0" presId="urn:microsoft.com/office/officeart/2005/8/layout/hList1"/>
    <dgm:cxn modelId="{4603A8BA-8DCA-4879-A15E-B3838B9F5C01}" type="presParOf" srcId="{70E3E353-7B14-42BE-9D89-89CF97004BA0}" destId="{DA31D19D-68FF-4F0E-9C94-60B2C02BCC83}" srcOrd="4" destOrd="0" presId="urn:microsoft.com/office/officeart/2005/8/layout/hList1"/>
    <dgm:cxn modelId="{B0D51155-08F5-43E6-82E8-371D2610E85A}" type="presParOf" srcId="{DA31D19D-68FF-4F0E-9C94-60B2C02BCC83}" destId="{208130DE-2503-40ED-918F-A2380482863D}" srcOrd="0" destOrd="0" presId="urn:microsoft.com/office/officeart/2005/8/layout/hList1"/>
    <dgm:cxn modelId="{B8654055-BACD-4D16-A62A-30A606C8C648}" type="presParOf" srcId="{DA31D19D-68FF-4F0E-9C94-60B2C02BCC83}" destId="{9A9A6E1B-8314-4622-8B73-A7FEB59B8BC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CC9EC5-B515-403A-B93D-FE13318C47B6}" type="doc">
      <dgm:prSet loTypeId="urn:microsoft.com/office/officeart/2005/8/layout/hierarchy3" loCatId="relationship" qsTypeId="urn:microsoft.com/office/officeart/2005/8/quickstyle/3d4" qsCatId="3D" csTypeId="urn:microsoft.com/office/officeart/2005/8/colors/accent1_2" csCatId="accent1" phldr="1"/>
      <dgm:spPr/>
      <dgm:t>
        <a:bodyPr/>
        <a:lstStyle/>
        <a:p>
          <a:pPr rtl="1"/>
          <a:endParaRPr lang="ar-SA"/>
        </a:p>
      </dgm:t>
    </dgm:pt>
    <dgm:pt modelId="{4C84CA07-3242-4D61-A167-D4E8F57A4BF9}">
      <dgm:prSet phldrT="[نص]"/>
      <dgm:spPr/>
      <dgm:t>
        <a:bodyPr/>
        <a:lstStyle/>
        <a:p>
          <a:pPr rtl="1"/>
          <a:r>
            <a:rPr lang="ar-SA" dirty="0"/>
            <a:t>أنواع الشروط </a:t>
          </a:r>
        </a:p>
      </dgm:t>
    </dgm:pt>
    <dgm:pt modelId="{15505F2F-A963-44BA-AE5D-CB059389728D}" type="parTrans" cxnId="{4D0AA820-BCE9-4E35-A139-75FEC4131D25}">
      <dgm:prSet/>
      <dgm:spPr/>
      <dgm:t>
        <a:bodyPr/>
        <a:lstStyle/>
        <a:p>
          <a:pPr rtl="1"/>
          <a:endParaRPr lang="ar-SA"/>
        </a:p>
      </dgm:t>
    </dgm:pt>
    <dgm:pt modelId="{1E087584-D1F2-4559-80C3-C822339C6939}" type="sibTrans" cxnId="{4D0AA820-BCE9-4E35-A139-75FEC4131D25}">
      <dgm:prSet/>
      <dgm:spPr/>
      <dgm:t>
        <a:bodyPr/>
        <a:lstStyle/>
        <a:p>
          <a:pPr rtl="1"/>
          <a:endParaRPr lang="ar-SA"/>
        </a:p>
      </dgm:t>
    </dgm:pt>
    <dgm:pt modelId="{281C8DE8-5060-4F8C-A6E9-4BB3F2B3DE7F}">
      <dgm:prSet phldrT="[نص]" custT="1"/>
      <dgm:spPr/>
      <dgm:t>
        <a:bodyPr/>
        <a:lstStyle/>
        <a:p>
          <a:pPr rtl="1"/>
          <a:r>
            <a:rPr lang="ar-SA" sz="1600" b="1" dirty="0"/>
            <a:t>الشروط الموافقة للمقصود في العقد </a:t>
          </a:r>
        </a:p>
      </dgm:t>
    </dgm:pt>
    <dgm:pt modelId="{FCF27D38-C100-4796-92D0-F5A7FBFEF5A5}" type="parTrans" cxnId="{1FD6F864-E12E-4B69-8B9D-F35A00BF5CEA}">
      <dgm:prSet/>
      <dgm:spPr/>
      <dgm:t>
        <a:bodyPr/>
        <a:lstStyle/>
        <a:p>
          <a:pPr rtl="1"/>
          <a:endParaRPr lang="ar-SA"/>
        </a:p>
      </dgm:t>
    </dgm:pt>
    <dgm:pt modelId="{3077D3E4-BF48-450E-B1D6-42F593B28622}" type="sibTrans" cxnId="{1FD6F864-E12E-4B69-8B9D-F35A00BF5CEA}">
      <dgm:prSet/>
      <dgm:spPr/>
      <dgm:t>
        <a:bodyPr/>
        <a:lstStyle/>
        <a:p>
          <a:pPr rtl="1"/>
          <a:endParaRPr lang="ar-SA"/>
        </a:p>
      </dgm:t>
    </dgm:pt>
    <dgm:pt modelId="{3540EE4D-ED70-4964-B995-885D6A6A1BDF}">
      <dgm:prSet phldrT="[نص]" custT="1"/>
      <dgm:spPr/>
      <dgm:t>
        <a:bodyPr/>
        <a:lstStyle/>
        <a:p>
          <a:pPr rtl="1"/>
          <a:r>
            <a:rPr lang="ar-SA" sz="1800" b="1" dirty="0"/>
            <a:t>الشروط التوثيقية </a:t>
          </a:r>
        </a:p>
      </dgm:t>
    </dgm:pt>
    <dgm:pt modelId="{3A5F8DB2-651B-4879-9D96-1480B2AB487A}" type="parTrans" cxnId="{C634CD8C-3653-4358-ABDC-EDB79593A9A1}">
      <dgm:prSet/>
      <dgm:spPr/>
      <dgm:t>
        <a:bodyPr/>
        <a:lstStyle/>
        <a:p>
          <a:pPr rtl="1"/>
          <a:endParaRPr lang="ar-SA"/>
        </a:p>
      </dgm:t>
    </dgm:pt>
    <dgm:pt modelId="{0F0F6C20-6117-4810-B2DF-6512DA705996}" type="sibTrans" cxnId="{C634CD8C-3653-4358-ABDC-EDB79593A9A1}">
      <dgm:prSet/>
      <dgm:spPr/>
      <dgm:t>
        <a:bodyPr/>
        <a:lstStyle/>
        <a:p>
          <a:pPr rtl="1"/>
          <a:endParaRPr lang="ar-SA"/>
        </a:p>
      </dgm:t>
    </dgm:pt>
    <dgm:pt modelId="{AC950DC5-8580-483F-A5BD-2A5F6486DC3A}">
      <dgm:prSet phldrT="[نص]"/>
      <dgm:spPr/>
      <dgm:t>
        <a:bodyPr/>
        <a:lstStyle/>
        <a:p>
          <a:pPr rtl="1"/>
          <a:r>
            <a:rPr lang="ar-SA" dirty="0"/>
            <a:t>مثاله </a:t>
          </a:r>
        </a:p>
      </dgm:t>
    </dgm:pt>
    <dgm:pt modelId="{04F2D6EE-DA9F-40D9-B213-559205B3100F}" type="parTrans" cxnId="{C48EC4A5-768F-49CA-8973-EB2F4B240819}">
      <dgm:prSet/>
      <dgm:spPr/>
      <dgm:t>
        <a:bodyPr/>
        <a:lstStyle/>
        <a:p>
          <a:pPr rtl="1"/>
          <a:endParaRPr lang="ar-SA"/>
        </a:p>
      </dgm:t>
    </dgm:pt>
    <dgm:pt modelId="{B6224E42-250D-473E-95EF-7901261D8D26}" type="sibTrans" cxnId="{C48EC4A5-768F-49CA-8973-EB2F4B240819}">
      <dgm:prSet/>
      <dgm:spPr/>
      <dgm:t>
        <a:bodyPr/>
        <a:lstStyle/>
        <a:p>
          <a:pPr rtl="1"/>
          <a:endParaRPr lang="ar-SA"/>
        </a:p>
      </dgm:t>
    </dgm:pt>
    <dgm:pt modelId="{C290A170-0AD2-41E0-943D-475DC7FABFEC}">
      <dgm:prSet phldrT="[نص]" custT="1"/>
      <dgm:spPr/>
      <dgm:t>
        <a:bodyPr/>
        <a:lstStyle/>
        <a:p>
          <a:pPr rtl="1"/>
          <a:r>
            <a:rPr lang="ar-SA" sz="1800" dirty="0"/>
            <a:t>أن يكون الثمن حالا أو نقدًا</a:t>
          </a:r>
        </a:p>
      </dgm:t>
    </dgm:pt>
    <dgm:pt modelId="{10083726-BAE2-4AAA-9278-3E7F1E3B2D08}" type="parTrans" cxnId="{2A242A12-2637-464B-B8B6-07219C57F0A5}">
      <dgm:prSet/>
      <dgm:spPr/>
      <dgm:t>
        <a:bodyPr/>
        <a:lstStyle/>
        <a:p>
          <a:pPr rtl="1"/>
          <a:endParaRPr lang="ar-SA"/>
        </a:p>
      </dgm:t>
    </dgm:pt>
    <dgm:pt modelId="{9C574959-2040-42D4-B9AC-1CC200B036FF}" type="sibTrans" cxnId="{2A242A12-2637-464B-B8B6-07219C57F0A5}">
      <dgm:prSet/>
      <dgm:spPr/>
      <dgm:t>
        <a:bodyPr/>
        <a:lstStyle/>
        <a:p>
          <a:pPr rtl="1"/>
          <a:endParaRPr lang="ar-SA"/>
        </a:p>
      </dgm:t>
    </dgm:pt>
    <dgm:pt modelId="{2B70D86D-CFAB-45D8-8D91-38BC2ADBC819}">
      <dgm:prSet phldrT="[نص]" custT="1"/>
      <dgm:spPr/>
      <dgm:t>
        <a:bodyPr/>
        <a:lstStyle/>
        <a:p>
          <a:pPr rtl="1"/>
          <a:r>
            <a:rPr lang="ar-SA" sz="1800" dirty="0"/>
            <a:t>اشتراط الرهن أو الكفالة </a:t>
          </a:r>
        </a:p>
      </dgm:t>
    </dgm:pt>
    <dgm:pt modelId="{4536364C-AE6F-4EFC-85F7-B021788576BF}" type="parTrans" cxnId="{F7CEBB77-BAA7-498C-8CF0-195B18515DF2}">
      <dgm:prSet/>
      <dgm:spPr/>
      <dgm:t>
        <a:bodyPr/>
        <a:lstStyle/>
        <a:p>
          <a:pPr rtl="1"/>
          <a:endParaRPr lang="ar-SA"/>
        </a:p>
      </dgm:t>
    </dgm:pt>
    <dgm:pt modelId="{BA448932-3E10-4C7F-B0FF-17777BB9F5D6}" type="sibTrans" cxnId="{F7CEBB77-BAA7-498C-8CF0-195B18515DF2}">
      <dgm:prSet/>
      <dgm:spPr/>
      <dgm:t>
        <a:bodyPr/>
        <a:lstStyle/>
        <a:p>
          <a:pPr rtl="1"/>
          <a:endParaRPr lang="ar-SA"/>
        </a:p>
      </dgm:t>
    </dgm:pt>
    <dgm:pt modelId="{7B75F024-CBDC-4642-8B10-89416EF5FBDB}">
      <dgm:prSet custT="1"/>
      <dgm:spPr/>
      <dgm:t>
        <a:bodyPr/>
        <a:lstStyle/>
        <a:p>
          <a:pPr rtl="1"/>
          <a:r>
            <a:rPr lang="ar-SA" sz="1800" b="1" dirty="0"/>
            <a:t>الشروط الوصفية </a:t>
          </a:r>
        </a:p>
      </dgm:t>
    </dgm:pt>
    <dgm:pt modelId="{A78257FC-88A9-499E-B954-4FFF79771EDD}" type="parTrans" cxnId="{F6EE86F1-69F3-48C3-8406-D0FB704E3240}">
      <dgm:prSet/>
      <dgm:spPr/>
      <dgm:t>
        <a:bodyPr/>
        <a:lstStyle/>
        <a:p>
          <a:pPr rtl="1"/>
          <a:endParaRPr lang="ar-SA"/>
        </a:p>
      </dgm:t>
    </dgm:pt>
    <dgm:pt modelId="{8B2EA3EA-78A1-40C6-8285-6B101E157DA3}" type="sibTrans" cxnId="{F6EE86F1-69F3-48C3-8406-D0FB704E3240}">
      <dgm:prSet/>
      <dgm:spPr/>
      <dgm:t>
        <a:bodyPr/>
        <a:lstStyle/>
        <a:p>
          <a:pPr rtl="1"/>
          <a:endParaRPr lang="ar-SA"/>
        </a:p>
      </dgm:t>
    </dgm:pt>
    <dgm:pt modelId="{7F945464-BCC4-4C62-9650-AC158F285E31}">
      <dgm:prSet custT="1"/>
      <dgm:spPr/>
      <dgm:t>
        <a:bodyPr/>
        <a:lstStyle/>
        <a:p>
          <a:pPr rtl="1"/>
          <a:r>
            <a:rPr lang="ar-SA" sz="1600" b="1" dirty="0"/>
            <a:t>اشتراط البائع نفعا معلوما في المبيع </a:t>
          </a:r>
        </a:p>
      </dgm:t>
    </dgm:pt>
    <dgm:pt modelId="{AE252CD4-94BD-4FD7-9667-C2EAD800AECB}" type="parTrans" cxnId="{C7828EF3-A2AD-4D81-B114-38281990BBAC}">
      <dgm:prSet/>
      <dgm:spPr/>
      <dgm:t>
        <a:bodyPr/>
        <a:lstStyle/>
        <a:p>
          <a:pPr rtl="1"/>
          <a:endParaRPr lang="ar-SA"/>
        </a:p>
      </dgm:t>
    </dgm:pt>
    <dgm:pt modelId="{7B5FB08A-8DC5-4C5E-BECE-F35ADE6DE0C3}" type="sibTrans" cxnId="{C7828EF3-A2AD-4D81-B114-38281990BBAC}">
      <dgm:prSet/>
      <dgm:spPr/>
      <dgm:t>
        <a:bodyPr/>
        <a:lstStyle/>
        <a:p>
          <a:pPr rtl="1"/>
          <a:endParaRPr lang="ar-SA"/>
        </a:p>
      </dgm:t>
    </dgm:pt>
    <dgm:pt modelId="{6CA76D74-EBD5-4190-B0F7-313978D58F02}">
      <dgm:prSet/>
      <dgm:spPr/>
      <dgm:t>
        <a:bodyPr/>
        <a:lstStyle/>
        <a:p>
          <a:pPr rtl="1"/>
          <a:r>
            <a:rPr lang="ar-SA" dirty="0"/>
            <a:t>أن يشترط المشتري صفة معينة في المبيع أو في الثمن كأن يشتري سيارة ويشترط أن يكون لونها أخضر أو أن يشرط أن يكون بعض الثمن مؤجل </a:t>
          </a:r>
        </a:p>
      </dgm:t>
    </dgm:pt>
    <dgm:pt modelId="{C6007AF4-1416-468E-8B9C-30762130BF2E}" type="parTrans" cxnId="{A853B16B-8F67-45F5-960F-296EFEFD33C5}">
      <dgm:prSet/>
      <dgm:spPr/>
      <dgm:t>
        <a:bodyPr/>
        <a:lstStyle/>
        <a:p>
          <a:pPr rtl="1"/>
          <a:endParaRPr lang="ar-SA"/>
        </a:p>
      </dgm:t>
    </dgm:pt>
    <dgm:pt modelId="{A5A4FD2A-9F46-4079-BC6F-5D20B7DD8B70}" type="sibTrans" cxnId="{A853B16B-8F67-45F5-960F-296EFEFD33C5}">
      <dgm:prSet/>
      <dgm:spPr/>
      <dgm:t>
        <a:bodyPr/>
        <a:lstStyle/>
        <a:p>
          <a:pPr rtl="1"/>
          <a:endParaRPr lang="ar-SA"/>
        </a:p>
      </dgm:t>
    </dgm:pt>
    <dgm:pt modelId="{32B74A30-403B-4596-B8C1-99AF5DABAE4D}">
      <dgm:prSet/>
      <dgm:spPr/>
      <dgm:t>
        <a:bodyPr/>
        <a:lstStyle/>
        <a:p>
          <a:pPr rtl="1"/>
          <a:r>
            <a:rPr lang="ar-SA" dirty="0"/>
            <a:t>أن يسكن البائع المنزل شهرا </a:t>
          </a:r>
        </a:p>
      </dgm:t>
    </dgm:pt>
    <dgm:pt modelId="{02EF2920-A72C-4F7B-837F-5BBCFB176C74}" type="parTrans" cxnId="{1C9A24F5-E733-4868-ADD9-F2AE6584ED45}">
      <dgm:prSet/>
      <dgm:spPr/>
      <dgm:t>
        <a:bodyPr/>
        <a:lstStyle/>
        <a:p>
          <a:pPr rtl="1"/>
          <a:endParaRPr lang="ar-SA"/>
        </a:p>
      </dgm:t>
    </dgm:pt>
    <dgm:pt modelId="{B0570B4C-8030-4989-937C-29A5F039305A}" type="sibTrans" cxnId="{1C9A24F5-E733-4868-ADD9-F2AE6584ED45}">
      <dgm:prSet/>
      <dgm:spPr/>
      <dgm:t>
        <a:bodyPr/>
        <a:lstStyle/>
        <a:p>
          <a:pPr rtl="1"/>
          <a:endParaRPr lang="ar-SA"/>
        </a:p>
      </dgm:t>
    </dgm:pt>
    <dgm:pt modelId="{6F53F88C-E51E-4175-BD19-983E96CCEAB5}" type="pres">
      <dgm:prSet presAssocID="{ACCC9EC5-B515-403A-B93D-FE13318C47B6}" presName="diagram" presStyleCnt="0">
        <dgm:presLayoutVars>
          <dgm:chPref val="1"/>
          <dgm:dir val="rev"/>
          <dgm:animOne val="branch"/>
          <dgm:animLvl val="lvl"/>
          <dgm:resizeHandles/>
        </dgm:presLayoutVars>
      </dgm:prSet>
      <dgm:spPr/>
    </dgm:pt>
    <dgm:pt modelId="{24247650-D41E-46F8-83E1-5AE7DB1649AA}" type="pres">
      <dgm:prSet presAssocID="{4C84CA07-3242-4D61-A167-D4E8F57A4BF9}" presName="root" presStyleCnt="0"/>
      <dgm:spPr/>
    </dgm:pt>
    <dgm:pt modelId="{4A3714A1-444F-4B3C-87E1-B91A97E2B177}" type="pres">
      <dgm:prSet presAssocID="{4C84CA07-3242-4D61-A167-D4E8F57A4BF9}" presName="rootComposite" presStyleCnt="0"/>
      <dgm:spPr/>
    </dgm:pt>
    <dgm:pt modelId="{AA7E1CE8-9846-416D-BDCA-580F941F90A8}" type="pres">
      <dgm:prSet presAssocID="{4C84CA07-3242-4D61-A167-D4E8F57A4BF9}" presName="rootText" presStyleLbl="node1" presStyleIdx="0" presStyleCnt="2" custScaleX="157807"/>
      <dgm:spPr/>
    </dgm:pt>
    <dgm:pt modelId="{4F298D28-F04F-4124-9866-169D4F1833B7}" type="pres">
      <dgm:prSet presAssocID="{4C84CA07-3242-4D61-A167-D4E8F57A4BF9}" presName="rootConnector" presStyleLbl="node1" presStyleIdx="0" presStyleCnt="2"/>
      <dgm:spPr/>
    </dgm:pt>
    <dgm:pt modelId="{D5EBA116-B77A-4DA5-BE03-BD7E1055E61B}" type="pres">
      <dgm:prSet presAssocID="{4C84CA07-3242-4D61-A167-D4E8F57A4BF9}" presName="childShape" presStyleCnt="0"/>
      <dgm:spPr/>
    </dgm:pt>
    <dgm:pt modelId="{05224C0E-409B-4DED-B943-875AFECB423A}" type="pres">
      <dgm:prSet presAssocID="{FCF27D38-C100-4796-92D0-F5A7FBFEF5A5}" presName="Name13" presStyleLbl="parChTrans1D2" presStyleIdx="0" presStyleCnt="8"/>
      <dgm:spPr/>
    </dgm:pt>
    <dgm:pt modelId="{DF70354A-94E0-4B8C-BF21-8CD991787029}" type="pres">
      <dgm:prSet presAssocID="{281C8DE8-5060-4F8C-A6E9-4BB3F2B3DE7F}" presName="childText" presStyleLbl="bgAcc1" presStyleIdx="0" presStyleCnt="8" custScaleX="211346">
        <dgm:presLayoutVars>
          <dgm:bulletEnabled val="1"/>
        </dgm:presLayoutVars>
      </dgm:prSet>
      <dgm:spPr/>
    </dgm:pt>
    <dgm:pt modelId="{FED5DAF3-67D7-43DA-9F47-8C1655F23EAE}" type="pres">
      <dgm:prSet presAssocID="{3A5F8DB2-651B-4879-9D96-1480B2AB487A}" presName="Name13" presStyleLbl="parChTrans1D2" presStyleIdx="1" presStyleCnt="8"/>
      <dgm:spPr/>
    </dgm:pt>
    <dgm:pt modelId="{89BE7A56-AF0F-4E26-BDA4-3FA2B7CF7B2E}" type="pres">
      <dgm:prSet presAssocID="{3540EE4D-ED70-4964-B995-885D6A6A1BDF}" presName="childText" presStyleLbl="bgAcc1" presStyleIdx="1" presStyleCnt="8" custScaleX="209219">
        <dgm:presLayoutVars>
          <dgm:bulletEnabled val="1"/>
        </dgm:presLayoutVars>
      </dgm:prSet>
      <dgm:spPr/>
    </dgm:pt>
    <dgm:pt modelId="{E0E99C12-FEF7-49BE-A327-6603BB0C21CA}" type="pres">
      <dgm:prSet presAssocID="{A78257FC-88A9-499E-B954-4FFF79771EDD}" presName="Name13" presStyleLbl="parChTrans1D2" presStyleIdx="2" presStyleCnt="8"/>
      <dgm:spPr/>
    </dgm:pt>
    <dgm:pt modelId="{2F7BF05E-306B-4408-8BAE-F259F77B56BE}" type="pres">
      <dgm:prSet presAssocID="{7B75F024-CBDC-4642-8B10-89416EF5FBDB}" presName="childText" presStyleLbl="bgAcc1" presStyleIdx="2" presStyleCnt="8" custScaleX="209220">
        <dgm:presLayoutVars>
          <dgm:bulletEnabled val="1"/>
        </dgm:presLayoutVars>
      </dgm:prSet>
      <dgm:spPr/>
    </dgm:pt>
    <dgm:pt modelId="{3DAC4A7B-61F6-4F8C-B1D8-53FAB0283A84}" type="pres">
      <dgm:prSet presAssocID="{AE252CD4-94BD-4FD7-9667-C2EAD800AECB}" presName="Name13" presStyleLbl="parChTrans1D2" presStyleIdx="3" presStyleCnt="8"/>
      <dgm:spPr/>
    </dgm:pt>
    <dgm:pt modelId="{5789ABFA-1780-4887-B53E-CCAE09C62DC7}" type="pres">
      <dgm:prSet presAssocID="{7F945464-BCC4-4C62-9650-AC158F285E31}" presName="childText" presStyleLbl="bgAcc1" presStyleIdx="3" presStyleCnt="8" custScaleX="262112">
        <dgm:presLayoutVars>
          <dgm:bulletEnabled val="1"/>
        </dgm:presLayoutVars>
      </dgm:prSet>
      <dgm:spPr/>
    </dgm:pt>
    <dgm:pt modelId="{1E769C92-A12A-4770-B749-DC17C3D7C3D5}" type="pres">
      <dgm:prSet presAssocID="{AC950DC5-8580-483F-A5BD-2A5F6486DC3A}" presName="root" presStyleCnt="0"/>
      <dgm:spPr/>
    </dgm:pt>
    <dgm:pt modelId="{6040435D-31E0-435D-B7E3-F7598EE9AE85}" type="pres">
      <dgm:prSet presAssocID="{AC950DC5-8580-483F-A5BD-2A5F6486DC3A}" presName="rootComposite" presStyleCnt="0"/>
      <dgm:spPr/>
    </dgm:pt>
    <dgm:pt modelId="{E73136BF-FA61-43BF-93EE-C77E04FF4DC4}" type="pres">
      <dgm:prSet presAssocID="{AC950DC5-8580-483F-A5BD-2A5F6486DC3A}" presName="rootText" presStyleLbl="node1" presStyleIdx="1" presStyleCnt="2" custScaleX="154376"/>
      <dgm:spPr/>
    </dgm:pt>
    <dgm:pt modelId="{2D82BAC6-A829-4D8E-9A87-383BC7CFCFD7}" type="pres">
      <dgm:prSet presAssocID="{AC950DC5-8580-483F-A5BD-2A5F6486DC3A}" presName="rootConnector" presStyleLbl="node1" presStyleIdx="1" presStyleCnt="2"/>
      <dgm:spPr/>
    </dgm:pt>
    <dgm:pt modelId="{3880787A-CD07-4A58-87EE-DAB6C2840A0F}" type="pres">
      <dgm:prSet presAssocID="{AC950DC5-8580-483F-A5BD-2A5F6486DC3A}" presName="childShape" presStyleCnt="0"/>
      <dgm:spPr/>
    </dgm:pt>
    <dgm:pt modelId="{A3020A8A-830B-47A3-93BA-7DDED1A15278}" type="pres">
      <dgm:prSet presAssocID="{10083726-BAE2-4AAA-9278-3E7F1E3B2D08}" presName="Name13" presStyleLbl="parChTrans1D2" presStyleIdx="4" presStyleCnt="8"/>
      <dgm:spPr/>
    </dgm:pt>
    <dgm:pt modelId="{197C4523-B447-4D72-88CF-5BC176C8F708}" type="pres">
      <dgm:prSet presAssocID="{C290A170-0AD2-41E0-943D-475DC7FABFEC}" presName="childText" presStyleLbl="bgAcc1" presStyleIdx="4" presStyleCnt="8" custScaleX="265606">
        <dgm:presLayoutVars>
          <dgm:bulletEnabled val="1"/>
        </dgm:presLayoutVars>
      </dgm:prSet>
      <dgm:spPr/>
    </dgm:pt>
    <dgm:pt modelId="{730BBF88-EF45-4CD1-8D93-EB398DE8802C}" type="pres">
      <dgm:prSet presAssocID="{4536364C-AE6F-4EFC-85F7-B021788576BF}" presName="Name13" presStyleLbl="parChTrans1D2" presStyleIdx="5" presStyleCnt="8"/>
      <dgm:spPr/>
    </dgm:pt>
    <dgm:pt modelId="{5E43688E-B3E9-4BFC-BC4C-26BC264F9898}" type="pres">
      <dgm:prSet presAssocID="{2B70D86D-CFAB-45D8-8D91-38BC2ADBC819}" presName="childText" presStyleLbl="bgAcc1" presStyleIdx="5" presStyleCnt="8" custScaleX="269601">
        <dgm:presLayoutVars>
          <dgm:bulletEnabled val="1"/>
        </dgm:presLayoutVars>
      </dgm:prSet>
      <dgm:spPr/>
    </dgm:pt>
    <dgm:pt modelId="{E0C4C460-0A51-4983-A6F2-D0DBAEB9F721}" type="pres">
      <dgm:prSet presAssocID="{C6007AF4-1416-468E-8B9C-30762130BF2E}" presName="Name13" presStyleLbl="parChTrans1D2" presStyleIdx="6" presStyleCnt="8"/>
      <dgm:spPr/>
    </dgm:pt>
    <dgm:pt modelId="{D25BE77F-5753-4DC6-A57E-13212EB95FC9}" type="pres">
      <dgm:prSet presAssocID="{6CA76D74-EBD5-4190-B0F7-313978D58F02}" presName="childText" presStyleLbl="bgAcc1" presStyleIdx="6" presStyleCnt="8" custScaleX="268127" custScaleY="129387">
        <dgm:presLayoutVars>
          <dgm:bulletEnabled val="1"/>
        </dgm:presLayoutVars>
      </dgm:prSet>
      <dgm:spPr/>
    </dgm:pt>
    <dgm:pt modelId="{14689E87-1B93-484A-8392-F6AA935A2FE8}" type="pres">
      <dgm:prSet presAssocID="{02EF2920-A72C-4F7B-837F-5BBCFB176C74}" presName="Name13" presStyleLbl="parChTrans1D2" presStyleIdx="7" presStyleCnt="8"/>
      <dgm:spPr/>
    </dgm:pt>
    <dgm:pt modelId="{5439BCE8-315E-4EBC-95CC-3FD41F1C2360}" type="pres">
      <dgm:prSet presAssocID="{32B74A30-403B-4596-B8C1-99AF5DABAE4D}" presName="childText" presStyleLbl="bgAcc1" presStyleIdx="7" presStyleCnt="8" custScaleX="265830" custLinFactNeighborY="-1508">
        <dgm:presLayoutVars>
          <dgm:bulletEnabled val="1"/>
        </dgm:presLayoutVars>
      </dgm:prSet>
      <dgm:spPr/>
    </dgm:pt>
  </dgm:ptLst>
  <dgm:cxnLst>
    <dgm:cxn modelId="{6AF2D364-53CF-44F4-AC0F-10BAAA656353}" type="presOf" srcId="{ACCC9EC5-B515-403A-B93D-FE13318C47B6}" destId="{6F53F88C-E51E-4175-BD19-983E96CCEAB5}" srcOrd="0" destOrd="0" presId="urn:microsoft.com/office/officeart/2005/8/layout/hierarchy3"/>
    <dgm:cxn modelId="{C634CD8C-3653-4358-ABDC-EDB79593A9A1}" srcId="{4C84CA07-3242-4D61-A167-D4E8F57A4BF9}" destId="{3540EE4D-ED70-4964-B995-885D6A6A1BDF}" srcOrd="1" destOrd="0" parTransId="{3A5F8DB2-651B-4879-9D96-1480B2AB487A}" sibTransId="{0F0F6C20-6117-4810-B2DF-6512DA705996}"/>
    <dgm:cxn modelId="{B5964F05-C95A-4320-B629-13D51633CDE2}" type="presOf" srcId="{3540EE4D-ED70-4964-B995-885D6A6A1BDF}" destId="{89BE7A56-AF0F-4E26-BDA4-3FA2B7CF7B2E}" srcOrd="0" destOrd="0" presId="urn:microsoft.com/office/officeart/2005/8/layout/hierarchy3"/>
    <dgm:cxn modelId="{4CE90B25-67D8-4008-A5BD-93247AA7CF4F}" type="presOf" srcId="{281C8DE8-5060-4F8C-A6E9-4BB3F2B3DE7F}" destId="{DF70354A-94E0-4B8C-BF21-8CD991787029}" srcOrd="0" destOrd="0" presId="urn:microsoft.com/office/officeart/2005/8/layout/hierarchy3"/>
    <dgm:cxn modelId="{5BD67395-5F07-4695-80CD-21743D9B1C59}" type="presOf" srcId="{02EF2920-A72C-4F7B-837F-5BBCFB176C74}" destId="{14689E87-1B93-484A-8392-F6AA935A2FE8}" srcOrd="0" destOrd="0" presId="urn:microsoft.com/office/officeart/2005/8/layout/hierarchy3"/>
    <dgm:cxn modelId="{11D81AEF-0710-484F-8C63-4BE8C7B1D780}" type="presOf" srcId="{2B70D86D-CFAB-45D8-8D91-38BC2ADBC819}" destId="{5E43688E-B3E9-4BFC-BC4C-26BC264F9898}" srcOrd="0" destOrd="0" presId="urn:microsoft.com/office/officeart/2005/8/layout/hierarchy3"/>
    <dgm:cxn modelId="{C48EC4A5-768F-49CA-8973-EB2F4B240819}" srcId="{ACCC9EC5-B515-403A-B93D-FE13318C47B6}" destId="{AC950DC5-8580-483F-A5BD-2A5F6486DC3A}" srcOrd="1" destOrd="0" parTransId="{04F2D6EE-DA9F-40D9-B213-559205B3100F}" sibTransId="{B6224E42-250D-473E-95EF-7901261D8D26}"/>
    <dgm:cxn modelId="{730EC635-66FF-43D5-9340-63365EE3F3BB}" type="presOf" srcId="{4536364C-AE6F-4EFC-85F7-B021788576BF}" destId="{730BBF88-EF45-4CD1-8D93-EB398DE8802C}" srcOrd="0" destOrd="0" presId="urn:microsoft.com/office/officeart/2005/8/layout/hierarchy3"/>
    <dgm:cxn modelId="{557C21B5-8C40-4C32-AFA7-27A89DC6ECE4}" type="presOf" srcId="{AC950DC5-8580-483F-A5BD-2A5F6486DC3A}" destId="{2D82BAC6-A829-4D8E-9A87-383BC7CFCFD7}" srcOrd="1" destOrd="0" presId="urn:microsoft.com/office/officeart/2005/8/layout/hierarchy3"/>
    <dgm:cxn modelId="{98D1B7F2-E6C2-4021-A487-CE0DE0A1681C}" type="presOf" srcId="{3A5F8DB2-651B-4879-9D96-1480B2AB487A}" destId="{FED5DAF3-67D7-43DA-9F47-8C1655F23EAE}" srcOrd="0" destOrd="0" presId="urn:microsoft.com/office/officeart/2005/8/layout/hierarchy3"/>
    <dgm:cxn modelId="{DA9F9F98-EBF3-4401-A960-B6DD0BC2F246}" type="presOf" srcId="{AE252CD4-94BD-4FD7-9667-C2EAD800AECB}" destId="{3DAC4A7B-61F6-4F8C-B1D8-53FAB0283A84}" srcOrd="0" destOrd="0" presId="urn:microsoft.com/office/officeart/2005/8/layout/hierarchy3"/>
    <dgm:cxn modelId="{3E95D256-900B-4D0D-AC35-7BED675DD06F}" type="presOf" srcId="{7B75F024-CBDC-4642-8B10-89416EF5FBDB}" destId="{2F7BF05E-306B-4408-8BAE-F259F77B56BE}" srcOrd="0" destOrd="0" presId="urn:microsoft.com/office/officeart/2005/8/layout/hierarchy3"/>
    <dgm:cxn modelId="{60BDAF8E-2CD0-407E-A6BF-DFAD7A6CA6FB}" type="presOf" srcId="{32B74A30-403B-4596-B8C1-99AF5DABAE4D}" destId="{5439BCE8-315E-4EBC-95CC-3FD41F1C2360}" srcOrd="0" destOrd="0" presId="urn:microsoft.com/office/officeart/2005/8/layout/hierarchy3"/>
    <dgm:cxn modelId="{5E3F9BDA-E036-49E2-8907-A82416607FB0}" type="presOf" srcId="{C6007AF4-1416-468E-8B9C-30762130BF2E}" destId="{E0C4C460-0A51-4983-A6F2-D0DBAEB9F721}" srcOrd="0" destOrd="0" presId="urn:microsoft.com/office/officeart/2005/8/layout/hierarchy3"/>
    <dgm:cxn modelId="{F7CEBB77-BAA7-498C-8CF0-195B18515DF2}" srcId="{AC950DC5-8580-483F-A5BD-2A5F6486DC3A}" destId="{2B70D86D-CFAB-45D8-8D91-38BC2ADBC819}" srcOrd="1" destOrd="0" parTransId="{4536364C-AE6F-4EFC-85F7-B021788576BF}" sibTransId="{BA448932-3E10-4C7F-B0FF-17777BB9F5D6}"/>
    <dgm:cxn modelId="{7AC3A072-2773-4F66-AB5D-1A75709C482F}" type="presOf" srcId="{6CA76D74-EBD5-4190-B0F7-313978D58F02}" destId="{D25BE77F-5753-4DC6-A57E-13212EB95FC9}" srcOrd="0" destOrd="0" presId="urn:microsoft.com/office/officeart/2005/8/layout/hierarchy3"/>
    <dgm:cxn modelId="{A853B16B-8F67-45F5-960F-296EFEFD33C5}" srcId="{AC950DC5-8580-483F-A5BD-2A5F6486DC3A}" destId="{6CA76D74-EBD5-4190-B0F7-313978D58F02}" srcOrd="2" destOrd="0" parTransId="{C6007AF4-1416-468E-8B9C-30762130BF2E}" sibTransId="{A5A4FD2A-9F46-4079-BC6F-5D20B7DD8B70}"/>
    <dgm:cxn modelId="{C7828EF3-A2AD-4D81-B114-38281990BBAC}" srcId="{4C84CA07-3242-4D61-A167-D4E8F57A4BF9}" destId="{7F945464-BCC4-4C62-9650-AC158F285E31}" srcOrd="3" destOrd="0" parTransId="{AE252CD4-94BD-4FD7-9667-C2EAD800AECB}" sibTransId="{7B5FB08A-8DC5-4C5E-BECE-F35ADE6DE0C3}"/>
    <dgm:cxn modelId="{C2041BF9-AD3E-4BB0-8C6E-77CC0306C09C}" type="presOf" srcId="{C290A170-0AD2-41E0-943D-475DC7FABFEC}" destId="{197C4523-B447-4D72-88CF-5BC176C8F708}" srcOrd="0" destOrd="0" presId="urn:microsoft.com/office/officeart/2005/8/layout/hierarchy3"/>
    <dgm:cxn modelId="{2A242A12-2637-464B-B8B6-07219C57F0A5}" srcId="{AC950DC5-8580-483F-A5BD-2A5F6486DC3A}" destId="{C290A170-0AD2-41E0-943D-475DC7FABFEC}" srcOrd="0" destOrd="0" parTransId="{10083726-BAE2-4AAA-9278-3E7F1E3B2D08}" sibTransId="{9C574959-2040-42D4-B9AC-1CC200B036FF}"/>
    <dgm:cxn modelId="{4D0AA820-BCE9-4E35-A139-75FEC4131D25}" srcId="{ACCC9EC5-B515-403A-B93D-FE13318C47B6}" destId="{4C84CA07-3242-4D61-A167-D4E8F57A4BF9}" srcOrd="0" destOrd="0" parTransId="{15505F2F-A963-44BA-AE5D-CB059389728D}" sibTransId="{1E087584-D1F2-4559-80C3-C822339C6939}"/>
    <dgm:cxn modelId="{F6EE86F1-69F3-48C3-8406-D0FB704E3240}" srcId="{4C84CA07-3242-4D61-A167-D4E8F57A4BF9}" destId="{7B75F024-CBDC-4642-8B10-89416EF5FBDB}" srcOrd="2" destOrd="0" parTransId="{A78257FC-88A9-499E-B954-4FFF79771EDD}" sibTransId="{8B2EA3EA-78A1-40C6-8285-6B101E157DA3}"/>
    <dgm:cxn modelId="{1C9A24F5-E733-4868-ADD9-F2AE6584ED45}" srcId="{AC950DC5-8580-483F-A5BD-2A5F6486DC3A}" destId="{32B74A30-403B-4596-B8C1-99AF5DABAE4D}" srcOrd="3" destOrd="0" parTransId="{02EF2920-A72C-4F7B-837F-5BBCFB176C74}" sibTransId="{B0570B4C-8030-4989-937C-29A5F039305A}"/>
    <dgm:cxn modelId="{DF1CD561-1B71-4154-9BAB-0508A20AE2E6}" type="presOf" srcId="{FCF27D38-C100-4796-92D0-F5A7FBFEF5A5}" destId="{05224C0E-409B-4DED-B943-875AFECB423A}" srcOrd="0" destOrd="0" presId="urn:microsoft.com/office/officeart/2005/8/layout/hierarchy3"/>
    <dgm:cxn modelId="{207690AB-33E0-47E7-B418-01DE2A33DF50}" type="presOf" srcId="{10083726-BAE2-4AAA-9278-3E7F1E3B2D08}" destId="{A3020A8A-830B-47A3-93BA-7DDED1A15278}" srcOrd="0" destOrd="0" presId="urn:microsoft.com/office/officeart/2005/8/layout/hierarchy3"/>
    <dgm:cxn modelId="{0726D404-943B-4205-BD7B-25FE25804852}" type="presOf" srcId="{4C84CA07-3242-4D61-A167-D4E8F57A4BF9}" destId="{4F298D28-F04F-4124-9866-169D4F1833B7}" srcOrd="1" destOrd="0" presId="urn:microsoft.com/office/officeart/2005/8/layout/hierarchy3"/>
    <dgm:cxn modelId="{73EBC4A0-ABDC-4098-9676-DD360FF6D271}" type="presOf" srcId="{4C84CA07-3242-4D61-A167-D4E8F57A4BF9}" destId="{AA7E1CE8-9846-416D-BDCA-580F941F90A8}" srcOrd="0" destOrd="0" presId="urn:microsoft.com/office/officeart/2005/8/layout/hierarchy3"/>
    <dgm:cxn modelId="{6DFDDDEA-8DB7-4854-96AB-1E453E208F0A}" type="presOf" srcId="{A78257FC-88A9-499E-B954-4FFF79771EDD}" destId="{E0E99C12-FEF7-49BE-A327-6603BB0C21CA}" srcOrd="0" destOrd="0" presId="urn:microsoft.com/office/officeart/2005/8/layout/hierarchy3"/>
    <dgm:cxn modelId="{F2DF1D0E-56BD-4503-87BA-CB0D83154D1D}" type="presOf" srcId="{AC950DC5-8580-483F-A5BD-2A5F6486DC3A}" destId="{E73136BF-FA61-43BF-93EE-C77E04FF4DC4}" srcOrd="0" destOrd="0" presId="urn:microsoft.com/office/officeart/2005/8/layout/hierarchy3"/>
    <dgm:cxn modelId="{564A20E0-A85F-4C2D-98B1-CC8D97C0B989}" type="presOf" srcId="{7F945464-BCC4-4C62-9650-AC158F285E31}" destId="{5789ABFA-1780-4887-B53E-CCAE09C62DC7}" srcOrd="0" destOrd="0" presId="urn:microsoft.com/office/officeart/2005/8/layout/hierarchy3"/>
    <dgm:cxn modelId="{1FD6F864-E12E-4B69-8B9D-F35A00BF5CEA}" srcId="{4C84CA07-3242-4D61-A167-D4E8F57A4BF9}" destId="{281C8DE8-5060-4F8C-A6E9-4BB3F2B3DE7F}" srcOrd="0" destOrd="0" parTransId="{FCF27D38-C100-4796-92D0-F5A7FBFEF5A5}" sibTransId="{3077D3E4-BF48-450E-B1D6-42F593B28622}"/>
    <dgm:cxn modelId="{638875C6-6B17-4F4C-AF98-50889D892AE2}" type="presParOf" srcId="{6F53F88C-E51E-4175-BD19-983E96CCEAB5}" destId="{24247650-D41E-46F8-83E1-5AE7DB1649AA}" srcOrd="0" destOrd="0" presId="urn:microsoft.com/office/officeart/2005/8/layout/hierarchy3"/>
    <dgm:cxn modelId="{681D125D-F05E-4E96-B95C-E532771523A1}" type="presParOf" srcId="{24247650-D41E-46F8-83E1-5AE7DB1649AA}" destId="{4A3714A1-444F-4B3C-87E1-B91A97E2B177}" srcOrd="0" destOrd="0" presId="urn:microsoft.com/office/officeart/2005/8/layout/hierarchy3"/>
    <dgm:cxn modelId="{F1D25DB5-C967-4CB1-80D6-B3D2ACCBDE3D}" type="presParOf" srcId="{4A3714A1-444F-4B3C-87E1-B91A97E2B177}" destId="{AA7E1CE8-9846-416D-BDCA-580F941F90A8}" srcOrd="0" destOrd="0" presId="urn:microsoft.com/office/officeart/2005/8/layout/hierarchy3"/>
    <dgm:cxn modelId="{B5A1C5DA-BE05-451A-AB17-9EC068DD98A4}" type="presParOf" srcId="{4A3714A1-444F-4B3C-87E1-B91A97E2B177}" destId="{4F298D28-F04F-4124-9866-169D4F1833B7}" srcOrd="1" destOrd="0" presId="urn:microsoft.com/office/officeart/2005/8/layout/hierarchy3"/>
    <dgm:cxn modelId="{886E5D58-823D-467A-9051-28E291FD33D3}" type="presParOf" srcId="{24247650-D41E-46F8-83E1-5AE7DB1649AA}" destId="{D5EBA116-B77A-4DA5-BE03-BD7E1055E61B}" srcOrd="1" destOrd="0" presId="urn:microsoft.com/office/officeart/2005/8/layout/hierarchy3"/>
    <dgm:cxn modelId="{7133A9DF-0AF9-45CC-A658-4E198F5BBD35}" type="presParOf" srcId="{D5EBA116-B77A-4DA5-BE03-BD7E1055E61B}" destId="{05224C0E-409B-4DED-B943-875AFECB423A}" srcOrd="0" destOrd="0" presId="urn:microsoft.com/office/officeart/2005/8/layout/hierarchy3"/>
    <dgm:cxn modelId="{004BEB87-8105-48B9-BAAE-8D923274EB29}" type="presParOf" srcId="{D5EBA116-B77A-4DA5-BE03-BD7E1055E61B}" destId="{DF70354A-94E0-4B8C-BF21-8CD991787029}" srcOrd="1" destOrd="0" presId="urn:microsoft.com/office/officeart/2005/8/layout/hierarchy3"/>
    <dgm:cxn modelId="{7178E20B-0E8C-4005-85AC-47D386B07BA7}" type="presParOf" srcId="{D5EBA116-B77A-4DA5-BE03-BD7E1055E61B}" destId="{FED5DAF3-67D7-43DA-9F47-8C1655F23EAE}" srcOrd="2" destOrd="0" presId="urn:microsoft.com/office/officeart/2005/8/layout/hierarchy3"/>
    <dgm:cxn modelId="{A6BC0C6B-DC0D-44E1-AD36-86BEAD399039}" type="presParOf" srcId="{D5EBA116-B77A-4DA5-BE03-BD7E1055E61B}" destId="{89BE7A56-AF0F-4E26-BDA4-3FA2B7CF7B2E}" srcOrd="3" destOrd="0" presId="urn:microsoft.com/office/officeart/2005/8/layout/hierarchy3"/>
    <dgm:cxn modelId="{D782C071-FFFE-41B4-ADE8-EE4BB7529BD5}" type="presParOf" srcId="{D5EBA116-B77A-4DA5-BE03-BD7E1055E61B}" destId="{E0E99C12-FEF7-49BE-A327-6603BB0C21CA}" srcOrd="4" destOrd="0" presId="urn:microsoft.com/office/officeart/2005/8/layout/hierarchy3"/>
    <dgm:cxn modelId="{2AC262F9-9239-42C9-B4FB-3F4F740AB73D}" type="presParOf" srcId="{D5EBA116-B77A-4DA5-BE03-BD7E1055E61B}" destId="{2F7BF05E-306B-4408-8BAE-F259F77B56BE}" srcOrd="5" destOrd="0" presId="urn:microsoft.com/office/officeart/2005/8/layout/hierarchy3"/>
    <dgm:cxn modelId="{8AD13974-3EA5-49BF-8B61-E56040849AEC}" type="presParOf" srcId="{D5EBA116-B77A-4DA5-BE03-BD7E1055E61B}" destId="{3DAC4A7B-61F6-4F8C-B1D8-53FAB0283A84}" srcOrd="6" destOrd="0" presId="urn:microsoft.com/office/officeart/2005/8/layout/hierarchy3"/>
    <dgm:cxn modelId="{C1415249-D4E8-45E7-B173-A143AD0C8D4A}" type="presParOf" srcId="{D5EBA116-B77A-4DA5-BE03-BD7E1055E61B}" destId="{5789ABFA-1780-4887-B53E-CCAE09C62DC7}" srcOrd="7" destOrd="0" presId="urn:microsoft.com/office/officeart/2005/8/layout/hierarchy3"/>
    <dgm:cxn modelId="{AB4881D9-31CB-451C-9D3B-03B0CF289E09}" type="presParOf" srcId="{6F53F88C-E51E-4175-BD19-983E96CCEAB5}" destId="{1E769C92-A12A-4770-B749-DC17C3D7C3D5}" srcOrd="1" destOrd="0" presId="urn:microsoft.com/office/officeart/2005/8/layout/hierarchy3"/>
    <dgm:cxn modelId="{B846B14B-3545-47E6-A59E-9935D1E9429B}" type="presParOf" srcId="{1E769C92-A12A-4770-B749-DC17C3D7C3D5}" destId="{6040435D-31E0-435D-B7E3-F7598EE9AE85}" srcOrd="0" destOrd="0" presId="urn:microsoft.com/office/officeart/2005/8/layout/hierarchy3"/>
    <dgm:cxn modelId="{0E0AC074-3D0A-4A74-8833-FE8326C36DD7}" type="presParOf" srcId="{6040435D-31E0-435D-B7E3-F7598EE9AE85}" destId="{E73136BF-FA61-43BF-93EE-C77E04FF4DC4}" srcOrd="0" destOrd="0" presId="urn:microsoft.com/office/officeart/2005/8/layout/hierarchy3"/>
    <dgm:cxn modelId="{E27799FE-93C8-481B-A7F4-98BEC0276AF8}" type="presParOf" srcId="{6040435D-31E0-435D-B7E3-F7598EE9AE85}" destId="{2D82BAC6-A829-4D8E-9A87-383BC7CFCFD7}" srcOrd="1" destOrd="0" presId="urn:microsoft.com/office/officeart/2005/8/layout/hierarchy3"/>
    <dgm:cxn modelId="{CE09E057-098D-4E1D-9110-FFD977120B2B}" type="presParOf" srcId="{1E769C92-A12A-4770-B749-DC17C3D7C3D5}" destId="{3880787A-CD07-4A58-87EE-DAB6C2840A0F}" srcOrd="1" destOrd="0" presId="urn:microsoft.com/office/officeart/2005/8/layout/hierarchy3"/>
    <dgm:cxn modelId="{EF6D63A3-E91F-40F4-B909-4F2D0E7AE158}" type="presParOf" srcId="{3880787A-CD07-4A58-87EE-DAB6C2840A0F}" destId="{A3020A8A-830B-47A3-93BA-7DDED1A15278}" srcOrd="0" destOrd="0" presId="urn:microsoft.com/office/officeart/2005/8/layout/hierarchy3"/>
    <dgm:cxn modelId="{719056CB-C568-43B5-99C6-55817024A49A}" type="presParOf" srcId="{3880787A-CD07-4A58-87EE-DAB6C2840A0F}" destId="{197C4523-B447-4D72-88CF-5BC176C8F708}" srcOrd="1" destOrd="0" presId="urn:microsoft.com/office/officeart/2005/8/layout/hierarchy3"/>
    <dgm:cxn modelId="{5B3BF8AD-6D9E-422A-B8E0-6649F7F7F2D3}" type="presParOf" srcId="{3880787A-CD07-4A58-87EE-DAB6C2840A0F}" destId="{730BBF88-EF45-4CD1-8D93-EB398DE8802C}" srcOrd="2" destOrd="0" presId="urn:microsoft.com/office/officeart/2005/8/layout/hierarchy3"/>
    <dgm:cxn modelId="{C7196B9F-2CEE-4706-8A52-D3A837285FFB}" type="presParOf" srcId="{3880787A-CD07-4A58-87EE-DAB6C2840A0F}" destId="{5E43688E-B3E9-4BFC-BC4C-26BC264F9898}" srcOrd="3" destOrd="0" presId="urn:microsoft.com/office/officeart/2005/8/layout/hierarchy3"/>
    <dgm:cxn modelId="{6BCB68F9-3C03-4161-A37F-C1D819DD8377}" type="presParOf" srcId="{3880787A-CD07-4A58-87EE-DAB6C2840A0F}" destId="{E0C4C460-0A51-4983-A6F2-D0DBAEB9F721}" srcOrd="4" destOrd="0" presId="urn:microsoft.com/office/officeart/2005/8/layout/hierarchy3"/>
    <dgm:cxn modelId="{2C77F27C-52E9-4855-B226-7A687F29AA36}" type="presParOf" srcId="{3880787A-CD07-4A58-87EE-DAB6C2840A0F}" destId="{D25BE77F-5753-4DC6-A57E-13212EB95FC9}" srcOrd="5" destOrd="0" presId="urn:microsoft.com/office/officeart/2005/8/layout/hierarchy3"/>
    <dgm:cxn modelId="{01DAEA38-4B94-41D1-85D7-11EC5A1FF9C6}" type="presParOf" srcId="{3880787A-CD07-4A58-87EE-DAB6C2840A0F}" destId="{14689E87-1B93-484A-8392-F6AA935A2FE8}" srcOrd="6" destOrd="0" presId="urn:microsoft.com/office/officeart/2005/8/layout/hierarchy3"/>
    <dgm:cxn modelId="{4B675809-6594-4189-B9F8-F5CC17238C1C}" type="presParOf" srcId="{3880787A-CD07-4A58-87EE-DAB6C2840A0F}" destId="{5439BCE8-315E-4EBC-95CC-3FD41F1C2360}"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CC9EC5-B515-403A-B93D-FE13318C47B6}" type="doc">
      <dgm:prSet loTypeId="urn:microsoft.com/office/officeart/2005/8/layout/hierarchy3" loCatId="relationship" qsTypeId="urn:microsoft.com/office/officeart/2005/8/quickstyle/3d4" qsCatId="3D" csTypeId="urn:microsoft.com/office/officeart/2005/8/colors/accent1_2" csCatId="accent1" phldr="1"/>
      <dgm:spPr/>
      <dgm:t>
        <a:bodyPr/>
        <a:lstStyle/>
        <a:p>
          <a:pPr rtl="1"/>
          <a:endParaRPr lang="ar-SA"/>
        </a:p>
      </dgm:t>
    </dgm:pt>
    <dgm:pt modelId="{4C84CA07-3242-4D61-A167-D4E8F57A4BF9}">
      <dgm:prSet phldrT="[نص]"/>
      <dgm:spPr/>
      <dgm:t>
        <a:bodyPr/>
        <a:lstStyle/>
        <a:p>
          <a:pPr rtl="1"/>
          <a:r>
            <a:rPr lang="ar-SA" dirty="0"/>
            <a:t>أنواع الشروط </a:t>
          </a:r>
        </a:p>
      </dgm:t>
    </dgm:pt>
    <dgm:pt modelId="{15505F2F-A963-44BA-AE5D-CB059389728D}" type="parTrans" cxnId="{4D0AA820-BCE9-4E35-A139-75FEC4131D25}">
      <dgm:prSet/>
      <dgm:spPr/>
      <dgm:t>
        <a:bodyPr/>
        <a:lstStyle/>
        <a:p>
          <a:pPr rtl="1"/>
          <a:endParaRPr lang="ar-SA"/>
        </a:p>
      </dgm:t>
    </dgm:pt>
    <dgm:pt modelId="{1E087584-D1F2-4559-80C3-C822339C6939}" type="sibTrans" cxnId="{4D0AA820-BCE9-4E35-A139-75FEC4131D25}">
      <dgm:prSet/>
      <dgm:spPr/>
      <dgm:t>
        <a:bodyPr/>
        <a:lstStyle/>
        <a:p>
          <a:pPr rtl="1"/>
          <a:endParaRPr lang="ar-SA"/>
        </a:p>
      </dgm:t>
    </dgm:pt>
    <dgm:pt modelId="{281C8DE8-5060-4F8C-A6E9-4BB3F2B3DE7F}">
      <dgm:prSet phldrT="[نص]" custT="1"/>
      <dgm:spPr/>
      <dgm:t>
        <a:bodyPr/>
        <a:lstStyle/>
        <a:p>
          <a:pPr rtl="1"/>
          <a:r>
            <a:rPr lang="ar-SA" sz="1600" b="1" dirty="0"/>
            <a:t>الشروط الموافقة للمقصود في العقد </a:t>
          </a:r>
        </a:p>
      </dgm:t>
    </dgm:pt>
    <dgm:pt modelId="{FCF27D38-C100-4796-92D0-F5A7FBFEF5A5}" type="parTrans" cxnId="{1FD6F864-E12E-4B69-8B9D-F35A00BF5CEA}">
      <dgm:prSet/>
      <dgm:spPr/>
      <dgm:t>
        <a:bodyPr/>
        <a:lstStyle/>
        <a:p>
          <a:pPr rtl="1"/>
          <a:endParaRPr lang="ar-SA"/>
        </a:p>
      </dgm:t>
    </dgm:pt>
    <dgm:pt modelId="{3077D3E4-BF48-450E-B1D6-42F593B28622}" type="sibTrans" cxnId="{1FD6F864-E12E-4B69-8B9D-F35A00BF5CEA}">
      <dgm:prSet/>
      <dgm:spPr/>
      <dgm:t>
        <a:bodyPr/>
        <a:lstStyle/>
        <a:p>
          <a:pPr rtl="1"/>
          <a:endParaRPr lang="ar-SA"/>
        </a:p>
      </dgm:t>
    </dgm:pt>
    <dgm:pt modelId="{3540EE4D-ED70-4964-B995-885D6A6A1BDF}">
      <dgm:prSet phldrT="[نص]" custT="1"/>
      <dgm:spPr/>
      <dgm:t>
        <a:bodyPr/>
        <a:lstStyle/>
        <a:p>
          <a:pPr rtl="1"/>
          <a:r>
            <a:rPr lang="ar-SA" sz="1800" b="1" dirty="0"/>
            <a:t>الشروط التوثيقية </a:t>
          </a:r>
        </a:p>
      </dgm:t>
    </dgm:pt>
    <dgm:pt modelId="{3A5F8DB2-651B-4879-9D96-1480B2AB487A}" type="parTrans" cxnId="{C634CD8C-3653-4358-ABDC-EDB79593A9A1}">
      <dgm:prSet/>
      <dgm:spPr/>
      <dgm:t>
        <a:bodyPr/>
        <a:lstStyle/>
        <a:p>
          <a:pPr rtl="1"/>
          <a:endParaRPr lang="ar-SA"/>
        </a:p>
      </dgm:t>
    </dgm:pt>
    <dgm:pt modelId="{0F0F6C20-6117-4810-B2DF-6512DA705996}" type="sibTrans" cxnId="{C634CD8C-3653-4358-ABDC-EDB79593A9A1}">
      <dgm:prSet/>
      <dgm:spPr/>
      <dgm:t>
        <a:bodyPr/>
        <a:lstStyle/>
        <a:p>
          <a:pPr rtl="1"/>
          <a:endParaRPr lang="ar-SA"/>
        </a:p>
      </dgm:t>
    </dgm:pt>
    <dgm:pt modelId="{AC950DC5-8580-483F-A5BD-2A5F6486DC3A}">
      <dgm:prSet phldrT="[نص]"/>
      <dgm:spPr/>
      <dgm:t>
        <a:bodyPr/>
        <a:lstStyle/>
        <a:p>
          <a:pPr rtl="1"/>
          <a:r>
            <a:rPr lang="ar-SA" dirty="0"/>
            <a:t>مثاله </a:t>
          </a:r>
        </a:p>
      </dgm:t>
    </dgm:pt>
    <dgm:pt modelId="{04F2D6EE-DA9F-40D9-B213-559205B3100F}" type="parTrans" cxnId="{C48EC4A5-768F-49CA-8973-EB2F4B240819}">
      <dgm:prSet/>
      <dgm:spPr/>
      <dgm:t>
        <a:bodyPr/>
        <a:lstStyle/>
        <a:p>
          <a:pPr rtl="1"/>
          <a:endParaRPr lang="ar-SA"/>
        </a:p>
      </dgm:t>
    </dgm:pt>
    <dgm:pt modelId="{B6224E42-250D-473E-95EF-7901261D8D26}" type="sibTrans" cxnId="{C48EC4A5-768F-49CA-8973-EB2F4B240819}">
      <dgm:prSet/>
      <dgm:spPr/>
      <dgm:t>
        <a:bodyPr/>
        <a:lstStyle/>
        <a:p>
          <a:pPr rtl="1"/>
          <a:endParaRPr lang="ar-SA"/>
        </a:p>
      </dgm:t>
    </dgm:pt>
    <dgm:pt modelId="{C290A170-0AD2-41E0-943D-475DC7FABFEC}">
      <dgm:prSet phldrT="[نص]" custT="1"/>
      <dgm:spPr/>
      <dgm:t>
        <a:bodyPr/>
        <a:lstStyle/>
        <a:p>
          <a:pPr rtl="1"/>
          <a:r>
            <a:rPr lang="ar-SA" sz="1800" dirty="0"/>
            <a:t>أن يكون الثمن حالا أو نقدًا</a:t>
          </a:r>
        </a:p>
      </dgm:t>
    </dgm:pt>
    <dgm:pt modelId="{10083726-BAE2-4AAA-9278-3E7F1E3B2D08}" type="parTrans" cxnId="{2A242A12-2637-464B-B8B6-07219C57F0A5}">
      <dgm:prSet/>
      <dgm:spPr/>
      <dgm:t>
        <a:bodyPr/>
        <a:lstStyle/>
        <a:p>
          <a:pPr rtl="1"/>
          <a:endParaRPr lang="ar-SA"/>
        </a:p>
      </dgm:t>
    </dgm:pt>
    <dgm:pt modelId="{9C574959-2040-42D4-B9AC-1CC200B036FF}" type="sibTrans" cxnId="{2A242A12-2637-464B-B8B6-07219C57F0A5}">
      <dgm:prSet/>
      <dgm:spPr/>
      <dgm:t>
        <a:bodyPr/>
        <a:lstStyle/>
        <a:p>
          <a:pPr rtl="1"/>
          <a:endParaRPr lang="ar-SA"/>
        </a:p>
      </dgm:t>
    </dgm:pt>
    <dgm:pt modelId="{2B70D86D-CFAB-45D8-8D91-38BC2ADBC819}">
      <dgm:prSet phldrT="[نص]" custT="1"/>
      <dgm:spPr/>
      <dgm:t>
        <a:bodyPr/>
        <a:lstStyle/>
        <a:p>
          <a:pPr rtl="1"/>
          <a:r>
            <a:rPr lang="ar-SA" sz="1800" dirty="0"/>
            <a:t>اشتراط الرهن أو الكفالة </a:t>
          </a:r>
        </a:p>
      </dgm:t>
    </dgm:pt>
    <dgm:pt modelId="{4536364C-AE6F-4EFC-85F7-B021788576BF}" type="parTrans" cxnId="{F7CEBB77-BAA7-498C-8CF0-195B18515DF2}">
      <dgm:prSet/>
      <dgm:spPr/>
      <dgm:t>
        <a:bodyPr/>
        <a:lstStyle/>
        <a:p>
          <a:pPr rtl="1"/>
          <a:endParaRPr lang="ar-SA"/>
        </a:p>
      </dgm:t>
    </dgm:pt>
    <dgm:pt modelId="{BA448932-3E10-4C7F-B0FF-17777BB9F5D6}" type="sibTrans" cxnId="{F7CEBB77-BAA7-498C-8CF0-195B18515DF2}">
      <dgm:prSet/>
      <dgm:spPr/>
      <dgm:t>
        <a:bodyPr/>
        <a:lstStyle/>
        <a:p>
          <a:pPr rtl="1"/>
          <a:endParaRPr lang="ar-SA"/>
        </a:p>
      </dgm:t>
    </dgm:pt>
    <dgm:pt modelId="{7B75F024-CBDC-4642-8B10-89416EF5FBDB}">
      <dgm:prSet custT="1"/>
      <dgm:spPr/>
      <dgm:t>
        <a:bodyPr/>
        <a:lstStyle/>
        <a:p>
          <a:pPr rtl="1"/>
          <a:r>
            <a:rPr lang="ar-SA" sz="1800" b="1" dirty="0"/>
            <a:t>الشروط الوصفية </a:t>
          </a:r>
        </a:p>
      </dgm:t>
    </dgm:pt>
    <dgm:pt modelId="{A78257FC-88A9-499E-B954-4FFF79771EDD}" type="parTrans" cxnId="{F6EE86F1-69F3-48C3-8406-D0FB704E3240}">
      <dgm:prSet/>
      <dgm:spPr/>
      <dgm:t>
        <a:bodyPr/>
        <a:lstStyle/>
        <a:p>
          <a:pPr rtl="1"/>
          <a:endParaRPr lang="ar-SA"/>
        </a:p>
      </dgm:t>
    </dgm:pt>
    <dgm:pt modelId="{8B2EA3EA-78A1-40C6-8285-6B101E157DA3}" type="sibTrans" cxnId="{F6EE86F1-69F3-48C3-8406-D0FB704E3240}">
      <dgm:prSet/>
      <dgm:spPr/>
      <dgm:t>
        <a:bodyPr/>
        <a:lstStyle/>
        <a:p>
          <a:pPr rtl="1"/>
          <a:endParaRPr lang="ar-SA"/>
        </a:p>
      </dgm:t>
    </dgm:pt>
    <dgm:pt modelId="{7F945464-BCC4-4C62-9650-AC158F285E31}">
      <dgm:prSet custT="1"/>
      <dgm:spPr/>
      <dgm:t>
        <a:bodyPr/>
        <a:lstStyle/>
        <a:p>
          <a:pPr rtl="1"/>
          <a:r>
            <a:rPr lang="ar-SA" sz="1600" b="1" dirty="0"/>
            <a:t>اشتراط البائع نفعا معلوما في المبيع </a:t>
          </a:r>
        </a:p>
      </dgm:t>
    </dgm:pt>
    <dgm:pt modelId="{AE252CD4-94BD-4FD7-9667-C2EAD800AECB}" type="parTrans" cxnId="{C7828EF3-A2AD-4D81-B114-38281990BBAC}">
      <dgm:prSet/>
      <dgm:spPr/>
      <dgm:t>
        <a:bodyPr/>
        <a:lstStyle/>
        <a:p>
          <a:pPr rtl="1"/>
          <a:endParaRPr lang="ar-SA"/>
        </a:p>
      </dgm:t>
    </dgm:pt>
    <dgm:pt modelId="{7B5FB08A-8DC5-4C5E-BECE-F35ADE6DE0C3}" type="sibTrans" cxnId="{C7828EF3-A2AD-4D81-B114-38281990BBAC}">
      <dgm:prSet/>
      <dgm:spPr/>
      <dgm:t>
        <a:bodyPr/>
        <a:lstStyle/>
        <a:p>
          <a:pPr rtl="1"/>
          <a:endParaRPr lang="ar-SA"/>
        </a:p>
      </dgm:t>
    </dgm:pt>
    <dgm:pt modelId="{6CA76D74-EBD5-4190-B0F7-313978D58F02}">
      <dgm:prSet/>
      <dgm:spPr/>
      <dgm:t>
        <a:bodyPr/>
        <a:lstStyle/>
        <a:p>
          <a:pPr rtl="1"/>
          <a:r>
            <a:rPr lang="ar-SA" dirty="0"/>
            <a:t>أن يشترط المشتري صفة معينة في المبيع أو في الثمن كأن يشتري سيارة ويشترط أن يكون لونها أخضر أو أن يشرط أن يكون بعض الثمن مؤجل </a:t>
          </a:r>
        </a:p>
      </dgm:t>
    </dgm:pt>
    <dgm:pt modelId="{C6007AF4-1416-468E-8B9C-30762130BF2E}" type="parTrans" cxnId="{A853B16B-8F67-45F5-960F-296EFEFD33C5}">
      <dgm:prSet/>
      <dgm:spPr/>
      <dgm:t>
        <a:bodyPr/>
        <a:lstStyle/>
        <a:p>
          <a:pPr rtl="1"/>
          <a:endParaRPr lang="ar-SA"/>
        </a:p>
      </dgm:t>
    </dgm:pt>
    <dgm:pt modelId="{A5A4FD2A-9F46-4079-BC6F-5D20B7DD8B70}" type="sibTrans" cxnId="{A853B16B-8F67-45F5-960F-296EFEFD33C5}">
      <dgm:prSet/>
      <dgm:spPr/>
      <dgm:t>
        <a:bodyPr/>
        <a:lstStyle/>
        <a:p>
          <a:pPr rtl="1"/>
          <a:endParaRPr lang="ar-SA"/>
        </a:p>
      </dgm:t>
    </dgm:pt>
    <dgm:pt modelId="{32B74A30-403B-4596-B8C1-99AF5DABAE4D}">
      <dgm:prSet/>
      <dgm:spPr/>
      <dgm:t>
        <a:bodyPr/>
        <a:lstStyle/>
        <a:p>
          <a:pPr rtl="1"/>
          <a:r>
            <a:rPr lang="ar-SA" dirty="0"/>
            <a:t>أن يسكن البائع المنزل شهرا </a:t>
          </a:r>
        </a:p>
      </dgm:t>
    </dgm:pt>
    <dgm:pt modelId="{02EF2920-A72C-4F7B-837F-5BBCFB176C74}" type="parTrans" cxnId="{1C9A24F5-E733-4868-ADD9-F2AE6584ED45}">
      <dgm:prSet/>
      <dgm:spPr/>
      <dgm:t>
        <a:bodyPr/>
        <a:lstStyle/>
        <a:p>
          <a:pPr rtl="1"/>
          <a:endParaRPr lang="ar-SA"/>
        </a:p>
      </dgm:t>
    </dgm:pt>
    <dgm:pt modelId="{B0570B4C-8030-4989-937C-29A5F039305A}" type="sibTrans" cxnId="{1C9A24F5-E733-4868-ADD9-F2AE6584ED45}">
      <dgm:prSet/>
      <dgm:spPr/>
      <dgm:t>
        <a:bodyPr/>
        <a:lstStyle/>
        <a:p>
          <a:pPr rtl="1"/>
          <a:endParaRPr lang="ar-SA"/>
        </a:p>
      </dgm:t>
    </dgm:pt>
    <dgm:pt modelId="{6F53F88C-E51E-4175-BD19-983E96CCEAB5}" type="pres">
      <dgm:prSet presAssocID="{ACCC9EC5-B515-403A-B93D-FE13318C47B6}" presName="diagram" presStyleCnt="0">
        <dgm:presLayoutVars>
          <dgm:chPref val="1"/>
          <dgm:dir val="rev"/>
          <dgm:animOne val="branch"/>
          <dgm:animLvl val="lvl"/>
          <dgm:resizeHandles/>
        </dgm:presLayoutVars>
      </dgm:prSet>
      <dgm:spPr/>
    </dgm:pt>
    <dgm:pt modelId="{24247650-D41E-46F8-83E1-5AE7DB1649AA}" type="pres">
      <dgm:prSet presAssocID="{4C84CA07-3242-4D61-A167-D4E8F57A4BF9}" presName="root" presStyleCnt="0"/>
      <dgm:spPr/>
    </dgm:pt>
    <dgm:pt modelId="{4A3714A1-444F-4B3C-87E1-B91A97E2B177}" type="pres">
      <dgm:prSet presAssocID="{4C84CA07-3242-4D61-A167-D4E8F57A4BF9}" presName="rootComposite" presStyleCnt="0"/>
      <dgm:spPr/>
    </dgm:pt>
    <dgm:pt modelId="{AA7E1CE8-9846-416D-BDCA-580F941F90A8}" type="pres">
      <dgm:prSet presAssocID="{4C84CA07-3242-4D61-A167-D4E8F57A4BF9}" presName="rootText" presStyleLbl="node1" presStyleIdx="0" presStyleCnt="2" custScaleX="157807"/>
      <dgm:spPr/>
    </dgm:pt>
    <dgm:pt modelId="{4F298D28-F04F-4124-9866-169D4F1833B7}" type="pres">
      <dgm:prSet presAssocID="{4C84CA07-3242-4D61-A167-D4E8F57A4BF9}" presName="rootConnector" presStyleLbl="node1" presStyleIdx="0" presStyleCnt="2"/>
      <dgm:spPr/>
    </dgm:pt>
    <dgm:pt modelId="{D5EBA116-B77A-4DA5-BE03-BD7E1055E61B}" type="pres">
      <dgm:prSet presAssocID="{4C84CA07-3242-4D61-A167-D4E8F57A4BF9}" presName="childShape" presStyleCnt="0"/>
      <dgm:spPr/>
    </dgm:pt>
    <dgm:pt modelId="{05224C0E-409B-4DED-B943-875AFECB423A}" type="pres">
      <dgm:prSet presAssocID="{FCF27D38-C100-4796-92D0-F5A7FBFEF5A5}" presName="Name13" presStyleLbl="parChTrans1D2" presStyleIdx="0" presStyleCnt="8"/>
      <dgm:spPr/>
    </dgm:pt>
    <dgm:pt modelId="{DF70354A-94E0-4B8C-BF21-8CD991787029}" type="pres">
      <dgm:prSet presAssocID="{281C8DE8-5060-4F8C-A6E9-4BB3F2B3DE7F}" presName="childText" presStyleLbl="bgAcc1" presStyleIdx="0" presStyleCnt="8" custScaleX="211346">
        <dgm:presLayoutVars>
          <dgm:bulletEnabled val="1"/>
        </dgm:presLayoutVars>
      </dgm:prSet>
      <dgm:spPr/>
    </dgm:pt>
    <dgm:pt modelId="{FED5DAF3-67D7-43DA-9F47-8C1655F23EAE}" type="pres">
      <dgm:prSet presAssocID="{3A5F8DB2-651B-4879-9D96-1480B2AB487A}" presName="Name13" presStyleLbl="parChTrans1D2" presStyleIdx="1" presStyleCnt="8"/>
      <dgm:spPr/>
    </dgm:pt>
    <dgm:pt modelId="{89BE7A56-AF0F-4E26-BDA4-3FA2B7CF7B2E}" type="pres">
      <dgm:prSet presAssocID="{3540EE4D-ED70-4964-B995-885D6A6A1BDF}" presName="childText" presStyleLbl="bgAcc1" presStyleIdx="1" presStyleCnt="8" custScaleX="209219">
        <dgm:presLayoutVars>
          <dgm:bulletEnabled val="1"/>
        </dgm:presLayoutVars>
      </dgm:prSet>
      <dgm:spPr/>
    </dgm:pt>
    <dgm:pt modelId="{E0E99C12-FEF7-49BE-A327-6603BB0C21CA}" type="pres">
      <dgm:prSet presAssocID="{A78257FC-88A9-499E-B954-4FFF79771EDD}" presName="Name13" presStyleLbl="parChTrans1D2" presStyleIdx="2" presStyleCnt="8"/>
      <dgm:spPr/>
    </dgm:pt>
    <dgm:pt modelId="{2F7BF05E-306B-4408-8BAE-F259F77B56BE}" type="pres">
      <dgm:prSet presAssocID="{7B75F024-CBDC-4642-8B10-89416EF5FBDB}" presName="childText" presStyleLbl="bgAcc1" presStyleIdx="2" presStyleCnt="8" custScaleX="209220">
        <dgm:presLayoutVars>
          <dgm:bulletEnabled val="1"/>
        </dgm:presLayoutVars>
      </dgm:prSet>
      <dgm:spPr/>
    </dgm:pt>
    <dgm:pt modelId="{3DAC4A7B-61F6-4F8C-B1D8-53FAB0283A84}" type="pres">
      <dgm:prSet presAssocID="{AE252CD4-94BD-4FD7-9667-C2EAD800AECB}" presName="Name13" presStyleLbl="parChTrans1D2" presStyleIdx="3" presStyleCnt="8"/>
      <dgm:spPr/>
    </dgm:pt>
    <dgm:pt modelId="{5789ABFA-1780-4887-B53E-CCAE09C62DC7}" type="pres">
      <dgm:prSet presAssocID="{7F945464-BCC4-4C62-9650-AC158F285E31}" presName="childText" presStyleLbl="bgAcc1" presStyleIdx="3" presStyleCnt="8" custScaleX="262112">
        <dgm:presLayoutVars>
          <dgm:bulletEnabled val="1"/>
        </dgm:presLayoutVars>
      </dgm:prSet>
      <dgm:spPr/>
    </dgm:pt>
    <dgm:pt modelId="{1E769C92-A12A-4770-B749-DC17C3D7C3D5}" type="pres">
      <dgm:prSet presAssocID="{AC950DC5-8580-483F-A5BD-2A5F6486DC3A}" presName="root" presStyleCnt="0"/>
      <dgm:spPr/>
    </dgm:pt>
    <dgm:pt modelId="{6040435D-31E0-435D-B7E3-F7598EE9AE85}" type="pres">
      <dgm:prSet presAssocID="{AC950DC5-8580-483F-A5BD-2A5F6486DC3A}" presName="rootComposite" presStyleCnt="0"/>
      <dgm:spPr/>
    </dgm:pt>
    <dgm:pt modelId="{E73136BF-FA61-43BF-93EE-C77E04FF4DC4}" type="pres">
      <dgm:prSet presAssocID="{AC950DC5-8580-483F-A5BD-2A5F6486DC3A}" presName="rootText" presStyleLbl="node1" presStyleIdx="1" presStyleCnt="2" custScaleX="154376"/>
      <dgm:spPr/>
    </dgm:pt>
    <dgm:pt modelId="{2D82BAC6-A829-4D8E-9A87-383BC7CFCFD7}" type="pres">
      <dgm:prSet presAssocID="{AC950DC5-8580-483F-A5BD-2A5F6486DC3A}" presName="rootConnector" presStyleLbl="node1" presStyleIdx="1" presStyleCnt="2"/>
      <dgm:spPr/>
    </dgm:pt>
    <dgm:pt modelId="{3880787A-CD07-4A58-87EE-DAB6C2840A0F}" type="pres">
      <dgm:prSet presAssocID="{AC950DC5-8580-483F-A5BD-2A5F6486DC3A}" presName="childShape" presStyleCnt="0"/>
      <dgm:spPr/>
    </dgm:pt>
    <dgm:pt modelId="{A3020A8A-830B-47A3-93BA-7DDED1A15278}" type="pres">
      <dgm:prSet presAssocID="{10083726-BAE2-4AAA-9278-3E7F1E3B2D08}" presName="Name13" presStyleLbl="parChTrans1D2" presStyleIdx="4" presStyleCnt="8"/>
      <dgm:spPr/>
    </dgm:pt>
    <dgm:pt modelId="{197C4523-B447-4D72-88CF-5BC176C8F708}" type="pres">
      <dgm:prSet presAssocID="{C290A170-0AD2-41E0-943D-475DC7FABFEC}" presName="childText" presStyleLbl="bgAcc1" presStyleIdx="4" presStyleCnt="8" custScaleX="265606">
        <dgm:presLayoutVars>
          <dgm:bulletEnabled val="1"/>
        </dgm:presLayoutVars>
      </dgm:prSet>
      <dgm:spPr/>
    </dgm:pt>
    <dgm:pt modelId="{730BBF88-EF45-4CD1-8D93-EB398DE8802C}" type="pres">
      <dgm:prSet presAssocID="{4536364C-AE6F-4EFC-85F7-B021788576BF}" presName="Name13" presStyleLbl="parChTrans1D2" presStyleIdx="5" presStyleCnt="8"/>
      <dgm:spPr/>
    </dgm:pt>
    <dgm:pt modelId="{5E43688E-B3E9-4BFC-BC4C-26BC264F9898}" type="pres">
      <dgm:prSet presAssocID="{2B70D86D-CFAB-45D8-8D91-38BC2ADBC819}" presName="childText" presStyleLbl="bgAcc1" presStyleIdx="5" presStyleCnt="8" custScaleX="269601">
        <dgm:presLayoutVars>
          <dgm:bulletEnabled val="1"/>
        </dgm:presLayoutVars>
      </dgm:prSet>
      <dgm:spPr/>
    </dgm:pt>
    <dgm:pt modelId="{E0C4C460-0A51-4983-A6F2-D0DBAEB9F721}" type="pres">
      <dgm:prSet presAssocID="{C6007AF4-1416-468E-8B9C-30762130BF2E}" presName="Name13" presStyleLbl="parChTrans1D2" presStyleIdx="6" presStyleCnt="8"/>
      <dgm:spPr/>
    </dgm:pt>
    <dgm:pt modelId="{D25BE77F-5753-4DC6-A57E-13212EB95FC9}" type="pres">
      <dgm:prSet presAssocID="{6CA76D74-EBD5-4190-B0F7-313978D58F02}" presName="childText" presStyleLbl="bgAcc1" presStyleIdx="6" presStyleCnt="8" custScaleX="268127" custScaleY="129387">
        <dgm:presLayoutVars>
          <dgm:bulletEnabled val="1"/>
        </dgm:presLayoutVars>
      </dgm:prSet>
      <dgm:spPr/>
    </dgm:pt>
    <dgm:pt modelId="{14689E87-1B93-484A-8392-F6AA935A2FE8}" type="pres">
      <dgm:prSet presAssocID="{02EF2920-A72C-4F7B-837F-5BBCFB176C74}" presName="Name13" presStyleLbl="parChTrans1D2" presStyleIdx="7" presStyleCnt="8"/>
      <dgm:spPr/>
    </dgm:pt>
    <dgm:pt modelId="{5439BCE8-315E-4EBC-95CC-3FD41F1C2360}" type="pres">
      <dgm:prSet presAssocID="{32B74A30-403B-4596-B8C1-99AF5DABAE4D}" presName="childText" presStyleLbl="bgAcc1" presStyleIdx="7" presStyleCnt="8" custScaleX="265830" custLinFactNeighborY="-1508">
        <dgm:presLayoutVars>
          <dgm:bulletEnabled val="1"/>
        </dgm:presLayoutVars>
      </dgm:prSet>
      <dgm:spPr/>
    </dgm:pt>
  </dgm:ptLst>
  <dgm:cxnLst>
    <dgm:cxn modelId="{6AF2D364-53CF-44F4-AC0F-10BAAA656353}" type="presOf" srcId="{ACCC9EC5-B515-403A-B93D-FE13318C47B6}" destId="{6F53F88C-E51E-4175-BD19-983E96CCEAB5}" srcOrd="0" destOrd="0" presId="urn:microsoft.com/office/officeart/2005/8/layout/hierarchy3"/>
    <dgm:cxn modelId="{C634CD8C-3653-4358-ABDC-EDB79593A9A1}" srcId="{4C84CA07-3242-4D61-A167-D4E8F57A4BF9}" destId="{3540EE4D-ED70-4964-B995-885D6A6A1BDF}" srcOrd="1" destOrd="0" parTransId="{3A5F8DB2-651B-4879-9D96-1480B2AB487A}" sibTransId="{0F0F6C20-6117-4810-B2DF-6512DA705996}"/>
    <dgm:cxn modelId="{B5964F05-C95A-4320-B629-13D51633CDE2}" type="presOf" srcId="{3540EE4D-ED70-4964-B995-885D6A6A1BDF}" destId="{89BE7A56-AF0F-4E26-BDA4-3FA2B7CF7B2E}" srcOrd="0" destOrd="0" presId="urn:microsoft.com/office/officeart/2005/8/layout/hierarchy3"/>
    <dgm:cxn modelId="{4CE90B25-67D8-4008-A5BD-93247AA7CF4F}" type="presOf" srcId="{281C8DE8-5060-4F8C-A6E9-4BB3F2B3DE7F}" destId="{DF70354A-94E0-4B8C-BF21-8CD991787029}" srcOrd="0" destOrd="0" presId="urn:microsoft.com/office/officeart/2005/8/layout/hierarchy3"/>
    <dgm:cxn modelId="{5BD67395-5F07-4695-80CD-21743D9B1C59}" type="presOf" srcId="{02EF2920-A72C-4F7B-837F-5BBCFB176C74}" destId="{14689E87-1B93-484A-8392-F6AA935A2FE8}" srcOrd="0" destOrd="0" presId="urn:microsoft.com/office/officeart/2005/8/layout/hierarchy3"/>
    <dgm:cxn modelId="{11D81AEF-0710-484F-8C63-4BE8C7B1D780}" type="presOf" srcId="{2B70D86D-CFAB-45D8-8D91-38BC2ADBC819}" destId="{5E43688E-B3E9-4BFC-BC4C-26BC264F9898}" srcOrd="0" destOrd="0" presId="urn:microsoft.com/office/officeart/2005/8/layout/hierarchy3"/>
    <dgm:cxn modelId="{C48EC4A5-768F-49CA-8973-EB2F4B240819}" srcId="{ACCC9EC5-B515-403A-B93D-FE13318C47B6}" destId="{AC950DC5-8580-483F-A5BD-2A5F6486DC3A}" srcOrd="1" destOrd="0" parTransId="{04F2D6EE-DA9F-40D9-B213-559205B3100F}" sibTransId="{B6224E42-250D-473E-95EF-7901261D8D26}"/>
    <dgm:cxn modelId="{730EC635-66FF-43D5-9340-63365EE3F3BB}" type="presOf" srcId="{4536364C-AE6F-4EFC-85F7-B021788576BF}" destId="{730BBF88-EF45-4CD1-8D93-EB398DE8802C}" srcOrd="0" destOrd="0" presId="urn:microsoft.com/office/officeart/2005/8/layout/hierarchy3"/>
    <dgm:cxn modelId="{557C21B5-8C40-4C32-AFA7-27A89DC6ECE4}" type="presOf" srcId="{AC950DC5-8580-483F-A5BD-2A5F6486DC3A}" destId="{2D82BAC6-A829-4D8E-9A87-383BC7CFCFD7}" srcOrd="1" destOrd="0" presId="urn:microsoft.com/office/officeart/2005/8/layout/hierarchy3"/>
    <dgm:cxn modelId="{98D1B7F2-E6C2-4021-A487-CE0DE0A1681C}" type="presOf" srcId="{3A5F8DB2-651B-4879-9D96-1480B2AB487A}" destId="{FED5DAF3-67D7-43DA-9F47-8C1655F23EAE}" srcOrd="0" destOrd="0" presId="urn:microsoft.com/office/officeart/2005/8/layout/hierarchy3"/>
    <dgm:cxn modelId="{DA9F9F98-EBF3-4401-A960-B6DD0BC2F246}" type="presOf" srcId="{AE252CD4-94BD-4FD7-9667-C2EAD800AECB}" destId="{3DAC4A7B-61F6-4F8C-B1D8-53FAB0283A84}" srcOrd="0" destOrd="0" presId="urn:microsoft.com/office/officeart/2005/8/layout/hierarchy3"/>
    <dgm:cxn modelId="{3E95D256-900B-4D0D-AC35-7BED675DD06F}" type="presOf" srcId="{7B75F024-CBDC-4642-8B10-89416EF5FBDB}" destId="{2F7BF05E-306B-4408-8BAE-F259F77B56BE}" srcOrd="0" destOrd="0" presId="urn:microsoft.com/office/officeart/2005/8/layout/hierarchy3"/>
    <dgm:cxn modelId="{60BDAF8E-2CD0-407E-A6BF-DFAD7A6CA6FB}" type="presOf" srcId="{32B74A30-403B-4596-B8C1-99AF5DABAE4D}" destId="{5439BCE8-315E-4EBC-95CC-3FD41F1C2360}" srcOrd="0" destOrd="0" presId="urn:microsoft.com/office/officeart/2005/8/layout/hierarchy3"/>
    <dgm:cxn modelId="{5E3F9BDA-E036-49E2-8907-A82416607FB0}" type="presOf" srcId="{C6007AF4-1416-468E-8B9C-30762130BF2E}" destId="{E0C4C460-0A51-4983-A6F2-D0DBAEB9F721}" srcOrd="0" destOrd="0" presId="urn:microsoft.com/office/officeart/2005/8/layout/hierarchy3"/>
    <dgm:cxn modelId="{F7CEBB77-BAA7-498C-8CF0-195B18515DF2}" srcId="{AC950DC5-8580-483F-A5BD-2A5F6486DC3A}" destId="{2B70D86D-CFAB-45D8-8D91-38BC2ADBC819}" srcOrd="1" destOrd="0" parTransId="{4536364C-AE6F-4EFC-85F7-B021788576BF}" sibTransId="{BA448932-3E10-4C7F-B0FF-17777BB9F5D6}"/>
    <dgm:cxn modelId="{7AC3A072-2773-4F66-AB5D-1A75709C482F}" type="presOf" srcId="{6CA76D74-EBD5-4190-B0F7-313978D58F02}" destId="{D25BE77F-5753-4DC6-A57E-13212EB95FC9}" srcOrd="0" destOrd="0" presId="urn:microsoft.com/office/officeart/2005/8/layout/hierarchy3"/>
    <dgm:cxn modelId="{A853B16B-8F67-45F5-960F-296EFEFD33C5}" srcId="{AC950DC5-8580-483F-A5BD-2A5F6486DC3A}" destId="{6CA76D74-EBD5-4190-B0F7-313978D58F02}" srcOrd="2" destOrd="0" parTransId="{C6007AF4-1416-468E-8B9C-30762130BF2E}" sibTransId="{A5A4FD2A-9F46-4079-BC6F-5D20B7DD8B70}"/>
    <dgm:cxn modelId="{C7828EF3-A2AD-4D81-B114-38281990BBAC}" srcId="{4C84CA07-3242-4D61-A167-D4E8F57A4BF9}" destId="{7F945464-BCC4-4C62-9650-AC158F285E31}" srcOrd="3" destOrd="0" parTransId="{AE252CD4-94BD-4FD7-9667-C2EAD800AECB}" sibTransId="{7B5FB08A-8DC5-4C5E-BECE-F35ADE6DE0C3}"/>
    <dgm:cxn modelId="{C2041BF9-AD3E-4BB0-8C6E-77CC0306C09C}" type="presOf" srcId="{C290A170-0AD2-41E0-943D-475DC7FABFEC}" destId="{197C4523-B447-4D72-88CF-5BC176C8F708}" srcOrd="0" destOrd="0" presId="urn:microsoft.com/office/officeart/2005/8/layout/hierarchy3"/>
    <dgm:cxn modelId="{2A242A12-2637-464B-B8B6-07219C57F0A5}" srcId="{AC950DC5-8580-483F-A5BD-2A5F6486DC3A}" destId="{C290A170-0AD2-41E0-943D-475DC7FABFEC}" srcOrd="0" destOrd="0" parTransId="{10083726-BAE2-4AAA-9278-3E7F1E3B2D08}" sibTransId="{9C574959-2040-42D4-B9AC-1CC200B036FF}"/>
    <dgm:cxn modelId="{4D0AA820-BCE9-4E35-A139-75FEC4131D25}" srcId="{ACCC9EC5-B515-403A-B93D-FE13318C47B6}" destId="{4C84CA07-3242-4D61-A167-D4E8F57A4BF9}" srcOrd="0" destOrd="0" parTransId="{15505F2F-A963-44BA-AE5D-CB059389728D}" sibTransId="{1E087584-D1F2-4559-80C3-C822339C6939}"/>
    <dgm:cxn modelId="{F6EE86F1-69F3-48C3-8406-D0FB704E3240}" srcId="{4C84CA07-3242-4D61-A167-D4E8F57A4BF9}" destId="{7B75F024-CBDC-4642-8B10-89416EF5FBDB}" srcOrd="2" destOrd="0" parTransId="{A78257FC-88A9-499E-B954-4FFF79771EDD}" sibTransId="{8B2EA3EA-78A1-40C6-8285-6B101E157DA3}"/>
    <dgm:cxn modelId="{1C9A24F5-E733-4868-ADD9-F2AE6584ED45}" srcId="{AC950DC5-8580-483F-A5BD-2A5F6486DC3A}" destId="{32B74A30-403B-4596-B8C1-99AF5DABAE4D}" srcOrd="3" destOrd="0" parTransId="{02EF2920-A72C-4F7B-837F-5BBCFB176C74}" sibTransId="{B0570B4C-8030-4989-937C-29A5F039305A}"/>
    <dgm:cxn modelId="{DF1CD561-1B71-4154-9BAB-0508A20AE2E6}" type="presOf" srcId="{FCF27D38-C100-4796-92D0-F5A7FBFEF5A5}" destId="{05224C0E-409B-4DED-B943-875AFECB423A}" srcOrd="0" destOrd="0" presId="urn:microsoft.com/office/officeart/2005/8/layout/hierarchy3"/>
    <dgm:cxn modelId="{207690AB-33E0-47E7-B418-01DE2A33DF50}" type="presOf" srcId="{10083726-BAE2-4AAA-9278-3E7F1E3B2D08}" destId="{A3020A8A-830B-47A3-93BA-7DDED1A15278}" srcOrd="0" destOrd="0" presId="urn:microsoft.com/office/officeart/2005/8/layout/hierarchy3"/>
    <dgm:cxn modelId="{0726D404-943B-4205-BD7B-25FE25804852}" type="presOf" srcId="{4C84CA07-3242-4D61-A167-D4E8F57A4BF9}" destId="{4F298D28-F04F-4124-9866-169D4F1833B7}" srcOrd="1" destOrd="0" presId="urn:microsoft.com/office/officeart/2005/8/layout/hierarchy3"/>
    <dgm:cxn modelId="{73EBC4A0-ABDC-4098-9676-DD360FF6D271}" type="presOf" srcId="{4C84CA07-3242-4D61-A167-D4E8F57A4BF9}" destId="{AA7E1CE8-9846-416D-BDCA-580F941F90A8}" srcOrd="0" destOrd="0" presId="urn:microsoft.com/office/officeart/2005/8/layout/hierarchy3"/>
    <dgm:cxn modelId="{6DFDDDEA-8DB7-4854-96AB-1E453E208F0A}" type="presOf" srcId="{A78257FC-88A9-499E-B954-4FFF79771EDD}" destId="{E0E99C12-FEF7-49BE-A327-6603BB0C21CA}" srcOrd="0" destOrd="0" presId="urn:microsoft.com/office/officeart/2005/8/layout/hierarchy3"/>
    <dgm:cxn modelId="{F2DF1D0E-56BD-4503-87BA-CB0D83154D1D}" type="presOf" srcId="{AC950DC5-8580-483F-A5BD-2A5F6486DC3A}" destId="{E73136BF-FA61-43BF-93EE-C77E04FF4DC4}" srcOrd="0" destOrd="0" presId="urn:microsoft.com/office/officeart/2005/8/layout/hierarchy3"/>
    <dgm:cxn modelId="{564A20E0-A85F-4C2D-98B1-CC8D97C0B989}" type="presOf" srcId="{7F945464-BCC4-4C62-9650-AC158F285E31}" destId="{5789ABFA-1780-4887-B53E-CCAE09C62DC7}" srcOrd="0" destOrd="0" presId="urn:microsoft.com/office/officeart/2005/8/layout/hierarchy3"/>
    <dgm:cxn modelId="{1FD6F864-E12E-4B69-8B9D-F35A00BF5CEA}" srcId="{4C84CA07-3242-4D61-A167-D4E8F57A4BF9}" destId="{281C8DE8-5060-4F8C-A6E9-4BB3F2B3DE7F}" srcOrd="0" destOrd="0" parTransId="{FCF27D38-C100-4796-92D0-F5A7FBFEF5A5}" sibTransId="{3077D3E4-BF48-450E-B1D6-42F593B28622}"/>
    <dgm:cxn modelId="{638875C6-6B17-4F4C-AF98-50889D892AE2}" type="presParOf" srcId="{6F53F88C-E51E-4175-BD19-983E96CCEAB5}" destId="{24247650-D41E-46F8-83E1-5AE7DB1649AA}" srcOrd="0" destOrd="0" presId="urn:microsoft.com/office/officeart/2005/8/layout/hierarchy3"/>
    <dgm:cxn modelId="{681D125D-F05E-4E96-B95C-E532771523A1}" type="presParOf" srcId="{24247650-D41E-46F8-83E1-5AE7DB1649AA}" destId="{4A3714A1-444F-4B3C-87E1-B91A97E2B177}" srcOrd="0" destOrd="0" presId="urn:microsoft.com/office/officeart/2005/8/layout/hierarchy3"/>
    <dgm:cxn modelId="{F1D25DB5-C967-4CB1-80D6-B3D2ACCBDE3D}" type="presParOf" srcId="{4A3714A1-444F-4B3C-87E1-B91A97E2B177}" destId="{AA7E1CE8-9846-416D-BDCA-580F941F90A8}" srcOrd="0" destOrd="0" presId="urn:microsoft.com/office/officeart/2005/8/layout/hierarchy3"/>
    <dgm:cxn modelId="{B5A1C5DA-BE05-451A-AB17-9EC068DD98A4}" type="presParOf" srcId="{4A3714A1-444F-4B3C-87E1-B91A97E2B177}" destId="{4F298D28-F04F-4124-9866-169D4F1833B7}" srcOrd="1" destOrd="0" presId="urn:microsoft.com/office/officeart/2005/8/layout/hierarchy3"/>
    <dgm:cxn modelId="{886E5D58-823D-467A-9051-28E291FD33D3}" type="presParOf" srcId="{24247650-D41E-46F8-83E1-5AE7DB1649AA}" destId="{D5EBA116-B77A-4DA5-BE03-BD7E1055E61B}" srcOrd="1" destOrd="0" presId="urn:microsoft.com/office/officeart/2005/8/layout/hierarchy3"/>
    <dgm:cxn modelId="{7133A9DF-0AF9-45CC-A658-4E198F5BBD35}" type="presParOf" srcId="{D5EBA116-B77A-4DA5-BE03-BD7E1055E61B}" destId="{05224C0E-409B-4DED-B943-875AFECB423A}" srcOrd="0" destOrd="0" presId="urn:microsoft.com/office/officeart/2005/8/layout/hierarchy3"/>
    <dgm:cxn modelId="{004BEB87-8105-48B9-BAAE-8D923274EB29}" type="presParOf" srcId="{D5EBA116-B77A-4DA5-BE03-BD7E1055E61B}" destId="{DF70354A-94E0-4B8C-BF21-8CD991787029}" srcOrd="1" destOrd="0" presId="urn:microsoft.com/office/officeart/2005/8/layout/hierarchy3"/>
    <dgm:cxn modelId="{7178E20B-0E8C-4005-85AC-47D386B07BA7}" type="presParOf" srcId="{D5EBA116-B77A-4DA5-BE03-BD7E1055E61B}" destId="{FED5DAF3-67D7-43DA-9F47-8C1655F23EAE}" srcOrd="2" destOrd="0" presId="urn:microsoft.com/office/officeart/2005/8/layout/hierarchy3"/>
    <dgm:cxn modelId="{A6BC0C6B-DC0D-44E1-AD36-86BEAD399039}" type="presParOf" srcId="{D5EBA116-B77A-4DA5-BE03-BD7E1055E61B}" destId="{89BE7A56-AF0F-4E26-BDA4-3FA2B7CF7B2E}" srcOrd="3" destOrd="0" presId="urn:microsoft.com/office/officeart/2005/8/layout/hierarchy3"/>
    <dgm:cxn modelId="{D782C071-FFFE-41B4-ADE8-EE4BB7529BD5}" type="presParOf" srcId="{D5EBA116-B77A-4DA5-BE03-BD7E1055E61B}" destId="{E0E99C12-FEF7-49BE-A327-6603BB0C21CA}" srcOrd="4" destOrd="0" presId="urn:microsoft.com/office/officeart/2005/8/layout/hierarchy3"/>
    <dgm:cxn modelId="{2AC262F9-9239-42C9-B4FB-3F4F740AB73D}" type="presParOf" srcId="{D5EBA116-B77A-4DA5-BE03-BD7E1055E61B}" destId="{2F7BF05E-306B-4408-8BAE-F259F77B56BE}" srcOrd="5" destOrd="0" presId="urn:microsoft.com/office/officeart/2005/8/layout/hierarchy3"/>
    <dgm:cxn modelId="{8AD13974-3EA5-49BF-8B61-E56040849AEC}" type="presParOf" srcId="{D5EBA116-B77A-4DA5-BE03-BD7E1055E61B}" destId="{3DAC4A7B-61F6-4F8C-B1D8-53FAB0283A84}" srcOrd="6" destOrd="0" presId="urn:microsoft.com/office/officeart/2005/8/layout/hierarchy3"/>
    <dgm:cxn modelId="{C1415249-D4E8-45E7-B173-A143AD0C8D4A}" type="presParOf" srcId="{D5EBA116-B77A-4DA5-BE03-BD7E1055E61B}" destId="{5789ABFA-1780-4887-B53E-CCAE09C62DC7}" srcOrd="7" destOrd="0" presId="urn:microsoft.com/office/officeart/2005/8/layout/hierarchy3"/>
    <dgm:cxn modelId="{AB4881D9-31CB-451C-9D3B-03B0CF289E09}" type="presParOf" srcId="{6F53F88C-E51E-4175-BD19-983E96CCEAB5}" destId="{1E769C92-A12A-4770-B749-DC17C3D7C3D5}" srcOrd="1" destOrd="0" presId="urn:microsoft.com/office/officeart/2005/8/layout/hierarchy3"/>
    <dgm:cxn modelId="{B846B14B-3545-47E6-A59E-9935D1E9429B}" type="presParOf" srcId="{1E769C92-A12A-4770-B749-DC17C3D7C3D5}" destId="{6040435D-31E0-435D-B7E3-F7598EE9AE85}" srcOrd="0" destOrd="0" presId="urn:microsoft.com/office/officeart/2005/8/layout/hierarchy3"/>
    <dgm:cxn modelId="{0E0AC074-3D0A-4A74-8833-FE8326C36DD7}" type="presParOf" srcId="{6040435D-31E0-435D-B7E3-F7598EE9AE85}" destId="{E73136BF-FA61-43BF-93EE-C77E04FF4DC4}" srcOrd="0" destOrd="0" presId="urn:microsoft.com/office/officeart/2005/8/layout/hierarchy3"/>
    <dgm:cxn modelId="{E27799FE-93C8-481B-A7F4-98BEC0276AF8}" type="presParOf" srcId="{6040435D-31E0-435D-B7E3-F7598EE9AE85}" destId="{2D82BAC6-A829-4D8E-9A87-383BC7CFCFD7}" srcOrd="1" destOrd="0" presId="urn:microsoft.com/office/officeart/2005/8/layout/hierarchy3"/>
    <dgm:cxn modelId="{CE09E057-098D-4E1D-9110-FFD977120B2B}" type="presParOf" srcId="{1E769C92-A12A-4770-B749-DC17C3D7C3D5}" destId="{3880787A-CD07-4A58-87EE-DAB6C2840A0F}" srcOrd="1" destOrd="0" presId="urn:microsoft.com/office/officeart/2005/8/layout/hierarchy3"/>
    <dgm:cxn modelId="{EF6D63A3-E91F-40F4-B909-4F2D0E7AE158}" type="presParOf" srcId="{3880787A-CD07-4A58-87EE-DAB6C2840A0F}" destId="{A3020A8A-830B-47A3-93BA-7DDED1A15278}" srcOrd="0" destOrd="0" presId="urn:microsoft.com/office/officeart/2005/8/layout/hierarchy3"/>
    <dgm:cxn modelId="{719056CB-C568-43B5-99C6-55817024A49A}" type="presParOf" srcId="{3880787A-CD07-4A58-87EE-DAB6C2840A0F}" destId="{197C4523-B447-4D72-88CF-5BC176C8F708}" srcOrd="1" destOrd="0" presId="urn:microsoft.com/office/officeart/2005/8/layout/hierarchy3"/>
    <dgm:cxn modelId="{5B3BF8AD-6D9E-422A-B8E0-6649F7F7F2D3}" type="presParOf" srcId="{3880787A-CD07-4A58-87EE-DAB6C2840A0F}" destId="{730BBF88-EF45-4CD1-8D93-EB398DE8802C}" srcOrd="2" destOrd="0" presId="urn:microsoft.com/office/officeart/2005/8/layout/hierarchy3"/>
    <dgm:cxn modelId="{C7196B9F-2CEE-4706-8A52-D3A837285FFB}" type="presParOf" srcId="{3880787A-CD07-4A58-87EE-DAB6C2840A0F}" destId="{5E43688E-B3E9-4BFC-BC4C-26BC264F9898}" srcOrd="3" destOrd="0" presId="urn:microsoft.com/office/officeart/2005/8/layout/hierarchy3"/>
    <dgm:cxn modelId="{6BCB68F9-3C03-4161-A37F-C1D819DD8377}" type="presParOf" srcId="{3880787A-CD07-4A58-87EE-DAB6C2840A0F}" destId="{E0C4C460-0A51-4983-A6F2-D0DBAEB9F721}" srcOrd="4" destOrd="0" presId="urn:microsoft.com/office/officeart/2005/8/layout/hierarchy3"/>
    <dgm:cxn modelId="{2C77F27C-52E9-4855-B226-7A687F29AA36}" type="presParOf" srcId="{3880787A-CD07-4A58-87EE-DAB6C2840A0F}" destId="{D25BE77F-5753-4DC6-A57E-13212EB95FC9}" srcOrd="5" destOrd="0" presId="urn:microsoft.com/office/officeart/2005/8/layout/hierarchy3"/>
    <dgm:cxn modelId="{01DAEA38-4B94-41D1-85D7-11EC5A1FF9C6}" type="presParOf" srcId="{3880787A-CD07-4A58-87EE-DAB6C2840A0F}" destId="{14689E87-1B93-484A-8392-F6AA935A2FE8}" srcOrd="6" destOrd="0" presId="urn:microsoft.com/office/officeart/2005/8/layout/hierarchy3"/>
    <dgm:cxn modelId="{4B675809-6594-4189-B9F8-F5CC17238C1C}" type="presParOf" srcId="{3880787A-CD07-4A58-87EE-DAB6C2840A0F}" destId="{5439BCE8-315E-4EBC-95CC-3FD41F1C2360}"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10C83-77A6-44B4-8E61-38FD6E224CAA}">
      <dsp:nvSpPr>
        <dsp:cNvPr id="0" name=""/>
        <dsp:cNvSpPr/>
      </dsp:nvSpPr>
      <dsp:spPr>
        <a:xfrm>
          <a:off x="6963004" y="45780"/>
          <a:ext cx="3052576" cy="7488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1">
            <a:lnSpc>
              <a:spcPct val="90000"/>
            </a:lnSpc>
            <a:spcBef>
              <a:spcPct val="0"/>
            </a:spcBef>
            <a:spcAft>
              <a:spcPct val="35000"/>
            </a:spcAft>
          </a:pPr>
          <a:r>
            <a:rPr lang="ar-SA" sz="2600" kern="1200" dirty="0">
              <a:latin typeface="DejaVu Sans Light" panose="020B0203030804020204" pitchFamily="34" charset="0"/>
              <a:ea typeface="DejaVu Sans Light" panose="020B0203030804020204" pitchFamily="34" charset="0"/>
              <a:cs typeface="DejaVu Sans Light" panose="020B0203030804020204" pitchFamily="34" charset="0"/>
            </a:rPr>
            <a:t>البيع بشرط البراءة</a:t>
          </a:r>
        </a:p>
      </dsp:txBody>
      <dsp:txXfrm>
        <a:off x="6963004" y="45780"/>
        <a:ext cx="3052576" cy="748800"/>
      </dsp:txXfrm>
    </dsp:sp>
    <dsp:sp modelId="{2814468A-A73C-4263-ADCD-9B0E5CE3779E}">
      <dsp:nvSpPr>
        <dsp:cNvPr id="0" name=""/>
        <dsp:cNvSpPr/>
      </dsp:nvSpPr>
      <dsp:spPr>
        <a:xfrm>
          <a:off x="6963004" y="794580"/>
          <a:ext cx="3052576" cy="228384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r" defTabSz="1155700" rtl="1">
            <a:lnSpc>
              <a:spcPct val="90000"/>
            </a:lnSpc>
            <a:spcBef>
              <a:spcPct val="0"/>
            </a:spcBef>
            <a:spcAft>
              <a:spcPct val="15000"/>
            </a:spcAft>
            <a:buChar char="••"/>
          </a:pPr>
          <a:r>
            <a:rPr lang="ar-SA" sz="2600" kern="1200" dirty="0"/>
            <a:t>الحالة الأولى </a:t>
          </a:r>
        </a:p>
        <a:p>
          <a:pPr marL="228600" lvl="1" indent="-228600" algn="r" defTabSz="1155700" rtl="1">
            <a:lnSpc>
              <a:spcPct val="90000"/>
            </a:lnSpc>
            <a:spcBef>
              <a:spcPct val="0"/>
            </a:spcBef>
            <a:spcAft>
              <a:spcPct val="15000"/>
            </a:spcAft>
            <a:buChar char="••"/>
          </a:pPr>
          <a:r>
            <a:rPr lang="ar-SA" sz="2600" kern="1200" dirty="0"/>
            <a:t>الحالة الثانية </a:t>
          </a:r>
        </a:p>
      </dsp:txBody>
      <dsp:txXfrm>
        <a:off x="6963004" y="794580"/>
        <a:ext cx="3052576" cy="2283840"/>
      </dsp:txXfrm>
    </dsp:sp>
    <dsp:sp modelId="{E621FD1F-295D-4F1B-9997-4FD50F677E5D}">
      <dsp:nvSpPr>
        <dsp:cNvPr id="0" name=""/>
        <dsp:cNvSpPr/>
      </dsp:nvSpPr>
      <dsp:spPr>
        <a:xfrm>
          <a:off x="3483067" y="45780"/>
          <a:ext cx="3052576" cy="7488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1">
            <a:lnSpc>
              <a:spcPct val="90000"/>
            </a:lnSpc>
            <a:spcBef>
              <a:spcPct val="0"/>
            </a:spcBef>
            <a:spcAft>
              <a:spcPct val="35000"/>
            </a:spcAft>
          </a:pPr>
          <a:r>
            <a:rPr lang="ar-SA" sz="2600" b="0" kern="1200" dirty="0">
              <a:latin typeface="DejaVu Sans Light" panose="020B0203030804020204" pitchFamily="34" charset="0"/>
              <a:ea typeface="DejaVu Sans Light" panose="020B0203030804020204" pitchFamily="34" charset="0"/>
              <a:cs typeface="DejaVu Sans Light" panose="020B0203030804020204" pitchFamily="34" charset="0"/>
            </a:rPr>
            <a:t>الشروط في البيع </a:t>
          </a:r>
        </a:p>
      </dsp:txBody>
      <dsp:txXfrm>
        <a:off x="3483067" y="45780"/>
        <a:ext cx="3052576" cy="748800"/>
      </dsp:txXfrm>
    </dsp:sp>
    <dsp:sp modelId="{2447674E-1C15-4F53-90A2-8D1A08573272}">
      <dsp:nvSpPr>
        <dsp:cNvPr id="0" name=""/>
        <dsp:cNvSpPr/>
      </dsp:nvSpPr>
      <dsp:spPr>
        <a:xfrm>
          <a:off x="3483067" y="794580"/>
          <a:ext cx="3052576" cy="228384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r" defTabSz="1155700" rtl="1">
            <a:lnSpc>
              <a:spcPct val="90000"/>
            </a:lnSpc>
            <a:spcBef>
              <a:spcPct val="0"/>
            </a:spcBef>
            <a:spcAft>
              <a:spcPct val="15000"/>
            </a:spcAft>
            <a:buChar char="••"/>
          </a:pPr>
          <a:r>
            <a:rPr lang="ar-SA" sz="2600" kern="1200"/>
            <a:t>تعريفها</a:t>
          </a:r>
          <a:endParaRPr lang="ar-SA" sz="2600" kern="1200" dirty="0"/>
        </a:p>
        <a:p>
          <a:pPr marL="228600" lvl="1" indent="-228600" algn="r" defTabSz="1155700" rtl="1">
            <a:lnSpc>
              <a:spcPct val="90000"/>
            </a:lnSpc>
            <a:spcBef>
              <a:spcPct val="0"/>
            </a:spcBef>
            <a:spcAft>
              <a:spcPct val="15000"/>
            </a:spcAft>
            <a:buChar char="••"/>
          </a:pPr>
          <a:r>
            <a:rPr lang="ar-SA" sz="2600" kern="1200"/>
            <a:t>مثالها </a:t>
          </a:r>
          <a:endParaRPr lang="ar-SA" sz="2600" kern="1200" dirty="0"/>
        </a:p>
        <a:p>
          <a:pPr marL="228600" lvl="1" indent="-228600" algn="r" defTabSz="1155700" rtl="1">
            <a:lnSpc>
              <a:spcPct val="90000"/>
            </a:lnSpc>
            <a:spcBef>
              <a:spcPct val="0"/>
            </a:spcBef>
            <a:spcAft>
              <a:spcPct val="15000"/>
            </a:spcAft>
            <a:buChar char="••"/>
          </a:pPr>
          <a:r>
            <a:rPr lang="ar-SA" sz="2600" kern="1200" dirty="0"/>
            <a:t>الفرق بين الشروط في البيع وشروط البيع </a:t>
          </a:r>
        </a:p>
      </dsp:txBody>
      <dsp:txXfrm>
        <a:off x="3483067" y="794580"/>
        <a:ext cx="3052576" cy="2283840"/>
      </dsp:txXfrm>
    </dsp:sp>
    <dsp:sp modelId="{208130DE-2503-40ED-918F-A2380482863D}">
      <dsp:nvSpPr>
        <dsp:cNvPr id="0" name=""/>
        <dsp:cNvSpPr/>
      </dsp:nvSpPr>
      <dsp:spPr>
        <a:xfrm>
          <a:off x="6275" y="45780"/>
          <a:ext cx="3052576" cy="7488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1">
            <a:lnSpc>
              <a:spcPct val="90000"/>
            </a:lnSpc>
            <a:spcBef>
              <a:spcPct val="0"/>
            </a:spcBef>
            <a:spcAft>
              <a:spcPct val="35000"/>
            </a:spcAft>
          </a:pPr>
          <a:r>
            <a:rPr lang="ar-SA" sz="2600" kern="1200" dirty="0">
              <a:latin typeface="DejaVu Sans Light" panose="020B0203030804020204" pitchFamily="34" charset="0"/>
              <a:ea typeface="DejaVu Sans Light" panose="020B0203030804020204" pitchFamily="34" charset="0"/>
              <a:cs typeface="DejaVu Sans Light" panose="020B0203030804020204" pitchFamily="34" charset="0"/>
            </a:rPr>
            <a:t>أنواع الشروط في البيع </a:t>
          </a:r>
        </a:p>
      </dsp:txBody>
      <dsp:txXfrm>
        <a:off x="6275" y="45780"/>
        <a:ext cx="3052576" cy="748800"/>
      </dsp:txXfrm>
    </dsp:sp>
    <dsp:sp modelId="{9A9A6E1B-8314-4622-8B73-A7FEB59B8BC1}">
      <dsp:nvSpPr>
        <dsp:cNvPr id="0" name=""/>
        <dsp:cNvSpPr/>
      </dsp:nvSpPr>
      <dsp:spPr>
        <a:xfrm>
          <a:off x="3130" y="794580"/>
          <a:ext cx="3052576" cy="228384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r" defTabSz="1155700" rtl="1">
            <a:lnSpc>
              <a:spcPct val="90000"/>
            </a:lnSpc>
            <a:spcBef>
              <a:spcPct val="0"/>
            </a:spcBef>
            <a:spcAft>
              <a:spcPct val="15000"/>
            </a:spcAft>
            <a:buChar char="••"/>
          </a:pPr>
          <a:r>
            <a:rPr lang="ar-SA" sz="2600" kern="1200" dirty="0"/>
            <a:t>أقسامها </a:t>
          </a:r>
        </a:p>
      </dsp:txBody>
      <dsp:txXfrm>
        <a:off x="3130" y="794580"/>
        <a:ext cx="3052576" cy="2283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E1CE8-9846-416D-BDCA-580F941F90A8}">
      <dsp:nvSpPr>
        <dsp:cNvPr id="0" name=""/>
        <dsp:cNvSpPr/>
      </dsp:nvSpPr>
      <dsp:spPr>
        <a:xfrm>
          <a:off x="6176801" y="1591"/>
          <a:ext cx="2568214" cy="81371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rtl="1">
            <a:lnSpc>
              <a:spcPct val="90000"/>
            </a:lnSpc>
            <a:spcBef>
              <a:spcPct val="0"/>
            </a:spcBef>
            <a:spcAft>
              <a:spcPct val="35000"/>
            </a:spcAft>
          </a:pPr>
          <a:r>
            <a:rPr lang="ar-SA" sz="3500" kern="1200" dirty="0"/>
            <a:t>أنواع الشروط </a:t>
          </a:r>
        </a:p>
      </dsp:txBody>
      <dsp:txXfrm>
        <a:off x="6200634" y="25424"/>
        <a:ext cx="2520548" cy="766053"/>
      </dsp:txXfrm>
    </dsp:sp>
    <dsp:sp modelId="{05224C0E-409B-4DED-B943-875AFECB423A}">
      <dsp:nvSpPr>
        <dsp:cNvPr id="0" name=""/>
        <dsp:cNvSpPr/>
      </dsp:nvSpPr>
      <dsp:spPr>
        <a:xfrm>
          <a:off x="7570423" y="815311"/>
          <a:ext cx="917770" cy="610289"/>
        </a:xfrm>
        <a:custGeom>
          <a:avLst/>
          <a:gdLst/>
          <a:ahLst/>
          <a:cxnLst/>
          <a:rect l="0" t="0" r="0" b="0"/>
          <a:pathLst>
            <a:path>
              <a:moveTo>
                <a:pt x="917770" y="0"/>
              </a:moveTo>
              <a:lnTo>
                <a:pt x="917770" y="610289"/>
              </a:lnTo>
              <a:lnTo>
                <a:pt x="0" y="610289"/>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F70354A-94E0-4B8C-BF21-8CD991787029}">
      <dsp:nvSpPr>
        <dsp:cNvPr id="0" name=""/>
        <dsp:cNvSpPr/>
      </dsp:nvSpPr>
      <dsp:spPr>
        <a:xfrm>
          <a:off x="4818800" y="1018741"/>
          <a:ext cx="2751623" cy="81371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ar-SA" sz="1600" b="1" kern="1200" dirty="0"/>
            <a:t>الشروط الموافقة للمقصود في العقد </a:t>
          </a:r>
        </a:p>
      </dsp:txBody>
      <dsp:txXfrm>
        <a:off x="4842633" y="1042574"/>
        <a:ext cx="2703957" cy="766053"/>
      </dsp:txXfrm>
    </dsp:sp>
    <dsp:sp modelId="{FED5DAF3-67D7-43DA-9F47-8C1655F23EAE}">
      <dsp:nvSpPr>
        <dsp:cNvPr id="0" name=""/>
        <dsp:cNvSpPr/>
      </dsp:nvSpPr>
      <dsp:spPr>
        <a:xfrm>
          <a:off x="7542731" y="815311"/>
          <a:ext cx="945462" cy="1627439"/>
        </a:xfrm>
        <a:custGeom>
          <a:avLst/>
          <a:gdLst/>
          <a:ahLst/>
          <a:cxnLst/>
          <a:rect l="0" t="0" r="0" b="0"/>
          <a:pathLst>
            <a:path>
              <a:moveTo>
                <a:pt x="945462" y="0"/>
              </a:moveTo>
              <a:lnTo>
                <a:pt x="945462" y="1627439"/>
              </a:lnTo>
              <a:lnTo>
                <a:pt x="0" y="1627439"/>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9BE7A56-AF0F-4E26-BDA4-3FA2B7CF7B2E}">
      <dsp:nvSpPr>
        <dsp:cNvPr id="0" name=""/>
        <dsp:cNvSpPr/>
      </dsp:nvSpPr>
      <dsp:spPr>
        <a:xfrm>
          <a:off x="4818800" y="2035891"/>
          <a:ext cx="2723930" cy="81371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SA" sz="1800" b="1" kern="1200" dirty="0"/>
            <a:t>الشروط التوثيقية </a:t>
          </a:r>
        </a:p>
      </dsp:txBody>
      <dsp:txXfrm>
        <a:off x="4842633" y="2059724"/>
        <a:ext cx="2676264" cy="766053"/>
      </dsp:txXfrm>
    </dsp:sp>
    <dsp:sp modelId="{E0E99C12-FEF7-49BE-A327-6603BB0C21CA}">
      <dsp:nvSpPr>
        <dsp:cNvPr id="0" name=""/>
        <dsp:cNvSpPr/>
      </dsp:nvSpPr>
      <dsp:spPr>
        <a:xfrm>
          <a:off x="7542744" y="815311"/>
          <a:ext cx="945449" cy="2644589"/>
        </a:xfrm>
        <a:custGeom>
          <a:avLst/>
          <a:gdLst/>
          <a:ahLst/>
          <a:cxnLst/>
          <a:rect l="0" t="0" r="0" b="0"/>
          <a:pathLst>
            <a:path>
              <a:moveTo>
                <a:pt x="945449" y="0"/>
              </a:moveTo>
              <a:lnTo>
                <a:pt x="945449" y="2644589"/>
              </a:lnTo>
              <a:lnTo>
                <a:pt x="0" y="2644589"/>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F7BF05E-306B-4408-8BAE-F259F77B56BE}">
      <dsp:nvSpPr>
        <dsp:cNvPr id="0" name=""/>
        <dsp:cNvSpPr/>
      </dsp:nvSpPr>
      <dsp:spPr>
        <a:xfrm>
          <a:off x="4818800" y="3053041"/>
          <a:ext cx="2723943" cy="81371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SA" sz="1800" b="1" kern="1200" dirty="0"/>
            <a:t>الشروط الوصفية </a:t>
          </a:r>
        </a:p>
      </dsp:txBody>
      <dsp:txXfrm>
        <a:off x="4842633" y="3076874"/>
        <a:ext cx="2676277" cy="766053"/>
      </dsp:txXfrm>
    </dsp:sp>
    <dsp:sp modelId="{3DAC4A7B-61F6-4F8C-B1D8-53FAB0283A84}">
      <dsp:nvSpPr>
        <dsp:cNvPr id="0" name=""/>
        <dsp:cNvSpPr/>
      </dsp:nvSpPr>
      <dsp:spPr>
        <a:xfrm>
          <a:off x="8231372" y="815311"/>
          <a:ext cx="256821" cy="3661739"/>
        </a:xfrm>
        <a:custGeom>
          <a:avLst/>
          <a:gdLst/>
          <a:ahLst/>
          <a:cxnLst/>
          <a:rect l="0" t="0" r="0" b="0"/>
          <a:pathLst>
            <a:path>
              <a:moveTo>
                <a:pt x="256821" y="0"/>
              </a:moveTo>
              <a:lnTo>
                <a:pt x="256821" y="3661739"/>
              </a:lnTo>
              <a:lnTo>
                <a:pt x="0" y="3661739"/>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789ABFA-1780-4887-B53E-CCAE09C62DC7}">
      <dsp:nvSpPr>
        <dsp:cNvPr id="0" name=""/>
        <dsp:cNvSpPr/>
      </dsp:nvSpPr>
      <dsp:spPr>
        <a:xfrm>
          <a:off x="4818800" y="4070191"/>
          <a:ext cx="3412572" cy="81371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ar-SA" sz="1600" b="1" kern="1200" dirty="0"/>
            <a:t>اشتراط البائع نفعا معلوما في المبيع </a:t>
          </a:r>
        </a:p>
      </dsp:txBody>
      <dsp:txXfrm>
        <a:off x="4842633" y="4094024"/>
        <a:ext cx="3364906" cy="766053"/>
      </dsp:txXfrm>
    </dsp:sp>
    <dsp:sp modelId="{E73136BF-FA61-43BF-93EE-C77E04FF4DC4}">
      <dsp:nvSpPr>
        <dsp:cNvPr id="0" name=""/>
        <dsp:cNvSpPr/>
      </dsp:nvSpPr>
      <dsp:spPr>
        <a:xfrm>
          <a:off x="2402038" y="1591"/>
          <a:ext cx="2512376" cy="81371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rtl="1">
            <a:lnSpc>
              <a:spcPct val="90000"/>
            </a:lnSpc>
            <a:spcBef>
              <a:spcPct val="0"/>
            </a:spcBef>
            <a:spcAft>
              <a:spcPct val="35000"/>
            </a:spcAft>
          </a:pPr>
          <a:r>
            <a:rPr lang="ar-SA" sz="3500" kern="1200" dirty="0"/>
            <a:t>مثاله </a:t>
          </a:r>
        </a:p>
      </dsp:txBody>
      <dsp:txXfrm>
        <a:off x="2425871" y="25424"/>
        <a:ext cx="2464710" cy="766053"/>
      </dsp:txXfrm>
    </dsp:sp>
    <dsp:sp modelId="{A3020A8A-830B-47A3-93BA-7DDED1A15278}">
      <dsp:nvSpPr>
        <dsp:cNvPr id="0" name=""/>
        <dsp:cNvSpPr/>
      </dsp:nvSpPr>
      <dsp:spPr>
        <a:xfrm>
          <a:off x="4359927" y="815311"/>
          <a:ext cx="303250" cy="610289"/>
        </a:xfrm>
        <a:custGeom>
          <a:avLst/>
          <a:gdLst/>
          <a:ahLst/>
          <a:cxnLst/>
          <a:rect l="0" t="0" r="0" b="0"/>
          <a:pathLst>
            <a:path>
              <a:moveTo>
                <a:pt x="303250" y="0"/>
              </a:moveTo>
              <a:lnTo>
                <a:pt x="303250" y="610289"/>
              </a:lnTo>
              <a:lnTo>
                <a:pt x="0" y="610289"/>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97C4523-B447-4D72-88CF-5BC176C8F708}">
      <dsp:nvSpPr>
        <dsp:cNvPr id="0" name=""/>
        <dsp:cNvSpPr/>
      </dsp:nvSpPr>
      <dsp:spPr>
        <a:xfrm>
          <a:off x="901864" y="1018741"/>
          <a:ext cx="3458062" cy="81371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SA" sz="1800" kern="1200" dirty="0"/>
            <a:t>أن يكون الثمن حالا أو نقدًا</a:t>
          </a:r>
        </a:p>
      </dsp:txBody>
      <dsp:txXfrm>
        <a:off x="925697" y="1042574"/>
        <a:ext cx="3410396" cy="766053"/>
      </dsp:txXfrm>
    </dsp:sp>
    <dsp:sp modelId="{730BBF88-EF45-4CD1-8D93-EB398DE8802C}">
      <dsp:nvSpPr>
        <dsp:cNvPr id="0" name=""/>
        <dsp:cNvSpPr/>
      </dsp:nvSpPr>
      <dsp:spPr>
        <a:xfrm>
          <a:off x="4411940" y="815311"/>
          <a:ext cx="251237" cy="1627439"/>
        </a:xfrm>
        <a:custGeom>
          <a:avLst/>
          <a:gdLst/>
          <a:ahLst/>
          <a:cxnLst/>
          <a:rect l="0" t="0" r="0" b="0"/>
          <a:pathLst>
            <a:path>
              <a:moveTo>
                <a:pt x="251237" y="0"/>
              </a:moveTo>
              <a:lnTo>
                <a:pt x="251237" y="1627439"/>
              </a:lnTo>
              <a:lnTo>
                <a:pt x="0" y="1627439"/>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E43688E-B3E9-4BFC-BC4C-26BC264F9898}">
      <dsp:nvSpPr>
        <dsp:cNvPr id="0" name=""/>
        <dsp:cNvSpPr/>
      </dsp:nvSpPr>
      <dsp:spPr>
        <a:xfrm>
          <a:off x="901864" y="2035891"/>
          <a:ext cx="3510075" cy="81371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SA" sz="1800" kern="1200" dirty="0"/>
            <a:t>اشتراط الرهن أو الكفالة </a:t>
          </a:r>
        </a:p>
      </dsp:txBody>
      <dsp:txXfrm>
        <a:off x="925697" y="2059724"/>
        <a:ext cx="3462409" cy="766053"/>
      </dsp:txXfrm>
    </dsp:sp>
    <dsp:sp modelId="{E0C4C460-0A51-4983-A6F2-D0DBAEB9F721}">
      <dsp:nvSpPr>
        <dsp:cNvPr id="0" name=""/>
        <dsp:cNvSpPr/>
      </dsp:nvSpPr>
      <dsp:spPr>
        <a:xfrm>
          <a:off x="4392749" y="815311"/>
          <a:ext cx="270428" cy="2764153"/>
        </a:xfrm>
        <a:custGeom>
          <a:avLst/>
          <a:gdLst/>
          <a:ahLst/>
          <a:cxnLst/>
          <a:rect l="0" t="0" r="0" b="0"/>
          <a:pathLst>
            <a:path>
              <a:moveTo>
                <a:pt x="270428" y="0"/>
              </a:moveTo>
              <a:lnTo>
                <a:pt x="270428" y="2764153"/>
              </a:lnTo>
              <a:lnTo>
                <a:pt x="0" y="2764153"/>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25BE77F-5753-4DC6-A57E-13212EB95FC9}">
      <dsp:nvSpPr>
        <dsp:cNvPr id="0" name=""/>
        <dsp:cNvSpPr/>
      </dsp:nvSpPr>
      <dsp:spPr>
        <a:xfrm>
          <a:off x="901864" y="3053041"/>
          <a:ext cx="3490884" cy="105284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1">
            <a:lnSpc>
              <a:spcPct val="90000"/>
            </a:lnSpc>
            <a:spcBef>
              <a:spcPct val="0"/>
            </a:spcBef>
            <a:spcAft>
              <a:spcPct val="35000"/>
            </a:spcAft>
          </a:pPr>
          <a:r>
            <a:rPr lang="ar-SA" sz="1700" kern="1200" dirty="0"/>
            <a:t>أن يشترط المشتري صفة معينة في المبيع أو في الثمن كأن يشتري سيارة ويشترط أن يكون لونها أخضر أو أن يشرط أن يكون بعض الثمن مؤجل </a:t>
          </a:r>
        </a:p>
      </dsp:txBody>
      <dsp:txXfrm>
        <a:off x="932701" y="3083878"/>
        <a:ext cx="3429210" cy="991173"/>
      </dsp:txXfrm>
    </dsp:sp>
    <dsp:sp modelId="{14689E87-1B93-484A-8392-F6AA935A2FE8}">
      <dsp:nvSpPr>
        <dsp:cNvPr id="0" name=""/>
        <dsp:cNvSpPr/>
      </dsp:nvSpPr>
      <dsp:spPr>
        <a:xfrm>
          <a:off x="4362843" y="815311"/>
          <a:ext cx="300334" cy="3888596"/>
        </a:xfrm>
        <a:custGeom>
          <a:avLst/>
          <a:gdLst/>
          <a:ahLst/>
          <a:cxnLst/>
          <a:rect l="0" t="0" r="0" b="0"/>
          <a:pathLst>
            <a:path>
              <a:moveTo>
                <a:pt x="300334" y="0"/>
              </a:moveTo>
              <a:lnTo>
                <a:pt x="300334" y="3888596"/>
              </a:lnTo>
              <a:lnTo>
                <a:pt x="0" y="3888596"/>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439BCE8-315E-4EBC-95CC-3FD41F1C2360}">
      <dsp:nvSpPr>
        <dsp:cNvPr id="0" name=""/>
        <dsp:cNvSpPr/>
      </dsp:nvSpPr>
      <dsp:spPr>
        <a:xfrm>
          <a:off x="901864" y="4297048"/>
          <a:ext cx="3460978" cy="81371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1">
            <a:lnSpc>
              <a:spcPct val="90000"/>
            </a:lnSpc>
            <a:spcBef>
              <a:spcPct val="0"/>
            </a:spcBef>
            <a:spcAft>
              <a:spcPct val="35000"/>
            </a:spcAft>
          </a:pPr>
          <a:r>
            <a:rPr lang="ar-SA" sz="1700" kern="1200" dirty="0"/>
            <a:t>أن يسكن البائع المنزل شهرا </a:t>
          </a:r>
        </a:p>
      </dsp:txBody>
      <dsp:txXfrm>
        <a:off x="925697" y="4320881"/>
        <a:ext cx="3413312" cy="7660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E1CE8-9846-416D-BDCA-580F941F90A8}">
      <dsp:nvSpPr>
        <dsp:cNvPr id="0" name=""/>
        <dsp:cNvSpPr/>
      </dsp:nvSpPr>
      <dsp:spPr>
        <a:xfrm>
          <a:off x="5092083" y="1311"/>
          <a:ext cx="2117205" cy="6708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1">
            <a:lnSpc>
              <a:spcPct val="90000"/>
            </a:lnSpc>
            <a:spcBef>
              <a:spcPct val="0"/>
            </a:spcBef>
            <a:spcAft>
              <a:spcPct val="35000"/>
            </a:spcAft>
          </a:pPr>
          <a:r>
            <a:rPr lang="ar-SA" sz="2900" kern="1200" dirty="0"/>
            <a:t>أنواع الشروط </a:t>
          </a:r>
        </a:p>
      </dsp:txBody>
      <dsp:txXfrm>
        <a:off x="5111731" y="20959"/>
        <a:ext cx="2077909" cy="631525"/>
      </dsp:txXfrm>
    </dsp:sp>
    <dsp:sp modelId="{05224C0E-409B-4DED-B943-875AFECB423A}">
      <dsp:nvSpPr>
        <dsp:cNvPr id="0" name=""/>
        <dsp:cNvSpPr/>
      </dsp:nvSpPr>
      <dsp:spPr>
        <a:xfrm>
          <a:off x="6240969" y="672132"/>
          <a:ext cx="756599" cy="503115"/>
        </a:xfrm>
        <a:custGeom>
          <a:avLst/>
          <a:gdLst/>
          <a:ahLst/>
          <a:cxnLst/>
          <a:rect l="0" t="0" r="0" b="0"/>
          <a:pathLst>
            <a:path>
              <a:moveTo>
                <a:pt x="756599" y="0"/>
              </a:moveTo>
              <a:lnTo>
                <a:pt x="756599" y="503115"/>
              </a:lnTo>
              <a:lnTo>
                <a:pt x="0" y="503115"/>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F70354A-94E0-4B8C-BF21-8CD991787029}">
      <dsp:nvSpPr>
        <dsp:cNvPr id="0" name=""/>
        <dsp:cNvSpPr/>
      </dsp:nvSpPr>
      <dsp:spPr>
        <a:xfrm>
          <a:off x="3972562" y="839838"/>
          <a:ext cx="2268406" cy="670821"/>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ar-SA" sz="1600" b="1" kern="1200" dirty="0"/>
            <a:t>الشروط الموافقة للمقصود في العقد </a:t>
          </a:r>
        </a:p>
      </dsp:txBody>
      <dsp:txXfrm>
        <a:off x="3992210" y="859486"/>
        <a:ext cx="2229110" cy="631525"/>
      </dsp:txXfrm>
    </dsp:sp>
    <dsp:sp modelId="{FED5DAF3-67D7-43DA-9F47-8C1655F23EAE}">
      <dsp:nvSpPr>
        <dsp:cNvPr id="0" name=""/>
        <dsp:cNvSpPr/>
      </dsp:nvSpPr>
      <dsp:spPr>
        <a:xfrm>
          <a:off x="6218140" y="672132"/>
          <a:ext cx="779428" cy="1341642"/>
        </a:xfrm>
        <a:custGeom>
          <a:avLst/>
          <a:gdLst/>
          <a:ahLst/>
          <a:cxnLst/>
          <a:rect l="0" t="0" r="0" b="0"/>
          <a:pathLst>
            <a:path>
              <a:moveTo>
                <a:pt x="779428" y="0"/>
              </a:moveTo>
              <a:lnTo>
                <a:pt x="779428" y="1341642"/>
              </a:lnTo>
              <a:lnTo>
                <a:pt x="0" y="1341642"/>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9BE7A56-AF0F-4E26-BDA4-3FA2B7CF7B2E}">
      <dsp:nvSpPr>
        <dsp:cNvPr id="0" name=""/>
        <dsp:cNvSpPr/>
      </dsp:nvSpPr>
      <dsp:spPr>
        <a:xfrm>
          <a:off x="3972562" y="1678364"/>
          <a:ext cx="2245577" cy="670821"/>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SA" sz="1800" b="1" kern="1200" dirty="0"/>
            <a:t>الشروط التوثيقية </a:t>
          </a:r>
        </a:p>
      </dsp:txBody>
      <dsp:txXfrm>
        <a:off x="3992210" y="1698012"/>
        <a:ext cx="2206281" cy="631525"/>
      </dsp:txXfrm>
    </dsp:sp>
    <dsp:sp modelId="{E0E99C12-FEF7-49BE-A327-6603BB0C21CA}">
      <dsp:nvSpPr>
        <dsp:cNvPr id="0" name=""/>
        <dsp:cNvSpPr/>
      </dsp:nvSpPr>
      <dsp:spPr>
        <a:xfrm>
          <a:off x="6218150" y="672132"/>
          <a:ext cx="779417" cy="2180169"/>
        </a:xfrm>
        <a:custGeom>
          <a:avLst/>
          <a:gdLst/>
          <a:ahLst/>
          <a:cxnLst/>
          <a:rect l="0" t="0" r="0" b="0"/>
          <a:pathLst>
            <a:path>
              <a:moveTo>
                <a:pt x="779417" y="0"/>
              </a:moveTo>
              <a:lnTo>
                <a:pt x="779417" y="2180169"/>
              </a:lnTo>
              <a:lnTo>
                <a:pt x="0" y="2180169"/>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F7BF05E-306B-4408-8BAE-F259F77B56BE}">
      <dsp:nvSpPr>
        <dsp:cNvPr id="0" name=""/>
        <dsp:cNvSpPr/>
      </dsp:nvSpPr>
      <dsp:spPr>
        <a:xfrm>
          <a:off x="3972562" y="2516891"/>
          <a:ext cx="2245587" cy="670821"/>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SA" sz="1800" b="1" kern="1200" dirty="0"/>
            <a:t>الشروط الوصفية </a:t>
          </a:r>
        </a:p>
      </dsp:txBody>
      <dsp:txXfrm>
        <a:off x="3992210" y="2536539"/>
        <a:ext cx="2206291" cy="631525"/>
      </dsp:txXfrm>
    </dsp:sp>
    <dsp:sp modelId="{3DAC4A7B-61F6-4F8C-B1D8-53FAB0283A84}">
      <dsp:nvSpPr>
        <dsp:cNvPr id="0" name=""/>
        <dsp:cNvSpPr/>
      </dsp:nvSpPr>
      <dsp:spPr>
        <a:xfrm>
          <a:off x="6785848" y="672132"/>
          <a:ext cx="211720" cy="3018695"/>
        </a:xfrm>
        <a:custGeom>
          <a:avLst/>
          <a:gdLst/>
          <a:ahLst/>
          <a:cxnLst/>
          <a:rect l="0" t="0" r="0" b="0"/>
          <a:pathLst>
            <a:path>
              <a:moveTo>
                <a:pt x="211720" y="0"/>
              </a:moveTo>
              <a:lnTo>
                <a:pt x="211720" y="3018695"/>
              </a:lnTo>
              <a:lnTo>
                <a:pt x="0" y="3018695"/>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789ABFA-1780-4887-B53E-CCAE09C62DC7}">
      <dsp:nvSpPr>
        <dsp:cNvPr id="0" name=""/>
        <dsp:cNvSpPr/>
      </dsp:nvSpPr>
      <dsp:spPr>
        <a:xfrm>
          <a:off x="3972562" y="3355418"/>
          <a:ext cx="2813285" cy="670821"/>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ar-SA" sz="1600" b="1" kern="1200" dirty="0"/>
            <a:t>اشتراط البائع نفعا معلوما في المبيع </a:t>
          </a:r>
        </a:p>
      </dsp:txBody>
      <dsp:txXfrm>
        <a:off x="3992210" y="3375066"/>
        <a:ext cx="2773989" cy="631525"/>
      </dsp:txXfrm>
    </dsp:sp>
    <dsp:sp modelId="{E73136BF-FA61-43BF-93EE-C77E04FF4DC4}">
      <dsp:nvSpPr>
        <dsp:cNvPr id="0" name=""/>
        <dsp:cNvSpPr/>
      </dsp:nvSpPr>
      <dsp:spPr>
        <a:xfrm>
          <a:off x="1980212" y="1311"/>
          <a:ext cx="2071174" cy="6708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1">
            <a:lnSpc>
              <a:spcPct val="90000"/>
            </a:lnSpc>
            <a:spcBef>
              <a:spcPct val="0"/>
            </a:spcBef>
            <a:spcAft>
              <a:spcPct val="35000"/>
            </a:spcAft>
          </a:pPr>
          <a:r>
            <a:rPr lang="ar-SA" sz="2900" kern="1200" dirty="0"/>
            <a:t>مثاله </a:t>
          </a:r>
        </a:p>
      </dsp:txBody>
      <dsp:txXfrm>
        <a:off x="1999860" y="20959"/>
        <a:ext cx="2031878" cy="631525"/>
      </dsp:txXfrm>
    </dsp:sp>
    <dsp:sp modelId="{A3020A8A-830B-47A3-93BA-7DDED1A15278}">
      <dsp:nvSpPr>
        <dsp:cNvPr id="0" name=""/>
        <dsp:cNvSpPr/>
      </dsp:nvSpPr>
      <dsp:spPr>
        <a:xfrm>
          <a:off x="3594273" y="672132"/>
          <a:ext cx="249996" cy="503115"/>
        </a:xfrm>
        <a:custGeom>
          <a:avLst/>
          <a:gdLst/>
          <a:ahLst/>
          <a:cxnLst/>
          <a:rect l="0" t="0" r="0" b="0"/>
          <a:pathLst>
            <a:path>
              <a:moveTo>
                <a:pt x="249996" y="0"/>
              </a:moveTo>
              <a:lnTo>
                <a:pt x="249996" y="503115"/>
              </a:lnTo>
              <a:lnTo>
                <a:pt x="0" y="503115"/>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97C4523-B447-4D72-88CF-5BC176C8F708}">
      <dsp:nvSpPr>
        <dsp:cNvPr id="0" name=""/>
        <dsp:cNvSpPr/>
      </dsp:nvSpPr>
      <dsp:spPr>
        <a:xfrm>
          <a:off x="743486" y="839838"/>
          <a:ext cx="2850786" cy="670821"/>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SA" sz="1800" kern="1200" dirty="0"/>
            <a:t>أن يكون الثمن حالا أو نقدًا</a:t>
          </a:r>
        </a:p>
      </dsp:txBody>
      <dsp:txXfrm>
        <a:off x="763134" y="859486"/>
        <a:ext cx="2811490" cy="631525"/>
      </dsp:txXfrm>
    </dsp:sp>
    <dsp:sp modelId="{730BBF88-EF45-4CD1-8D93-EB398DE8802C}">
      <dsp:nvSpPr>
        <dsp:cNvPr id="0" name=""/>
        <dsp:cNvSpPr/>
      </dsp:nvSpPr>
      <dsp:spPr>
        <a:xfrm>
          <a:off x="3637152" y="672132"/>
          <a:ext cx="207117" cy="1341642"/>
        </a:xfrm>
        <a:custGeom>
          <a:avLst/>
          <a:gdLst/>
          <a:ahLst/>
          <a:cxnLst/>
          <a:rect l="0" t="0" r="0" b="0"/>
          <a:pathLst>
            <a:path>
              <a:moveTo>
                <a:pt x="207117" y="0"/>
              </a:moveTo>
              <a:lnTo>
                <a:pt x="207117" y="1341642"/>
              </a:lnTo>
              <a:lnTo>
                <a:pt x="0" y="1341642"/>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E43688E-B3E9-4BFC-BC4C-26BC264F9898}">
      <dsp:nvSpPr>
        <dsp:cNvPr id="0" name=""/>
        <dsp:cNvSpPr/>
      </dsp:nvSpPr>
      <dsp:spPr>
        <a:xfrm>
          <a:off x="743486" y="1678364"/>
          <a:ext cx="2893665" cy="670821"/>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SA" sz="1800" kern="1200" dirty="0"/>
            <a:t>اشتراط الرهن أو الكفالة </a:t>
          </a:r>
        </a:p>
      </dsp:txBody>
      <dsp:txXfrm>
        <a:off x="763134" y="1698012"/>
        <a:ext cx="2854369" cy="631525"/>
      </dsp:txXfrm>
    </dsp:sp>
    <dsp:sp modelId="{E0C4C460-0A51-4983-A6F2-D0DBAEB9F721}">
      <dsp:nvSpPr>
        <dsp:cNvPr id="0" name=""/>
        <dsp:cNvSpPr/>
      </dsp:nvSpPr>
      <dsp:spPr>
        <a:xfrm>
          <a:off x="3621331" y="672132"/>
          <a:ext cx="222938" cy="2278736"/>
        </a:xfrm>
        <a:custGeom>
          <a:avLst/>
          <a:gdLst/>
          <a:ahLst/>
          <a:cxnLst/>
          <a:rect l="0" t="0" r="0" b="0"/>
          <a:pathLst>
            <a:path>
              <a:moveTo>
                <a:pt x="222938" y="0"/>
              </a:moveTo>
              <a:lnTo>
                <a:pt x="222938" y="2278736"/>
              </a:lnTo>
              <a:lnTo>
                <a:pt x="0" y="2278736"/>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25BE77F-5753-4DC6-A57E-13212EB95FC9}">
      <dsp:nvSpPr>
        <dsp:cNvPr id="0" name=""/>
        <dsp:cNvSpPr/>
      </dsp:nvSpPr>
      <dsp:spPr>
        <a:xfrm>
          <a:off x="743486" y="2516891"/>
          <a:ext cx="2877844" cy="867955"/>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ar-SA" sz="1400" kern="1200" dirty="0"/>
            <a:t>أن يشترط المشتري صفة معينة في المبيع أو في الثمن كأن يشتري سيارة ويشترط أن يكون لونها أخضر أو أن يشرط أن يكون بعض الثمن مؤجل </a:t>
          </a:r>
        </a:p>
      </dsp:txBody>
      <dsp:txXfrm>
        <a:off x="768908" y="2542313"/>
        <a:ext cx="2827000" cy="817111"/>
      </dsp:txXfrm>
    </dsp:sp>
    <dsp:sp modelId="{14689E87-1B93-484A-8392-F6AA935A2FE8}">
      <dsp:nvSpPr>
        <dsp:cNvPr id="0" name=""/>
        <dsp:cNvSpPr/>
      </dsp:nvSpPr>
      <dsp:spPr>
        <a:xfrm>
          <a:off x="3596677" y="672132"/>
          <a:ext cx="247592" cy="3205714"/>
        </a:xfrm>
        <a:custGeom>
          <a:avLst/>
          <a:gdLst/>
          <a:ahLst/>
          <a:cxnLst/>
          <a:rect l="0" t="0" r="0" b="0"/>
          <a:pathLst>
            <a:path>
              <a:moveTo>
                <a:pt x="247592" y="0"/>
              </a:moveTo>
              <a:lnTo>
                <a:pt x="247592" y="3205714"/>
              </a:lnTo>
              <a:lnTo>
                <a:pt x="0" y="3205714"/>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439BCE8-315E-4EBC-95CC-3FD41F1C2360}">
      <dsp:nvSpPr>
        <dsp:cNvPr id="0" name=""/>
        <dsp:cNvSpPr/>
      </dsp:nvSpPr>
      <dsp:spPr>
        <a:xfrm>
          <a:off x="743486" y="3542436"/>
          <a:ext cx="2853190" cy="670821"/>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ar-SA" sz="1400" kern="1200" dirty="0"/>
            <a:t>أن يسكن البائع المنزل شهرا </a:t>
          </a:r>
        </a:p>
      </dsp:txBody>
      <dsp:txXfrm>
        <a:off x="763134" y="3562084"/>
        <a:ext cx="2813894" cy="63152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2437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0466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6636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3875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0830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a:t>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28415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a:t>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400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057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3082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9906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3622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4804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1896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7472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0488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7449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6969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3/21/2016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743496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 Target="slide9.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11.xml"/><Relationship Id="rId7" Type="http://schemas.openxmlformats.org/officeDocument/2006/relationships/slide" Target="slide16.xml"/><Relationship Id="rId12" Type="http://schemas.openxmlformats.org/officeDocument/2006/relationships/slide" Target="slide19.xml"/><Relationship Id="rId2" Type="http://schemas.openxmlformats.org/officeDocument/2006/relationships/slide" Target="slide12.xml"/><Relationship Id="rId1" Type="http://schemas.openxmlformats.org/officeDocument/2006/relationships/slideLayout" Target="../slideLayouts/slideLayout6.xml"/><Relationship Id="rId6" Type="http://schemas.openxmlformats.org/officeDocument/2006/relationships/slide" Target="slide15.xml"/><Relationship Id="rId11" Type="http://schemas.openxmlformats.org/officeDocument/2006/relationships/slide" Target="slide21.xml"/><Relationship Id="rId5" Type="http://schemas.openxmlformats.org/officeDocument/2006/relationships/slide" Target="slide14.xml"/><Relationship Id="rId10" Type="http://schemas.openxmlformats.org/officeDocument/2006/relationships/slide" Target="slide20.xml"/><Relationship Id="rId4" Type="http://schemas.openxmlformats.org/officeDocument/2006/relationships/slide" Target="slide13.xml"/><Relationship Id="rId9" Type="http://schemas.openxmlformats.org/officeDocument/2006/relationships/slide" Target="slide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86733" y="0"/>
            <a:ext cx="8574622" cy="2616199"/>
          </a:xfrm>
        </p:spPr>
        <p:txBody>
          <a:bodyPr/>
          <a:lstStyle/>
          <a:p>
            <a:r>
              <a:rPr lang="ar-SA" dirty="0">
                <a:latin typeface="Aldhabi" panose="01000000000000000000" pitchFamily="2" charset="-78"/>
                <a:cs typeface="Led Italic Font" panose="02010400000000000000" pitchFamily="2" charset="-78"/>
              </a:rPr>
              <a:t>بسم الله الرحمن الرحيم </a:t>
            </a:r>
          </a:p>
        </p:txBody>
      </p:sp>
      <p:sp>
        <p:nvSpPr>
          <p:cNvPr id="3" name="عنوان فرعي 2"/>
          <p:cNvSpPr>
            <a:spLocks noGrp="1"/>
          </p:cNvSpPr>
          <p:nvPr>
            <p:ph type="subTitle" idx="1"/>
          </p:nvPr>
        </p:nvSpPr>
        <p:spPr/>
        <p:txBody>
          <a:bodyPr>
            <a:normAutofit lnSpcReduction="10000"/>
          </a:bodyPr>
          <a:lstStyle/>
          <a:p>
            <a:r>
              <a:rPr lang="ar-SA" dirty="0"/>
              <a:t>                                     </a:t>
            </a:r>
          </a:p>
          <a:p>
            <a:r>
              <a:rPr lang="ar-SA" sz="4800" dirty="0"/>
              <a:t>               </a:t>
            </a:r>
            <a:r>
              <a:rPr lang="ar-SA" sz="5400" b="1" dirty="0">
                <a:latin typeface="DejaVu Sans Light" panose="020B0203030804020204" pitchFamily="34" charset="0"/>
                <a:ea typeface="DejaVu Sans Light" panose="020B0203030804020204" pitchFamily="34" charset="0"/>
                <a:cs typeface="DejaVu Sans Light" panose="020B0203030804020204" pitchFamily="34" charset="0"/>
              </a:rPr>
              <a:t>البيع </a:t>
            </a:r>
          </a:p>
        </p:txBody>
      </p:sp>
    </p:spTree>
    <p:extLst>
      <p:ext uri="{BB962C8B-B14F-4D97-AF65-F5344CB8AC3E}">
        <p14:creationId xmlns:p14="http://schemas.microsoft.com/office/powerpoint/2010/main" val="1324554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72279" y="1996225"/>
            <a:ext cx="8930747" cy="2781156"/>
          </a:xfrm>
        </p:spPr>
        <p:txBody>
          <a:bodyPr>
            <a:normAutofit/>
          </a:bodyPr>
          <a:lstStyle/>
          <a:p>
            <a:br>
              <a:rPr lang="ar-SA" dirty="0">
                <a:cs typeface="Led Italic Font" panose="02010400000000000000" pitchFamily="2" charset="-78"/>
              </a:rPr>
            </a:br>
            <a:r>
              <a:rPr lang="ar-SA" dirty="0" err="1">
                <a:latin typeface="DejaVu Sans Light" panose="020B0203030804020204" pitchFamily="34" charset="0"/>
                <a:ea typeface="DejaVu Sans Light" panose="020B0203030804020204" pitchFamily="34" charset="0"/>
                <a:cs typeface="DejaVu Sans Light" panose="020B0203030804020204" pitchFamily="34" charset="0"/>
              </a:rPr>
              <a:t>إبتهال</a:t>
            </a:r>
            <a:r>
              <a:rPr lang="ar-SA" dirty="0">
                <a:latin typeface="DejaVu Sans Light" panose="020B0203030804020204" pitchFamily="34" charset="0"/>
                <a:ea typeface="DejaVu Sans Light" panose="020B0203030804020204" pitchFamily="34" charset="0"/>
                <a:cs typeface="DejaVu Sans Light" panose="020B0203030804020204" pitchFamily="34" charset="0"/>
              </a:rPr>
              <a:t> البابطين </a:t>
            </a:r>
            <a:br>
              <a:rPr lang="ar-SA" dirty="0">
                <a:latin typeface="DejaVu Sans Light" panose="020B0203030804020204" pitchFamily="34" charset="0"/>
                <a:ea typeface="DejaVu Sans Light" panose="020B0203030804020204" pitchFamily="34" charset="0"/>
                <a:cs typeface="DejaVu Sans Light" panose="020B0203030804020204" pitchFamily="34" charset="0"/>
              </a:rPr>
            </a:br>
            <a:endParaRPr lang="ar-SA" dirty="0">
              <a:latin typeface="DejaVu Sans Light" panose="020B0203030804020204" pitchFamily="34" charset="0"/>
              <a:ea typeface="DejaVu Sans Light" panose="020B0203030804020204" pitchFamily="34" charset="0"/>
              <a:cs typeface="DejaVu Sans Light" panose="020B0203030804020204" pitchFamily="34" charset="0"/>
            </a:endParaRPr>
          </a:p>
        </p:txBody>
      </p:sp>
      <p:sp>
        <p:nvSpPr>
          <p:cNvPr id="3" name="عنصر نائب للنص 2"/>
          <p:cNvSpPr>
            <a:spLocks noGrp="1"/>
          </p:cNvSpPr>
          <p:nvPr>
            <p:ph type="body" idx="1"/>
          </p:nvPr>
        </p:nvSpPr>
        <p:spPr>
          <a:xfrm>
            <a:off x="2572279" y="669020"/>
            <a:ext cx="8930748" cy="860400"/>
          </a:xfrm>
        </p:spPr>
        <p:txBody>
          <a:bodyPr/>
          <a:lstStyle/>
          <a:p>
            <a:r>
              <a:rPr lang="ar-SA" sz="4000">
                <a:ln w="3175" cmpd="sng">
                  <a:noFill/>
                </a:ln>
                <a:solidFill>
                  <a:prstClr val="black"/>
                </a:solidFill>
                <a:ea typeface="+mj-ea"/>
                <a:cs typeface="Led Italic Font" panose="02010400000000000000" pitchFamily="2" charset="-78"/>
              </a:rPr>
              <a:t>عمل الطالبة:</a:t>
            </a:r>
            <a:endParaRPr lang="ar-SA" dirty="0"/>
          </a:p>
        </p:txBody>
      </p:sp>
    </p:spTree>
    <p:extLst>
      <p:ext uri="{BB962C8B-B14F-4D97-AF65-F5344CB8AC3E}">
        <p14:creationId xmlns:p14="http://schemas.microsoft.com/office/powerpoint/2010/main" val="2430438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1</a:t>
            </a:r>
          </a:p>
        </p:txBody>
      </p:sp>
      <p:sp>
        <p:nvSpPr>
          <p:cNvPr id="3" name="مخطط انسيابي: معالجة معرّفة مسبقاً 2">
            <a:hlinkClick r:id="rId2" action="ppaction://hlinksldjump"/>
          </p:cNvPr>
          <p:cNvSpPr/>
          <p:nvPr/>
        </p:nvSpPr>
        <p:spPr>
          <a:xfrm>
            <a:off x="9326494" y="5048518"/>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a:t>
            </a:r>
          </a:p>
        </p:txBody>
      </p:sp>
      <p:sp>
        <p:nvSpPr>
          <p:cNvPr id="4" name="مربع نص 3"/>
          <p:cNvSpPr txBox="1"/>
          <p:nvPr/>
        </p:nvSpPr>
        <p:spPr>
          <a:xfrm>
            <a:off x="1979621" y="2395888"/>
            <a:ext cx="9028091" cy="369332"/>
          </a:xfrm>
          <a:prstGeom prst="rect">
            <a:avLst/>
          </a:prstGeom>
          <a:noFill/>
        </p:spPr>
        <p:txBody>
          <a:bodyPr wrap="square" rtlCol="1">
            <a:spAutoFit/>
          </a:bodyPr>
          <a:lstStyle/>
          <a:p>
            <a:pPr algn="r"/>
            <a:r>
              <a:rPr lang="ar-SA" dirty="0"/>
              <a:t>عرفي الشروط في البيع ؟</a:t>
            </a:r>
          </a:p>
        </p:txBody>
      </p:sp>
      <p:sp>
        <p:nvSpPr>
          <p:cNvPr id="5" name="مربع نص 4"/>
          <p:cNvSpPr txBox="1"/>
          <p:nvPr/>
        </p:nvSpPr>
        <p:spPr>
          <a:xfrm>
            <a:off x="3940935" y="3174056"/>
            <a:ext cx="7066777" cy="369332"/>
          </a:xfrm>
          <a:prstGeom prst="rect">
            <a:avLst/>
          </a:prstGeom>
          <a:noFill/>
        </p:spPr>
        <p:txBody>
          <a:bodyPr wrap="square" rtlCol="1">
            <a:spAutoFit/>
          </a:bodyPr>
          <a:lstStyle/>
          <a:p>
            <a:pPr algn="r"/>
            <a:r>
              <a:rPr lang="ar-SA" dirty="0"/>
              <a:t>إلزام أحد المتعاقدين الآخر بسبب العقد ما له فيه منفعة</a:t>
            </a:r>
          </a:p>
        </p:txBody>
      </p:sp>
      <p:sp>
        <p:nvSpPr>
          <p:cNvPr id="6" name="مربع نص 5"/>
          <p:cNvSpPr txBox="1"/>
          <p:nvPr/>
        </p:nvSpPr>
        <p:spPr>
          <a:xfrm>
            <a:off x="3322749" y="3917737"/>
            <a:ext cx="7684963" cy="369332"/>
          </a:xfrm>
          <a:prstGeom prst="rect">
            <a:avLst/>
          </a:prstGeom>
          <a:noFill/>
        </p:spPr>
        <p:txBody>
          <a:bodyPr wrap="square" rtlCol="1">
            <a:spAutoFit/>
          </a:bodyPr>
          <a:lstStyle/>
          <a:p>
            <a:pPr algn="r"/>
            <a:r>
              <a:rPr lang="ar-SA" dirty="0"/>
              <a:t>مبروك 5 نقاط </a:t>
            </a:r>
          </a:p>
        </p:txBody>
      </p:sp>
    </p:spTree>
    <p:extLst>
      <p:ext uri="{BB962C8B-B14F-4D97-AF65-F5344CB8AC3E}">
        <p14:creationId xmlns:p14="http://schemas.microsoft.com/office/powerpoint/2010/main" val="2324555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80">
                                          <p:stCondLst>
                                            <p:cond delay="0"/>
                                          </p:stCondLst>
                                        </p:cTn>
                                        <p:tgtEl>
                                          <p:spTgt spid="3"/>
                                        </p:tgtEl>
                                      </p:cBhvr>
                                    </p:animEffect>
                                    <p:anim calcmode="lin" valueType="num">
                                      <p:cBhvr>
                                        <p:cTn id="3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gtEl>
                                      </p:cBhvr>
                                      <p:to x="100000" y="60000"/>
                                    </p:animScale>
                                    <p:animScale>
                                      <p:cBhvr>
                                        <p:cTn id="42" dur="166" decel="50000">
                                          <p:stCondLst>
                                            <p:cond delay="676"/>
                                          </p:stCondLst>
                                        </p:cTn>
                                        <p:tgtEl>
                                          <p:spTgt spid="3"/>
                                        </p:tgtEl>
                                      </p:cBhvr>
                                      <p:to x="100000" y="100000"/>
                                    </p:animScale>
                                    <p:animScale>
                                      <p:cBhvr>
                                        <p:cTn id="43" dur="26">
                                          <p:stCondLst>
                                            <p:cond delay="1312"/>
                                          </p:stCondLst>
                                        </p:cTn>
                                        <p:tgtEl>
                                          <p:spTgt spid="3"/>
                                        </p:tgtEl>
                                      </p:cBhvr>
                                      <p:to x="100000" y="80000"/>
                                    </p:animScale>
                                    <p:animScale>
                                      <p:cBhvr>
                                        <p:cTn id="44" dur="166" decel="50000">
                                          <p:stCondLst>
                                            <p:cond delay="1338"/>
                                          </p:stCondLst>
                                        </p:cTn>
                                        <p:tgtEl>
                                          <p:spTgt spid="3"/>
                                        </p:tgtEl>
                                      </p:cBhvr>
                                      <p:to x="100000" y="100000"/>
                                    </p:animScale>
                                    <p:animScale>
                                      <p:cBhvr>
                                        <p:cTn id="45" dur="26">
                                          <p:stCondLst>
                                            <p:cond delay="1642"/>
                                          </p:stCondLst>
                                        </p:cTn>
                                        <p:tgtEl>
                                          <p:spTgt spid="3"/>
                                        </p:tgtEl>
                                      </p:cBhvr>
                                      <p:to x="100000" y="90000"/>
                                    </p:animScale>
                                    <p:animScale>
                                      <p:cBhvr>
                                        <p:cTn id="46" dur="166" decel="50000">
                                          <p:stCondLst>
                                            <p:cond delay="1668"/>
                                          </p:stCondLst>
                                        </p:cTn>
                                        <p:tgtEl>
                                          <p:spTgt spid="3"/>
                                        </p:tgtEl>
                                      </p:cBhvr>
                                      <p:to x="100000" y="100000"/>
                                    </p:animScale>
                                    <p:animScale>
                                      <p:cBhvr>
                                        <p:cTn id="47" dur="26">
                                          <p:stCondLst>
                                            <p:cond delay="1808"/>
                                          </p:stCondLst>
                                        </p:cTn>
                                        <p:tgtEl>
                                          <p:spTgt spid="3"/>
                                        </p:tgtEl>
                                      </p:cBhvr>
                                      <p:to x="100000" y="95000"/>
                                    </p:animScale>
                                    <p:animScale>
                                      <p:cBhvr>
                                        <p:cTn id="4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2</a:t>
            </a:r>
          </a:p>
        </p:txBody>
      </p:sp>
      <p:sp>
        <p:nvSpPr>
          <p:cNvPr id="3" name="مخطط انسيابي: معالجة معرّفة مسبقاً 2">
            <a:hlinkClick r:id="rId2" action="ppaction://hlinksldjump"/>
          </p:cNvPr>
          <p:cNvSpPr/>
          <p:nvPr/>
        </p:nvSpPr>
        <p:spPr>
          <a:xfrm>
            <a:off x="9440213" y="5048518"/>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a:t>
            </a:r>
          </a:p>
        </p:txBody>
      </p:sp>
      <p:sp>
        <p:nvSpPr>
          <p:cNvPr id="4" name="مربع نص 3"/>
          <p:cNvSpPr txBox="1"/>
          <p:nvPr/>
        </p:nvSpPr>
        <p:spPr>
          <a:xfrm>
            <a:off x="5431159" y="3050961"/>
            <a:ext cx="2125015" cy="461665"/>
          </a:xfrm>
          <a:prstGeom prst="rect">
            <a:avLst/>
          </a:prstGeom>
          <a:noFill/>
        </p:spPr>
        <p:txBody>
          <a:bodyPr wrap="square" rtlCol="1">
            <a:spAutoFit/>
          </a:bodyPr>
          <a:lstStyle/>
          <a:p>
            <a:pPr algn="ctr"/>
            <a:r>
              <a:rPr lang="ar-SA" sz="2400" dirty="0"/>
              <a:t>خصم 3 نفاط </a:t>
            </a:r>
          </a:p>
        </p:txBody>
      </p:sp>
    </p:spTree>
    <p:extLst>
      <p:ext uri="{BB962C8B-B14F-4D97-AF65-F5344CB8AC3E}">
        <p14:creationId xmlns:p14="http://schemas.microsoft.com/office/powerpoint/2010/main" val="2551365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80">
                                          <p:stCondLst>
                                            <p:cond delay="0"/>
                                          </p:stCondLst>
                                        </p:cTn>
                                        <p:tgtEl>
                                          <p:spTgt spid="3"/>
                                        </p:tgtEl>
                                      </p:cBhvr>
                                    </p:animEffect>
                                    <p:anim calcmode="lin" valueType="num">
                                      <p:cBhvr>
                                        <p:cTn id="2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gtEl>
                                      </p:cBhvr>
                                      <p:to x="100000" y="60000"/>
                                    </p:animScale>
                                    <p:animScale>
                                      <p:cBhvr>
                                        <p:cTn id="28" dur="166" decel="50000">
                                          <p:stCondLst>
                                            <p:cond delay="676"/>
                                          </p:stCondLst>
                                        </p:cTn>
                                        <p:tgtEl>
                                          <p:spTgt spid="3"/>
                                        </p:tgtEl>
                                      </p:cBhvr>
                                      <p:to x="100000" y="100000"/>
                                    </p:animScale>
                                    <p:animScale>
                                      <p:cBhvr>
                                        <p:cTn id="29" dur="26">
                                          <p:stCondLst>
                                            <p:cond delay="1312"/>
                                          </p:stCondLst>
                                        </p:cTn>
                                        <p:tgtEl>
                                          <p:spTgt spid="3"/>
                                        </p:tgtEl>
                                      </p:cBhvr>
                                      <p:to x="100000" y="80000"/>
                                    </p:animScale>
                                    <p:animScale>
                                      <p:cBhvr>
                                        <p:cTn id="30" dur="166" decel="50000">
                                          <p:stCondLst>
                                            <p:cond delay="1338"/>
                                          </p:stCondLst>
                                        </p:cTn>
                                        <p:tgtEl>
                                          <p:spTgt spid="3"/>
                                        </p:tgtEl>
                                      </p:cBhvr>
                                      <p:to x="100000" y="100000"/>
                                    </p:animScale>
                                    <p:animScale>
                                      <p:cBhvr>
                                        <p:cTn id="31" dur="26">
                                          <p:stCondLst>
                                            <p:cond delay="1642"/>
                                          </p:stCondLst>
                                        </p:cTn>
                                        <p:tgtEl>
                                          <p:spTgt spid="3"/>
                                        </p:tgtEl>
                                      </p:cBhvr>
                                      <p:to x="100000" y="90000"/>
                                    </p:animScale>
                                    <p:animScale>
                                      <p:cBhvr>
                                        <p:cTn id="32" dur="166" decel="50000">
                                          <p:stCondLst>
                                            <p:cond delay="1668"/>
                                          </p:stCondLst>
                                        </p:cTn>
                                        <p:tgtEl>
                                          <p:spTgt spid="3"/>
                                        </p:tgtEl>
                                      </p:cBhvr>
                                      <p:to x="100000" y="100000"/>
                                    </p:animScale>
                                    <p:animScale>
                                      <p:cBhvr>
                                        <p:cTn id="33" dur="26">
                                          <p:stCondLst>
                                            <p:cond delay="1808"/>
                                          </p:stCondLst>
                                        </p:cTn>
                                        <p:tgtEl>
                                          <p:spTgt spid="3"/>
                                        </p:tgtEl>
                                      </p:cBhvr>
                                      <p:to x="100000" y="95000"/>
                                    </p:animScale>
                                    <p:animScale>
                                      <p:cBhvr>
                                        <p:cTn id="3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3</a:t>
            </a:r>
          </a:p>
        </p:txBody>
      </p:sp>
      <p:sp>
        <p:nvSpPr>
          <p:cNvPr id="3" name="مخطط انسيابي: معالجة معرّفة مسبقاً 2">
            <a:hlinkClick r:id="rId2" action="ppaction://hlinksldjump"/>
          </p:cNvPr>
          <p:cNvSpPr/>
          <p:nvPr/>
        </p:nvSpPr>
        <p:spPr>
          <a:xfrm>
            <a:off x="9491729" y="5035638"/>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a:t>
            </a:r>
          </a:p>
        </p:txBody>
      </p:sp>
      <p:sp>
        <p:nvSpPr>
          <p:cNvPr id="4" name="مربع نص 3"/>
          <p:cNvSpPr txBox="1"/>
          <p:nvPr/>
        </p:nvSpPr>
        <p:spPr>
          <a:xfrm>
            <a:off x="1484311" y="2253732"/>
            <a:ext cx="9617278" cy="369332"/>
          </a:xfrm>
          <a:prstGeom prst="rect">
            <a:avLst/>
          </a:prstGeom>
          <a:noFill/>
        </p:spPr>
        <p:txBody>
          <a:bodyPr wrap="square" rtlCol="1">
            <a:spAutoFit/>
          </a:bodyPr>
          <a:lstStyle/>
          <a:p>
            <a:pPr algn="r"/>
            <a:r>
              <a:rPr lang="ar-SA" dirty="0"/>
              <a:t>تنقسم الشروط في البيع إلى قسمين أذكريها ؟</a:t>
            </a:r>
          </a:p>
        </p:txBody>
      </p:sp>
      <p:sp>
        <p:nvSpPr>
          <p:cNvPr id="5" name="مربع نص 4"/>
          <p:cNvSpPr txBox="1"/>
          <p:nvPr/>
        </p:nvSpPr>
        <p:spPr>
          <a:xfrm>
            <a:off x="1484311" y="2872524"/>
            <a:ext cx="9617278" cy="369332"/>
          </a:xfrm>
          <a:prstGeom prst="rect">
            <a:avLst/>
          </a:prstGeom>
          <a:noFill/>
        </p:spPr>
        <p:txBody>
          <a:bodyPr wrap="square" rtlCol="1">
            <a:spAutoFit/>
          </a:bodyPr>
          <a:lstStyle/>
          <a:p>
            <a:pPr algn="r"/>
            <a:r>
              <a:rPr lang="ar-SA" dirty="0"/>
              <a:t>1- الشروط الصحيحة الجائزة 2- الشروط الفاسدة المحرمة </a:t>
            </a:r>
          </a:p>
        </p:txBody>
      </p:sp>
      <p:sp>
        <p:nvSpPr>
          <p:cNvPr id="6" name="مربع نص 5"/>
          <p:cNvSpPr txBox="1"/>
          <p:nvPr/>
        </p:nvSpPr>
        <p:spPr>
          <a:xfrm>
            <a:off x="962716" y="3769415"/>
            <a:ext cx="9617278" cy="369332"/>
          </a:xfrm>
          <a:prstGeom prst="rect">
            <a:avLst/>
          </a:prstGeom>
          <a:noFill/>
        </p:spPr>
        <p:txBody>
          <a:bodyPr wrap="square" rtlCol="1">
            <a:spAutoFit/>
          </a:bodyPr>
          <a:lstStyle/>
          <a:p>
            <a:pPr algn="r"/>
            <a:r>
              <a:rPr lang="ar-SA" dirty="0"/>
              <a:t>مبروك 1 نفاط </a:t>
            </a:r>
          </a:p>
        </p:txBody>
      </p:sp>
    </p:spTree>
    <p:extLst>
      <p:ext uri="{BB962C8B-B14F-4D97-AF65-F5344CB8AC3E}">
        <p14:creationId xmlns:p14="http://schemas.microsoft.com/office/powerpoint/2010/main" val="627707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80">
                                          <p:stCondLst>
                                            <p:cond delay="0"/>
                                          </p:stCondLst>
                                        </p:cTn>
                                        <p:tgtEl>
                                          <p:spTgt spid="3"/>
                                        </p:tgtEl>
                                      </p:cBhvr>
                                    </p:animEffect>
                                    <p:anim calcmode="lin" valueType="num">
                                      <p:cBhvr>
                                        <p:cTn id="3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gtEl>
                                      </p:cBhvr>
                                      <p:to x="100000" y="60000"/>
                                    </p:animScale>
                                    <p:animScale>
                                      <p:cBhvr>
                                        <p:cTn id="42" dur="166" decel="50000">
                                          <p:stCondLst>
                                            <p:cond delay="676"/>
                                          </p:stCondLst>
                                        </p:cTn>
                                        <p:tgtEl>
                                          <p:spTgt spid="3"/>
                                        </p:tgtEl>
                                      </p:cBhvr>
                                      <p:to x="100000" y="100000"/>
                                    </p:animScale>
                                    <p:animScale>
                                      <p:cBhvr>
                                        <p:cTn id="43" dur="26">
                                          <p:stCondLst>
                                            <p:cond delay="1312"/>
                                          </p:stCondLst>
                                        </p:cTn>
                                        <p:tgtEl>
                                          <p:spTgt spid="3"/>
                                        </p:tgtEl>
                                      </p:cBhvr>
                                      <p:to x="100000" y="80000"/>
                                    </p:animScale>
                                    <p:animScale>
                                      <p:cBhvr>
                                        <p:cTn id="44" dur="166" decel="50000">
                                          <p:stCondLst>
                                            <p:cond delay="1338"/>
                                          </p:stCondLst>
                                        </p:cTn>
                                        <p:tgtEl>
                                          <p:spTgt spid="3"/>
                                        </p:tgtEl>
                                      </p:cBhvr>
                                      <p:to x="100000" y="100000"/>
                                    </p:animScale>
                                    <p:animScale>
                                      <p:cBhvr>
                                        <p:cTn id="45" dur="26">
                                          <p:stCondLst>
                                            <p:cond delay="1642"/>
                                          </p:stCondLst>
                                        </p:cTn>
                                        <p:tgtEl>
                                          <p:spTgt spid="3"/>
                                        </p:tgtEl>
                                      </p:cBhvr>
                                      <p:to x="100000" y="90000"/>
                                    </p:animScale>
                                    <p:animScale>
                                      <p:cBhvr>
                                        <p:cTn id="46" dur="166" decel="50000">
                                          <p:stCondLst>
                                            <p:cond delay="1668"/>
                                          </p:stCondLst>
                                        </p:cTn>
                                        <p:tgtEl>
                                          <p:spTgt spid="3"/>
                                        </p:tgtEl>
                                      </p:cBhvr>
                                      <p:to x="100000" y="100000"/>
                                    </p:animScale>
                                    <p:animScale>
                                      <p:cBhvr>
                                        <p:cTn id="47" dur="26">
                                          <p:stCondLst>
                                            <p:cond delay="1808"/>
                                          </p:stCondLst>
                                        </p:cTn>
                                        <p:tgtEl>
                                          <p:spTgt spid="3"/>
                                        </p:tgtEl>
                                      </p:cBhvr>
                                      <p:to x="100000" y="95000"/>
                                    </p:animScale>
                                    <p:animScale>
                                      <p:cBhvr>
                                        <p:cTn id="4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4</a:t>
            </a:r>
          </a:p>
        </p:txBody>
      </p:sp>
      <p:sp>
        <p:nvSpPr>
          <p:cNvPr id="3" name="مخطط انسيابي: معالجة معرّفة مسبقاً 2">
            <a:hlinkClick r:id="rId2" action="ppaction://hlinksldjump"/>
          </p:cNvPr>
          <p:cNvSpPr/>
          <p:nvPr/>
        </p:nvSpPr>
        <p:spPr>
          <a:xfrm>
            <a:off x="9156879" y="4945487"/>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a:t>
            </a:r>
          </a:p>
        </p:txBody>
      </p:sp>
      <p:sp>
        <p:nvSpPr>
          <p:cNvPr id="6" name="مربع نص 5"/>
          <p:cNvSpPr txBox="1"/>
          <p:nvPr/>
        </p:nvSpPr>
        <p:spPr>
          <a:xfrm>
            <a:off x="4507606" y="2897746"/>
            <a:ext cx="4262907" cy="369332"/>
          </a:xfrm>
          <a:prstGeom prst="rect">
            <a:avLst/>
          </a:prstGeom>
          <a:noFill/>
        </p:spPr>
        <p:txBody>
          <a:bodyPr wrap="square" rtlCol="1">
            <a:spAutoFit/>
          </a:bodyPr>
          <a:lstStyle/>
          <a:p>
            <a:pPr algn="ctr"/>
            <a:r>
              <a:rPr lang="ar-SA" dirty="0"/>
              <a:t>مبروك 3 نقاط</a:t>
            </a:r>
          </a:p>
        </p:txBody>
      </p:sp>
    </p:spTree>
    <p:extLst>
      <p:ext uri="{BB962C8B-B14F-4D97-AF65-F5344CB8AC3E}">
        <p14:creationId xmlns:p14="http://schemas.microsoft.com/office/powerpoint/2010/main" val="4173984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80">
                                          <p:stCondLst>
                                            <p:cond delay="0"/>
                                          </p:stCondLst>
                                        </p:cTn>
                                        <p:tgtEl>
                                          <p:spTgt spid="3"/>
                                        </p:tgtEl>
                                      </p:cBhvr>
                                    </p:animEffect>
                                    <p:anim calcmode="lin" valueType="num">
                                      <p:cBhvr>
                                        <p:cTn id="2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gtEl>
                                      </p:cBhvr>
                                      <p:to x="100000" y="60000"/>
                                    </p:animScale>
                                    <p:animScale>
                                      <p:cBhvr>
                                        <p:cTn id="28" dur="166" decel="50000">
                                          <p:stCondLst>
                                            <p:cond delay="676"/>
                                          </p:stCondLst>
                                        </p:cTn>
                                        <p:tgtEl>
                                          <p:spTgt spid="3"/>
                                        </p:tgtEl>
                                      </p:cBhvr>
                                      <p:to x="100000" y="100000"/>
                                    </p:animScale>
                                    <p:animScale>
                                      <p:cBhvr>
                                        <p:cTn id="29" dur="26">
                                          <p:stCondLst>
                                            <p:cond delay="1312"/>
                                          </p:stCondLst>
                                        </p:cTn>
                                        <p:tgtEl>
                                          <p:spTgt spid="3"/>
                                        </p:tgtEl>
                                      </p:cBhvr>
                                      <p:to x="100000" y="80000"/>
                                    </p:animScale>
                                    <p:animScale>
                                      <p:cBhvr>
                                        <p:cTn id="30" dur="166" decel="50000">
                                          <p:stCondLst>
                                            <p:cond delay="1338"/>
                                          </p:stCondLst>
                                        </p:cTn>
                                        <p:tgtEl>
                                          <p:spTgt spid="3"/>
                                        </p:tgtEl>
                                      </p:cBhvr>
                                      <p:to x="100000" y="100000"/>
                                    </p:animScale>
                                    <p:animScale>
                                      <p:cBhvr>
                                        <p:cTn id="31" dur="26">
                                          <p:stCondLst>
                                            <p:cond delay="1642"/>
                                          </p:stCondLst>
                                        </p:cTn>
                                        <p:tgtEl>
                                          <p:spTgt spid="3"/>
                                        </p:tgtEl>
                                      </p:cBhvr>
                                      <p:to x="100000" y="90000"/>
                                    </p:animScale>
                                    <p:animScale>
                                      <p:cBhvr>
                                        <p:cTn id="32" dur="166" decel="50000">
                                          <p:stCondLst>
                                            <p:cond delay="1668"/>
                                          </p:stCondLst>
                                        </p:cTn>
                                        <p:tgtEl>
                                          <p:spTgt spid="3"/>
                                        </p:tgtEl>
                                      </p:cBhvr>
                                      <p:to x="100000" y="100000"/>
                                    </p:animScale>
                                    <p:animScale>
                                      <p:cBhvr>
                                        <p:cTn id="33" dur="26">
                                          <p:stCondLst>
                                            <p:cond delay="1808"/>
                                          </p:stCondLst>
                                        </p:cTn>
                                        <p:tgtEl>
                                          <p:spTgt spid="3"/>
                                        </p:tgtEl>
                                      </p:cBhvr>
                                      <p:to x="100000" y="95000"/>
                                    </p:animScale>
                                    <p:animScale>
                                      <p:cBhvr>
                                        <p:cTn id="3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5</a:t>
            </a:r>
          </a:p>
        </p:txBody>
      </p:sp>
      <p:sp>
        <p:nvSpPr>
          <p:cNvPr id="3" name="مخطط انسيابي: معالجة معرّفة مسبقاً 2">
            <a:hlinkClick r:id="rId2" action="ppaction://hlinksldjump"/>
          </p:cNvPr>
          <p:cNvSpPr/>
          <p:nvPr/>
        </p:nvSpPr>
        <p:spPr>
          <a:xfrm>
            <a:off x="9478851" y="4984124"/>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 </a:t>
            </a:r>
          </a:p>
        </p:txBody>
      </p:sp>
      <p:sp>
        <p:nvSpPr>
          <p:cNvPr id="4" name="مربع نص 3"/>
          <p:cNvSpPr txBox="1"/>
          <p:nvPr/>
        </p:nvSpPr>
        <p:spPr>
          <a:xfrm>
            <a:off x="3241751" y="2438399"/>
            <a:ext cx="6503831" cy="369332"/>
          </a:xfrm>
          <a:prstGeom prst="rect">
            <a:avLst/>
          </a:prstGeom>
          <a:noFill/>
        </p:spPr>
        <p:txBody>
          <a:bodyPr wrap="square" rtlCol="1">
            <a:spAutoFit/>
          </a:bodyPr>
          <a:lstStyle/>
          <a:p>
            <a:pPr algn="ctr"/>
            <a:r>
              <a:rPr lang="ar-SA" dirty="0"/>
              <a:t>حظ أوفر </a:t>
            </a:r>
          </a:p>
        </p:txBody>
      </p:sp>
    </p:spTree>
    <p:extLst>
      <p:ext uri="{BB962C8B-B14F-4D97-AF65-F5344CB8AC3E}">
        <p14:creationId xmlns:p14="http://schemas.microsoft.com/office/powerpoint/2010/main" val="3554929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80">
                                          <p:stCondLst>
                                            <p:cond delay="0"/>
                                          </p:stCondLst>
                                        </p:cTn>
                                        <p:tgtEl>
                                          <p:spTgt spid="3"/>
                                        </p:tgtEl>
                                      </p:cBhvr>
                                    </p:animEffect>
                                    <p:anim calcmode="lin" valueType="num">
                                      <p:cBhvr>
                                        <p:cTn id="2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gtEl>
                                      </p:cBhvr>
                                      <p:to x="100000" y="60000"/>
                                    </p:animScale>
                                    <p:animScale>
                                      <p:cBhvr>
                                        <p:cTn id="28" dur="166" decel="50000">
                                          <p:stCondLst>
                                            <p:cond delay="676"/>
                                          </p:stCondLst>
                                        </p:cTn>
                                        <p:tgtEl>
                                          <p:spTgt spid="3"/>
                                        </p:tgtEl>
                                      </p:cBhvr>
                                      <p:to x="100000" y="100000"/>
                                    </p:animScale>
                                    <p:animScale>
                                      <p:cBhvr>
                                        <p:cTn id="29" dur="26">
                                          <p:stCondLst>
                                            <p:cond delay="1312"/>
                                          </p:stCondLst>
                                        </p:cTn>
                                        <p:tgtEl>
                                          <p:spTgt spid="3"/>
                                        </p:tgtEl>
                                      </p:cBhvr>
                                      <p:to x="100000" y="80000"/>
                                    </p:animScale>
                                    <p:animScale>
                                      <p:cBhvr>
                                        <p:cTn id="30" dur="166" decel="50000">
                                          <p:stCondLst>
                                            <p:cond delay="1338"/>
                                          </p:stCondLst>
                                        </p:cTn>
                                        <p:tgtEl>
                                          <p:spTgt spid="3"/>
                                        </p:tgtEl>
                                      </p:cBhvr>
                                      <p:to x="100000" y="100000"/>
                                    </p:animScale>
                                    <p:animScale>
                                      <p:cBhvr>
                                        <p:cTn id="31" dur="26">
                                          <p:stCondLst>
                                            <p:cond delay="1642"/>
                                          </p:stCondLst>
                                        </p:cTn>
                                        <p:tgtEl>
                                          <p:spTgt spid="3"/>
                                        </p:tgtEl>
                                      </p:cBhvr>
                                      <p:to x="100000" y="90000"/>
                                    </p:animScale>
                                    <p:animScale>
                                      <p:cBhvr>
                                        <p:cTn id="32" dur="166" decel="50000">
                                          <p:stCondLst>
                                            <p:cond delay="1668"/>
                                          </p:stCondLst>
                                        </p:cTn>
                                        <p:tgtEl>
                                          <p:spTgt spid="3"/>
                                        </p:tgtEl>
                                      </p:cBhvr>
                                      <p:to x="100000" y="100000"/>
                                    </p:animScale>
                                    <p:animScale>
                                      <p:cBhvr>
                                        <p:cTn id="33" dur="26">
                                          <p:stCondLst>
                                            <p:cond delay="1808"/>
                                          </p:stCondLst>
                                        </p:cTn>
                                        <p:tgtEl>
                                          <p:spTgt spid="3"/>
                                        </p:tgtEl>
                                      </p:cBhvr>
                                      <p:to x="100000" y="95000"/>
                                    </p:animScale>
                                    <p:animScale>
                                      <p:cBhvr>
                                        <p:cTn id="3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6</a:t>
            </a:r>
          </a:p>
        </p:txBody>
      </p:sp>
      <p:sp>
        <p:nvSpPr>
          <p:cNvPr id="3" name="مخطط انسيابي: معالجة معرّفة مسبقاً 2">
            <a:hlinkClick r:id="rId2" action="ppaction://hlinksldjump"/>
          </p:cNvPr>
          <p:cNvSpPr/>
          <p:nvPr/>
        </p:nvSpPr>
        <p:spPr>
          <a:xfrm>
            <a:off x="9326494" y="4984123"/>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 </a:t>
            </a:r>
          </a:p>
        </p:txBody>
      </p:sp>
      <p:sp>
        <p:nvSpPr>
          <p:cNvPr id="4" name="مربع نص 3"/>
          <p:cNvSpPr txBox="1"/>
          <p:nvPr/>
        </p:nvSpPr>
        <p:spPr>
          <a:xfrm>
            <a:off x="2288715" y="2678806"/>
            <a:ext cx="8409904" cy="369332"/>
          </a:xfrm>
          <a:prstGeom prst="rect">
            <a:avLst/>
          </a:prstGeom>
          <a:noFill/>
        </p:spPr>
        <p:txBody>
          <a:bodyPr wrap="square" rtlCol="1">
            <a:spAutoFit/>
          </a:bodyPr>
          <a:lstStyle/>
          <a:p>
            <a:pPr algn="ctr"/>
            <a:r>
              <a:rPr lang="ar-SA" dirty="0"/>
              <a:t>خصم 6 نقاط </a:t>
            </a:r>
          </a:p>
        </p:txBody>
      </p:sp>
    </p:spTree>
    <p:extLst>
      <p:ext uri="{BB962C8B-B14F-4D97-AF65-F5344CB8AC3E}">
        <p14:creationId xmlns:p14="http://schemas.microsoft.com/office/powerpoint/2010/main" val="3692937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80">
                                          <p:stCondLst>
                                            <p:cond delay="0"/>
                                          </p:stCondLst>
                                        </p:cTn>
                                        <p:tgtEl>
                                          <p:spTgt spid="3"/>
                                        </p:tgtEl>
                                      </p:cBhvr>
                                    </p:animEffect>
                                    <p:anim calcmode="lin" valueType="num">
                                      <p:cBhvr>
                                        <p:cTn id="2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gtEl>
                                      </p:cBhvr>
                                      <p:to x="100000" y="60000"/>
                                    </p:animScale>
                                    <p:animScale>
                                      <p:cBhvr>
                                        <p:cTn id="28" dur="166" decel="50000">
                                          <p:stCondLst>
                                            <p:cond delay="676"/>
                                          </p:stCondLst>
                                        </p:cTn>
                                        <p:tgtEl>
                                          <p:spTgt spid="3"/>
                                        </p:tgtEl>
                                      </p:cBhvr>
                                      <p:to x="100000" y="100000"/>
                                    </p:animScale>
                                    <p:animScale>
                                      <p:cBhvr>
                                        <p:cTn id="29" dur="26">
                                          <p:stCondLst>
                                            <p:cond delay="1312"/>
                                          </p:stCondLst>
                                        </p:cTn>
                                        <p:tgtEl>
                                          <p:spTgt spid="3"/>
                                        </p:tgtEl>
                                      </p:cBhvr>
                                      <p:to x="100000" y="80000"/>
                                    </p:animScale>
                                    <p:animScale>
                                      <p:cBhvr>
                                        <p:cTn id="30" dur="166" decel="50000">
                                          <p:stCondLst>
                                            <p:cond delay="1338"/>
                                          </p:stCondLst>
                                        </p:cTn>
                                        <p:tgtEl>
                                          <p:spTgt spid="3"/>
                                        </p:tgtEl>
                                      </p:cBhvr>
                                      <p:to x="100000" y="100000"/>
                                    </p:animScale>
                                    <p:animScale>
                                      <p:cBhvr>
                                        <p:cTn id="31" dur="26">
                                          <p:stCondLst>
                                            <p:cond delay="1642"/>
                                          </p:stCondLst>
                                        </p:cTn>
                                        <p:tgtEl>
                                          <p:spTgt spid="3"/>
                                        </p:tgtEl>
                                      </p:cBhvr>
                                      <p:to x="100000" y="90000"/>
                                    </p:animScale>
                                    <p:animScale>
                                      <p:cBhvr>
                                        <p:cTn id="32" dur="166" decel="50000">
                                          <p:stCondLst>
                                            <p:cond delay="1668"/>
                                          </p:stCondLst>
                                        </p:cTn>
                                        <p:tgtEl>
                                          <p:spTgt spid="3"/>
                                        </p:tgtEl>
                                      </p:cBhvr>
                                      <p:to x="100000" y="100000"/>
                                    </p:animScale>
                                    <p:animScale>
                                      <p:cBhvr>
                                        <p:cTn id="33" dur="26">
                                          <p:stCondLst>
                                            <p:cond delay="1808"/>
                                          </p:stCondLst>
                                        </p:cTn>
                                        <p:tgtEl>
                                          <p:spTgt spid="3"/>
                                        </p:tgtEl>
                                      </p:cBhvr>
                                      <p:to x="100000" y="95000"/>
                                    </p:animScale>
                                    <p:animScale>
                                      <p:cBhvr>
                                        <p:cTn id="3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7</a:t>
            </a:r>
          </a:p>
        </p:txBody>
      </p:sp>
      <p:sp>
        <p:nvSpPr>
          <p:cNvPr id="3" name="مخطط انسيابي: معالجة معرّفة مسبقاً 2">
            <a:hlinkClick r:id="rId2" action="ppaction://hlinksldjump"/>
          </p:cNvPr>
          <p:cNvSpPr/>
          <p:nvPr/>
        </p:nvSpPr>
        <p:spPr>
          <a:xfrm>
            <a:off x="9195515" y="5009881"/>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 </a:t>
            </a:r>
          </a:p>
        </p:txBody>
      </p:sp>
      <p:sp>
        <p:nvSpPr>
          <p:cNvPr id="4" name="مربع نص 3"/>
          <p:cNvSpPr txBox="1"/>
          <p:nvPr/>
        </p:nvSpPr>
        <p:spPr>
          <a:xfrm>
            <a:off x="2859110" y="2248230"/>
            <a:ext cx="8152327" cy="369332"/>
          </a:xfrm>
          <a:prstGeom prst="rect">
            <a:avLst/>
          </a:prstGeom>
          <a:noFill/>
        </p:spPr>
        <p:txBody>
          <a:bodyPr wrap="square" rtlCol="1">
            <a:spAutoFit/>
          </a:bodyPr>
          <a:lstStyle/>
          <a:p>
            <a:pPr algn="r"/>
            <a:r>
              <a:rPr lang="ar-SA" dirty="0"/>
              <a:t>ما الفرق بين شروط البيع و الشروط في البيع ؟</a:t>
            </a:r>
          </a:p>
        </p:txBody>
      </p:sp>
      <p:sp>
        <p:nvSpPr>
          <p:cNvPr id="5" name="مربع نص 4"/>
          <p:cNvSpPr txBox="1"/>
          <p:nvPr/>
        </p:nvSpPr>
        <p:spPr>
          <a:xfrm>
            <a:off x="3129566" y="2438399"/>
            <a:ext cx="7328079" cy="369332"/>
          </a:xfrm>
          <a:prstGeom prst="rect">
            <a:avLst/>
          </a:prstGeom>
          <a:noFill/>
        </p:spPr>
        <p:txBody>
          <a:bodyPr wrap="square" rtlCol="1">
            <a:spAutoFit/>
          </a:bodyPr>
          <a:lstStyle/>
          <a:p>
            <a:pPr algn="r"/>
            <a:r>
              <a:rPr lang="en-US" dirty="0"/>
              <a:t> </a:t>
            </a:r>
            <a:endParaRPr lang="ar-SA" dirty="0"/>
          </a:p>
        </p:txBody>
      </p:sp>
      <p:sp>
        <p:nvSpPr>
          <p:cNvPr id="6" name="مستطيل 5"/>
          <p:cNvSpPr/>
          <p:nvPr/>
        </p:nvSpPr>
        <p:spPr>
          <a:xfrm>
            <a:off x="1918949" y="2841847"/>
            <a:ext cx="9749307" cy="369332"/>
          </a:xfrm>
          <a:prstGeom prst="rect">
            <a:avLst/>
          </a:prstGeom>
        </p:spPr>
        <p:txBody>
          <a:bodyPr wrap="square">
            <a:spAutoFit/>
          </a:bodyPr>
          <a:lstStyle/>
          <a:p>
            <a:pPr algn="r"/>
            <a:r>
              <a:rPr lang="ar-SA" b="1" dirty="0"/>
              <a:t>الأول  : </a:t>
            </a:r>
            <a:r>
              <a:rPr lang="ar-SA" dirty="0"/>
              <a:t>أن واضع شروط البيع هو الشرع ،بينما الشروط في البيع يشترطها أحد المتعاقدين على الأخر  </a:t>
            </a:r>
            <a:endParaRPr lang="ar-SA" b="1" dirty="0"/>
          </a:p>
        </p:txBody>
      </p:sp>
      <p:sp>
        <p:nvSpPr>
          <p:cNvPr id="7" name="مستطيل 6"/>
          <p:cNvSpPr/>
          <p:nvPr/>
        </p:nvSpPr>
        <p:spPr>
          <a:xfrm>
            <a:off x="1006700" y="3577839"/>
            <a:ext cx="11281892" cy="369332"/>
          </a:xfrm>
          <a:prstGeom prst="rect">
            <a:avLst/>
          </a:prstGeom>
        </p:spPr>
        <p:txBody>
          <a:bodyPr wrap="square">
            <a:spAutoFit/>
          </a:bodyPr>
          <a:lstStyle/>
          <a:p>
            <a:r>
              <a:rPr lang="ar-SA" b="1" dirty="0"/>
              <a:t>الثاني : </a:t>
            </a:r>
            <a:r>
              <a:rPr lang="ar-SA" dirty="0"/>
              <a:t>إذا أختل شرط البيع فسد العقد ،بخلاف إذا أختل  أحد الشروط فيه فيثبت الخيار للمشترط ولا يفسد البيع .</a:t>
            </a:r>
          </a:p>
        </p:txBody>
      </p:sp>
      <p:sp>
        <p:nvSpPr>
          <p:cNvPr id="8" name="مربع نص 7"/>
          <p:cNvSpPr txBox="1"/>
          <p:nvPr/>
        </p:nvSpPr>
        <p:spPr>
          <a:xfrm>
            <a:off x="4501164" y="4532613"/>
            <a:ext cx="4584879" cy="369332"/>
          </a:xfrm>
          <a:prstGeom prst="rect">
            <a:avLst/>
          </a:prstGeom>
          <a:noFill/>
        </p:spPr>
        <p:txBody>
          <a:bodyPr wrap="square" rtlCol="1">
            <a:spAutoFit/>
          </a:bodyPr>
          <a:lstStyle/>
          <a:p>
            <a:pPr algn="ctr"/>
            <a:r>
              <a:rPr lang="ar-SA" dirty="0"/>
              <a:t>مبروك 5نقاط </a:t>
            </a:r>
          </a:p>
        </p:txBody>
      </p:sp>
    </p:spTree>
    <p:extLst>
      <p:ext uri="{BB962C8B-B14F-4D97-AF65-F5344CB8AC3E}">
        <p14:creationId xmlns:p14="http://schemas.microsoft.com/office/powerpoint/2010/main" val="4203503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ipe(down)">
                                      <p:cBhvr>
                                        <p:cTn id="42" dur="580">
                                          <p:stCondLst>
                                            <p:cond delay="0"/>
                                          </p:stCondLst>
                                        </p:cTn>
                                        <p:tgtEl>
                                          <p:spTgt spid="3"/>
                                        </p:tgtEl>
                                      </p:cBhvr>
                                    </p:animEffect>
                                    <p:anim calcmode="lin" valueType="num">
                                      <p:cBhvr>
                                        <p:cTn id="4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gtEl>
                                      </p:cBhvr>
                                      <p:to x="100000" y="60000"/>
                                    </p:animScale>
                                    <p:animScale>
                                      <p:cBhvr>
                                        <p:cTn id="49" dur="166" decel="50000">
                                          <p:stCondLst>
                                            <p:cond delay="676"/>
                                          </p:stCondLst>
                                        </p:cTn>
                                        <p:tgtEl>
                                          <p:spTgt spid="3"/>
                                        </p:tgtEl>
                                      </p:cBhvr>
                                      <p:to x="100000" y="100000"/>
                                    </p:animScale>
                                    <p:animScale>
                                      <p:cBhvr>
                                        <p:cTn id="50" dur="26">
                                          <p:stCondLst>
                                            <p:cond delay="1312"/>
                                          </p:stCondLst>
                                        </p:cTn>
                                        <p:tgtEl>
                                          <p:spTgt spid="3"/>
                                        </p:tgtEl>
                                      </p:cBhvr>
                                      <p:to x="100000" y="80000"/>
                                    </p:animScale>
                                    <p:animScale>
                                      <p:cBhvr>
                                        <p:cTn id="51" dur="166" decel="50000">
                                          <p:stCondLst>
                                            <p:cond delay="1338"/>
                                          </p:stCondLst>
                                        </p:cTn>
                                        <p:tgtEl>
                                          <p:spTgt spid="3"/>
                                        </p:tgtEl>
                                      </p:cBhvr>
                                      <p:to x="100000" y="100000"/>
                                    </p:animScale>
                                    <p:animScale>
                                      <p:cBhvr>
                                        <p:cTn id="52" dur="26">
                                          <p:stCondLst>
                                            <p:cond delay="1642"/>
                                          </p:stCondLst>
                                        </p:cTn>
                                        <p:tgtEl>
                                          <p:spTgt spid="3"/>
                                        </p:tgtEl>
                                      </p:cBhvr>
                                      <p:to x="100000" y="90000"/>
                                    </p:animScale>
                                    <p:animScale>
                                      <p:cBhvr>
                                        <p:cTn id="53" dur="166" decel="50000">
                                          <p:stCondLst>
                                            <p:cond delay="1668"/>
                                          </p:stCondLst>
                                        </p:cTn>
                                        <p:tgtEl>
                                          <p:spTgt spid="3"/>
                                        </p:tgtEl>
                                      </p:cBhvr>
                                      <p:to x="100000" y="100000"/>
                                    </p:animScale>
                                    <p:animScale>
                                      <p:cBhvr>
                                        <p:cTn id="54" dur="26">
                                          <p:stCondLst>
                                            <p:cond delay="1808"/>
                                          </p:stCondLst>
                                        </p:cTn>
                                        <p:tgtEl>
                                          <p:spTgt spid="3"/>
                                        </p:tgtEl>
                                      </p:cBhvr>
                                      <p:to x="100000" y="95000"/>
                                    </p:animScale>
                                    <p:animScale>
                                      <p:cBhvr>
                                        <p:cTn id="5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8</a:t>
            </a:r>
          </a:p>
        </p:txBody>
      </p:sp>
      <p:sp>
        <p:nvSpPr>
          <p:cNvPr id="3" name="مخطط انسيابي: معالجة معرّفة مسبقاً 2">
            <a:hlinkClick r:id="rId2" action="ppaction://hlinksldjump"/>
          </p:cNvPr>
          <p:cNvSpPr/>
          <p:nvPr/>
        </p:nvSpPr>
        <p:spPr>
          <a:xfrm>
            <a:off x="9453092" y="4984124"/>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a:t>
            </a:r>
          </a:p>
        </p:txBody>
      </p:sp>
      <p:sp>
        <p:nvSpPr>
          <p:cNvPr id="4" name="مربع نص 3"/>
          <p:cNvSpPr txBox="1"/>
          <p:nvPr/>
        </p:nvSpPr>
        <p:spPr>
          <a:xfrm>
            <a:off x="2372427" y="1918952"/>
            <a:ext cx="8242479" cy="369332"/>
          </a:xfrm>
          <a:prstGeom prst="rect">
            <a:avLst/>
          </a:prstGeom>
          <a:noFill/>
        </p:spPr>
        <p:txBody>
          <a:bodyPr wrap="square" rtlCol="1">
            <a:spAutoFit/>
          </a:bodyPr>
          <a:lstStyle/>
          <a:p>
            <a:pPr algn="r"/>
            <a:r>
              <a:rPr lang="ar-SA" dirty="0"/>
              <a:t>الشروط الصحيحة أنواع منها ؟ اذكري 2مع مثال ؟</a:t>
            </a:r>
          </a:p>
        </p:txBody>
      </p:sp>
      <p:graphicFrame>
        <p:nvGraphicFramePr>
          <p:cNvPr id="5" name="رسم تخطيطي 4"/>
          <p:cNvGraphicFramePr/>
          <p:nvPr>
            <p:extLst>
              <p:ext uri="{D42A27DB-BD31-4B8C-83A1-F6EECF244321}">
                <p14:modId xmlns:p14="http://schemas.microsoft.com/office/powerpoint/2010/main" val="651227096"/>
              </p:ext>
            </p:extLst>
          </p:nvPr>
        </p:nvGraphicFramePr>
        <p:xfrm>
          <a:off x="898567" y="2335644"/>
          <a:ext cx="7952776" cy="4224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مربع نص 5"/>
          <p:cNvSpPr txBox="1"/>
          <p:nvPr/>
        </p:nvSpPr>
        <p:spPr>
          <a:xfrm>
            <a:off x="9172472" y="3671551"/>
            <a:ext cx="2884868" cy="369332"/>
          </a:xfrm>
          <a:prstGeom prst="rect">
            <a:avLst/>
          </a:prstGeom>
          <a:noFill/>
        </p:spPr>
        <p:txBody>
          <a:bodyPr wrap="square" rtlCol="1">
            <a:spAutoFit/>
          </a:bodyPr>
          <a:lstStyle/>
          <a:p>
            <a:r>
              <a:rPr lang="ar-SA" dirty="0"/>
              <a:t>مبروك 5 نقاط </a:t>
            </a:r>
          </a:p>
        </p:txBody>
      </p:sp>
    </p:spTree>
    <p:extLst>
      <p:ext uri="{BB962C8B-B14F-4D97-AF65-F5344CB8AC3E}">
        <p14:creationId xmlns:p14="http://schemas.microsoft.com/office/powerpoint/2010/main" val="1060310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80">
                                          <p:stCondLst>
                                            <p:cond delay="0"/>
                                          </p:stCondLst>
                                        </p:cTn>
                                        <p:tgtEl>
                                          <p:spTgt spid="3"/>
                                        </p:tgtEl>
                                      </p:cBhvr>
                                    </p:animEffect>
                                    <p:anim calcmode="lin" valueType="num">
                                      <p:cBhvr>
                                        <p:cTn id="3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gtEl>
                                      </p:cBhvr>
                                      <p:to x="100000" y="60000"/>
                                    </p:animScale>
                                    <p:animScale>
                                      <p:cBhvr>
                                        <p:cTn id="42" dur="166" decel="50000">
                                          <p:stCondLst>
                                            <p:cond delay="676"/>
                                          </p:stCondLst>
                                        </p:cTn>
                                        <p:tgtEl>
                                          <p:spTgt spid="3"/>
                                        </p:tgtEl>
                                      </p:cBhvr>
                                      <p:to x="100000" y="100000"/>
                                    </p:animScale>
                                    <p:animScale>
                                      <p:cBhvr>
                                        <p:cTn id="43" dur="26">
                                          <p:stCondLst>
                                            <p:cond delay="1312"/>
                                          </p:stCondLst>
                                        </p:cTn>
                                        <p:tgtEl>
                                          <p:spTgt spid="3"/>
                                        </p:tgtEl>
                                      </p:cBhvr>
                                      <p:to x="100000" y="80000"/>
                                    </p:animScale>
                                    <p:animScale>
                                      <p:cBhvr>
                                        <p:cTn id="44" dur="166" decel="50000">
                                          <p:stCondLst>
                                            <p:cond delay="1338"/>
                                          </p:stCondLst>
                                        </p:cTn>
                                        <p:tgtEl>
                                          <p:spTgt spid="3"/>
                                        </p:tgtEl>
                                      </p:cBhvr>
                                      <p:to x="100000" y="100000"/>
                                    </p:animScale>
                                    <p:animScale>
                                      <p:cBhvr>
                                        <p:cTn id="45" dur="26">
                                          <p:stCondLst>
                                            <p:cond delay="1642"/>
                                          </p:stCondLst>
                                        </p:cTn>
                                        <p:tgtEl>
                                          <p:spTgt spid="3"/>
                                        </p:tgtEl>
                                      </p:cBhvr>
                                      <p:to x="100000" y="90000"/>
                                    </p:animScale>
                                    <p:animScale>
                                      <p:cBhvr>
                                        <p:cTn id="46" dur="166" decel="50000">
                                          <p:stCondLst>
                                            <p:cond delay="1668"/>
                                          </p:stCondLst>
                                        </p:cTn>
                                        <p:tgtEl>
                                          <p:spTgt spid="3"/>
                                        </p:tgtEl>
                                      </p:cBhvr>
                                      <p:to x="100000" y="100000"/>
                                    </p:animScale>
                                    <p:animScale>
                                      <p:cBhvr>
                                        <p:cTn id="47" dur="26">
                                          <p:stCondLst>
                                            <p:cond delay="1808"/>
                                          </p:stCondLst>
                                        </p:cTn>
                                        <p:tgtEl>
                                          <p:spTgt spid="3"/>
                                        </p:tgtEl>
                                      </p:cBhvr>
                                      <p:to x="100000" y="95000"/>
                                    </p:animScale>
                                    <p:animScale>
                                      <p:cBhvr>
                                        <p:cTn id="4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Graphic spid="5" grpId="0">
        <p:bldAsOne/>
      </p:bldGraphic>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9</a:t>
            </a:r>
          </a:p>
        </p:txBody>
      </p:sp>
      <p:sp>
        <p:nvSpPr>
          <p:cNvPr id="3" name="مخطط انسيابي: معالجة معرّفة مسبقاً 2">
            <a:hlinkClick r:id="rId2" action="ppaction://hlinksldjump"/>
          </p:cNvPr>
          <p:cNvSpPr/>
          <p:nvPr/>
        </p:nvSpPr>
        <p:spPr>
          <a:xfrm>
            <a:off x="9453093" y="4971245"/>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 </a:t>
            </a:r>
          </a:p>
        </p:txBody>
      </p:sp>
      <p:sp>
        <p:nvSpPr>
          <p:cNvPr id="4" name="مربع نص 3"/>
          <p:cNvSpPr txBox="1"/>
          <p:nvPr/>
        </p:nvSpPr>
        <p:spPr>
          <a:xfrm>
            <a:off x="2327351" y="3150824"/>
            <a:ext cx="8332631" cy="369332"/>
          </a:xfrm>
          <a:prstGeom prst="rect">
            <a:avLst/>
          </a:prstGeom>
          <a:noFill/>
        </p:spPr>
        <p:txBody>
          <a:bodyPr wrap="square" rtlCol="1">
            <a:spAutoFit/>
          </a:bodyPr>
          <a:lstStyle/>
          <a:p>
            <a:pPr algn="ctr"/>
            <a:r>
              <a:rPr lang="ar-SA" dirty="0"/>
              <a:t>مبروك 3نقاط </a:t>
            </a:r>
          </a:p>
        </p:txBody>
      </p:sp>
    </p:spTree>
    <p:extLst>
      <p:ext uri="{BB962C8B-B14F-4D97-AF65-F5344CB8AC3E}">
        <p14:creationId xmlns:p14="http://schemas.microsoft.com/office/powerpoint/2010/main" val="11088440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80">
                                          <p:stCondLst>
                                            <p:cond delay="0"/>
                                          </p:stCondLst>
                                        </p:cTn>
                                        <p:tgtEl>
                                          <p:spTgt spid="3"/>
                                        </p:tgtEl>
                                      </p:cBhvr>
                                    </p:animEffect>
                                    <p:anim calcmode="lin" valueType="num">
                                      <p:cBhvr>
                                        <p:cTn id="2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gtEl>
                                      </p:cBhvr>
                                      <p:to x="100000" y="60000"/>
                                    </p:animScale>
                                    <p:animScale>
                                      <p:cBhvr>
                                        <p:cTn id="28" dur="166" decel="50000">
                                          <p:stCondLst>
                                            <p:cond delay="676"/>
                                          </p:stCondLst>
                                        </p:cTn>
                                        <p:tgtEl>
                                          <p:spTgt spid="3"/>
                                        </p:tgtEl>
                                      </p:cBhvr>
                                      <p:to x="100000" y="100000"/>
                                    </p:animScale>
                                    <p:animScale>
                                      <p:cBhvr>
                                        <p:cTn id="29" dur="26">
                                          <p:stCondLst>
                                            <p:cond delay="1312"/>
                                          </p:stCondLst>
                                        </p:cTn>
                                        <p:tgtEl>
                                          <p:spTgt spid="3"/>
                                        </p:tgtEl>
                                      </p:cBhvr>
                                      <p:to x="100000" y="80000"/>
                                    </p:animScale>
                                    <p:animScale>
                                      <p:cBhvr>
                                        <p:cTn id="30" dur="166" decel="50000">
                                          <p:stCondLst>
                                            <p:cond delay="1338"/>
                                          </p:stCondLst>
                                        </p:cTn>
                                        <p:tgtEl>
                                          <p:spTgt spid="3"/>
                                        </p:tgtEl>
                                      </p:cBhvr>
                                      <p:to x="100000" y="100000"/>
                                    </p:animScale>
                                    <p:animScale>
                                      <p:cBhvr>
                                        <p:cTn id="31" dur="26">
                                          <p:stCondLst>
                                            <p:cond delay="1642"/>
                                          </p:stCondLst>
                                        </p:cTn>
                                        <p:tgtEl>
                                          <p:spTgt spid="3"/>
                                        </p:tgtEl>
                                      </p:cBhvr>
                                      <p:to x="100000" y="90000"/>
                                    </p:animScale>
                                    <p:animScale>
                                      <p:cBhvr>
                                        <p:cTn id="32" dur="166" decel="50000">
                                          <p:stCondLst>
                                            <p:cond delay="1668"/>
                                          </p:stCondLst>
                                        </p:cTn>
                                        <p:tgtEl>
                                          <p:spTgt spid="3"/>
                                        </p:tgtEl>
                                      </p:cBhvr>
                                      <p:to x="100000" y="100000"/>
                                    </p:animScale>
                                    <p:animScale>
                                      <p:cBhvr>
                                        <p:cTn id="33" dur="26">
                                          <p:stCondLst>
                                            <p:cond delay="1808"/>
                                          </p:stCondLst>
                                        </p:cTn>
                                        <p:tgtEl>
                                          <p:spTgt spid="3"/>
                                        </p:tgtEl>
                                      </p:cBhvr>
                                      <p:to x="100000" y="95000"/>
                                    </p:animScale>
                                    <p:animScale>
                                      <p:cBhvr>
                                        <p:cTn id="3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cs typeface="Led Italic Font" panose="02010400000000000000" pitchFamily="2" charset="-78"/>
              </a:rPr>
              <a:t>سنقوم بدراسة </a:t>
            </a:r>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131518465"/>
              </p:ext>
            </p:extLst>
          </p:nvPr>
        </p:nvGraphicFramePr>
        <p:xfrm>
          <a:off x="1484313" y="2667000"/>
          <a:ext cx="10018712"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5588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10</a:t>
            </a:r>
          </a:p>
        </p:txBody>
      </p:sp>
      <p:sp>
        <p:nvSpPr>
          <p:cNvPr id="3" name="مخطط انسيابي: معالجة معرّفة مسبقاً 2">
            <a:hlinkClick r:id="rId2" action="ppaction://hlinksldjump"/>
          </p:cNvPr>
          <p:cNvSpPr/>
          <p:nvPr/>
        </p:nvSpPr>
        <p:spPr>
          <a:xfrm>
            <a:off x="9326494" y="4958366"/>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 </a:t>
            </a:r>
          </a:p>
        </p:txBody>
      </p:sp>
      <p:sp>
        <p:nvSpPr>
          <p:cNvPr id="4" name="مربع نص 3"/>
          <p:cNvSpPr txBox="1"/>
          <p:nvPr/>
        </p:nvSpPr>
        <p:spPr>
          <a:xfrm>
            <a:off x="1687133" y="2253733"/>
            <a:ext cx="9247031" cy="369332"/>
          </a:xfrm>
          <a:prstGeom prst="rect">
            <a:avLst/>
          </a:prstGeom>
          <a:noFill/>
        </p:spPr>
        <p:txBody>
          <a:bodyPr wrap="square" rtlCol="1">
            <a:spAutoFit/>
          </a:bodyPr>
          <a:lstStyle/>
          <a:p>
            <a:pPr algn="r"/>
            <a:r>
              <a:rPr lang="ar-SA" dirty="0"/>
              <a:t>ما حكم الوفاء بالشروط الصحيحة الجائزة؟</a:t>
            </a:r>
          </a:p>
        </p:txBody>
      </p:sp>
      <p:sp>
        <p:nvSpPr>
          <p:cNvPr id="5" name="مربع نص 4"/>
          <p:cNvSpPr txBox="1"/>
          <p:nvPr/>
        </p:nvSpPr>
        <p:spPr>
          <a:xfrm>
            <a:off x="7177782" y="2949020"/>
            <a:ext cx="3756382" cy="369332"/>
          </a:xfrm>
          <a:prstGeom prst="rect">
            <a:avLst/>
          </a:prstGeom>
          <a:noFill/>
        </p:spPr>
        <p:txBody>
          <a:bodyPr wrap="square" rtlCol="1">
            <a:spAutoFit/>
          </a:bodyPr>
          <a:lstStyle/>
          <a:p>
            <a:pPr algn="ctr"/>
            <a:r>
              <a:rPr lang="ar-SA" dirty="0"/>
              <a:t>واجب </a:t>
            </a:r>
          </a:p>
        </p:txBody>
      </p:sp>
      <p:sp>
        <p:nvSpPr>
          <p:cNvPr id="6" name="مربع نص 5"/>
          <p:cNvSpPr txBox="1"/>
          <p:nvPr/>
        </p:nvSpPr>
        <p:spPr>
          <a:xfrm>
            <a:off x="6493667" y="3953693"/>
            <a:ext cx="3322750" cy="369332"/>
          </a:xfrm>
          <a:prstGeom prst="rect">
            <a:avLst/>
          </a:prstGeom>
          <a:noFill/>
        </p:spPr>
        <p:txBody>
          <a:bodyPr wrap="square" rtlCol="1">
            <a:spAutoFit/>
          </a:bodyPr>
          <a:lstStyle/>
          <a:p>
            <a:r>
              <a:rPr lang="ar-SA" dirty="0"/>
              <a:t>مبروك نقطتان </a:t>
            </a:r>
          </a:p>
        </p:txBody>
      </p:sp>
    </p:spTree>
    <p:extLst>
      <p:ext uri="{BB962C8B-B14F-4D97-AF65-F5344CB8AC3E}">
        <p14:creationId xmlns:p14="http://schemas.microsoft.com/office/powerpoint/2010/main" val="873036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80">
                                          <p:stCondLst>
                                            <p:cond delay="0"/>
                                          </p:stCondLst>
                                        </p:cTn>
                                        <p:tgtEl>
                                          <p:spTgt spid="3"/>
                                        </p:tgtEl>
                                      </p:cBhvr>
                                    </p:animEffect>
                                    <p:anim calcmode="lin" valueType="num">
                                      <p:cBhvr>
                                        <p:cTn id="3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gtEl>
                                      </p:cBhvr>
                                      <p:to x="100000" y="60000"/>
                                    </p:animScale>
                                    <p:animScale>
                                      <p:cBhvr>
                                        <p:cTn id="42" dur="166" decel="50000">
                                          <p:stCondLst>
                                            <p:cond delay="676"/>
                                          </p:stCondLst>
                                        </p:cTn>
                                        <p:tgtEl>
                                          <p:spTgt spid="3"/>
                                        </p:tgtEl>
                                      </p:cBhvr>
                                      <p:to x="100000" y="100000"/>
                                    </p:animScale>
                                    <p:animScale>
                                      <p:cBhvr>
                                        <p:cTn id="43" dur="26">
                                          <p:stCondLst>
                                            <p:cond delay="1312"/>
                                          </p:stCondLst>
                                        </p:cTn>
                                        <p:tgtEl>
                                          <p:spTgt spid="3"/>
                                        </p:tgtEl>
                                      </p:cBhvr>
                                      <p:to x="100000" y="80000"/>
                                    </p:animScale>
                                    <p:animScale>
                                      <p:cBhvr>
                                        <p:cTn id="44" dur="166" decel="50000">
                                          <p:stCondLst>
                                            <p:cond delay="1338"/>
                                          </p:stCondLst>
                                        </p:cTn>
                                        <p:tgtEl>
                                          <p:spTgt spid="3"/>
                                        </p:tgtEl>
                                      </p:cBhvr>
                                      <p:to x="100000" y="100000"/>
                                    </p:animScale>
                                    <p:animScale>
                                      <p:cBhvr>
                                        <p:cTn id="45" dur="26">
                                          <p:stCondLst>
                                            <p:cond delay="1642"/>
                                          </p:stCondLst>
                                        </p:cTn>
                                        <p:tgtEl>
                                          <p:spTgt spid="3"/>
                                        </p:tgtEl>
                                      </p:cBhvr>
                                      <p:to x="100000" y="90000"/>
                                    </p:animScale>
                                    <p:animScale>
                                      <p:cBhvr>
                                        <p:cTn id="46" dur="166" decel="50000">
                                          <p:stCondLst>
                                            <p:cond delay="1668"/>
                                          </p:stCondLst>
                                        </p:cTn>
                                        <p:tgtEl>
                                          <p:spTgt spid="3"/>
                                        </p:tgtEl>
                                      </p:cBhvr>
                                      <p:to x="100000" y="100000"/>
                                    </p:animScale>
                                    <p:animScale>
                                      <p:cBhvr>
                                        <p:cTn id="47" dur="26">
                                          <p:stCondLst>
                                            <p:cond delay="1808"/>
                                          </p:stCondLst>
                                        </p:cTn>
                                        <p:tgtEl>
                                          <p:spTgt spid="3"/>
                                        </p:tgtEl>
                                      </p:cBhvr>
                                      <p:to x="100000" y="95000"/>
                                    </p:animScale>
                                    <p:animScale>
                                      <p:cBhvr>
                                        <p:cTn id="4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11</a:t>
            </a:r>
          </a:p>
        </p:txBody>
      </p:sp>
      <p:sp>
        <p:nvSpPr>
          <p:cNvPr id="3" name="مخطط انسيابي: معالجة معرّفة مسبقاً 2">
            <a:hlinkClick r:id="rId2" action="ppaction://hlinksldjump"/>
          </p:cNvPr>
          <p:cNvSpPr/>
          <p:nvPr/>
        </p:nvSpPr>
        <p:spPr>
          <a:xfrm>
            <a:off x="9427336" y="5100033"/>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عودة</a:t>
            </a:r>
          </a:p>
        </p:txBody>
      </p:sp>
      <p:sp>
        <p:nvSpPr>
          <p:cNvPr id="4" name="مربع نص 3"/>
          <p:cNvSpPr txBox="1"/>
          <p:nvPr/>
        </p:nvSpPr>
        <p:spPr>
          <a:xfrm>
            <a:off x="2533413" y="1906073"/>
            <a:ext cx="7920507" cy="369332"/>
          </a:xfrm>
          <a:prstGeom prst="rect">
            <a:avLst/>
          </a:prstGeom>
          <a:noFill/>
        </p:spPr>
        <p:txBody>
          <a:bodyPr wrap="square" rtlCol="1">
            <a:spAutoFit/>
          </a:bodyPr>
          <a:lstStyle/>
          <a:p>
            <a:pPr algn="r"/>
            <a:r>
              <a:rPr lang="ar-SA" dirty="0"/>
              <a:t>أكملي الفراغ :</a:t>
            </a:r>
          </a:p>
        </p:txBody>
      </p:sp>
      <p:sp>
        <p:nvSpPr>
          <p:cNvPr id="5" name="مربع نص 4"/>
          <p:cNvSpPr txBox="1"/>
          <p:nvPr/>
        </p:nvSpPr>
        <p:spPr>
          <a:xfrm>
            <a:off x="2533413" y="2438399"/>
            <a:ext cx="8120131" cy="954107"/>
          </a:xfrm>
          <a:prstGeom prst="rect">
            <a:avLst/>
          </a:prstGeom>
          <a:noFill/>
        </p:spPr>
        <p:txBody>
          <a:bodyPr wrap="square" rtlCol="1">
            <a:spAutoFit/>
          </a:bodyPr>
          <a:lstStyle/>
          <a:p>
            <a:pPr algn="r"/>
            <a:r>
              <a:rPr lang="ar-SA" sz="2800" dirty="0"/>
              <a:t>الشروط الفاسدة المحرمة ....................اشتراطه </a:t>
            </a:r>
          </a:p>
          <a:p>
            <a:pPr algn="r"/>
            <a:r>
              <a:rPr lang="ar-SA" sz="2800" dirty="0"/>
              <a:t>ولو شرط ........................الوفاء به </a:t>
            </a:r>
          </a:p>
        </p:txBody>
      </p:sp>
      <p:sp>
        <p:nvSpPr>
          <p:cNvPr id="6" name="مربع نص 5"/>
          <p:cNvSpPr txBox="1"/>
          <p:nvPr/>
        </p:nvSpPr>
        <p:spPr>
          <a:xfrm>
            <a:off x="5112912" y="2258286"/>
            <a:ext cx="1790164" cy="523220"/>
          </a:xfrm>
          <a:prstGeom prst="rect">
            <a:avLst/>
          </a:prstGeom>
          <a:noFill/>
        </p:spPr>
        <p:txBody>
          <a:bodyPr wrap="square" rtlCol="1">
            <a:spAutoFit/>
          </a:bodyPr>
          <a:lstStyle/>
          <a:p>
            <a:r>
              <a:rPr lang="ar-SA" sz="2800" dirty="0">
                <a:solidFill>
                  <a:schemeClr val="accent1">
                    <a:lumMod val="50000"/>
                  </a:schemeClr>
                </a:solidFill>
              </a:rPr>
              <a:t>لا يجوز </a:t>
            </a:r>
          </a:p>
        </p:txBody>
      </p:sp>
      <p:sp>
        <p:nvSpPr>
          <p:cNvPr id="7" name="مربع نص 6"/>
          <p:cNvSpPr txBox="1"/>
          <p:nvPr/>
        </p:nvSpPr>
        <p:spPr>
          <a:xfrm>
            <a:off x="6915955" y="3030552"/>
            <a:ext cx="2176530" cy="523220"/>
          </a:xfrm>
          <a:prstGeom prst="rect">
            <a:avLst/>
          </a:prstGeom>
          <a:noFill/>
        </p:spPr>
        <p:txBody>
          <a:bodyPr wrap="square" rtlCol="1">
            <a:spAutoFit/>
          </a:bodyPr>
          <a:lstStyle/>
          <a:p>
            <a:pPr algn="ctr"/>
            <a:r>
              <a:rPr lang="ar-SA" sz="2800" dirty="0" err="1">
                <a:solidFill>
                  <a:schemeClr val="accent1">
                    <a:lumMod val="50000"/>
                  </a:schemeClr>
                </a:solidFill>
              </a:rPr>
              <a:t>فلايلزم</a:t>
            </a:r>
            <a:r>
              <a:rPr lang="ar-SA" sz="2800" dirty="0">
                <a:solidFill>
                  <a:schemeClr val="accent1">
                    <a:lumMod val="50000"/>
                  </a:schemeClr>
                </a:solidFill>
              </a:rPr>
              <a:t> </a:t>
            </a:r>
          </a:p>
        </p:txBody>
      </p:sp>
      <p:sp>
        <p:nvSpPr>
          <p:cNvPr id="8" name="مربع نص 7"/>
          <p:cNvSpPr txBox="1"/>
          <p:nvPr/>
        </p:nvSpPr>
        <p:spPr>
          <a:xfrm>
            <a:off x="5112912" y="4061603"/>
            <a:ext cx="3953815" cy="369332"/>
          </a:xfrm>
          <a:prstGeom prst="rect">
            <a:avLst/>
          </a:prstGeom>
          <a:noFill/>
        </p:spPr>
        <p:txBody>
          <a:bodyPr wrap="square" rtlCol="1">
            <a:spAutoFit/>
          </a:bodyPr>
          <a:lstStyle/>
          <a:p>
            <a:pPr algn="ctr"/>
            <a:r>
              <a:rPr lang="ar-SA" dirty="0"/>
              <a:t>مبروك 3نقاط </a:t>
            </a:r>
          </a:p>
        </p:txBody>
      </p:sp>
    </p:spTree>
    <p:extLst>
      <p:ext uri="{BB962C8B-B14F-4D97-AF65-F5344CB8AC3E}">
        <p14:creationId xmlns:p14="http://schemas.microsoft.com/office/powerpoint/2010/main" val="3676089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p:cTn id="49" dur="500" fill="hold"/>
                                        <p:tgtEl>
                                          <p:spTgt spid="3"/>
                                        </p:tgtEl>
                                        <p:attrNameLst>
                                          <p:attrName>ppt_w</p:attrName>
                                        </p:attrNameLst>
                                      </p:cBhvr>
                                      <p:tavLst>
                                        <p:tav tm="0">
                                          <p:val>
                                            <p:fltVal val="0"/>
                                          </p:val>
                                        </p:tav>
                                        <p:tav tm="100000">
                                          <p:val>
                                            <p:strVal val="#ppt_w"/>
                                          </p:val>
                                        </p:tav>
                                      </p:tavLst>
                                    </p:anim>
                                    <p:anim calcmode="lin" valueType="num">
                                      <p:cBhvr>
                                        <p:cTn id="50" dur="500" fill="hold"/>
                                        <p:tgtEl>
                                          <p:spTgt spid="3"/>
                                        </p:tgtEl>
                                        <p:attrNameLst>
                                          <p:attrName>ppt_h</p:attrName>
                                        </p:attrNameLst>
                                      </p:cBhvr>
                                      <p:tavLst>
                                        <p:tav tm="0">
                                          <p:val>
                                            <p:fltVal val="0"/>
                                          </p:val>
                                        </p:tav>
                                        <p:tav tm="100000">
                                          <p:val>
                                            <p:strVal val="#ppt_h"/>
                                          </p:val>
                                        </p:tav>
                                      </p:tavLst>
                                    </p:anim>
                                    <p:animEffect transition="in" filter="fade">
                                      <p:cBhvr>
                                        <p:cTn id="5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3441899" y="0"/>
            <a:ext cx="10018713" cy="1752599"/>
          </a:xfrm>
        </p:spPr>
        <p:txBody>
          <a:bodyPr/>
          <a:lstStyle/>
          <a:p>
            <a:r>
              <a:rPr lang="ar-SA" dirty="0">
                <a:cs typeface="Led Italic Font" panose="02010400000000000000" pitchFamily="2" charset="-78"/>
              </a:rPr>
              <a:t>1_ البيع بشرط البراءة </a:t>
            </a:r>
          </a:p>
        </p:txBody>
      </p:sp>
      <p:sp>
        <p:nvSpPr>
          <p:cNvPr id="6" name="مربع نص 5"/>
          <p:cNvSpPr txBox="1"/>
          <p:nvPr/>
        </p:nvSpPr>
        <p:spPr>
          <a:xfrm>
            <a:off x="1043189" y="2292439"/>
            <a:ext cx="11050073" cy="2123658"/>
          </a:xfrm>
          <a:prstGeom prst="rect">
            <a:avLst/>
          </a:prstGeom>
          <a:noFill/>
        </p:spPr>
        <p:txBody>
          <a:bodyPr wrap="square" rtlCol="1">
            <a:spAutoFit/>
          </a:bodyPr>
          <a:lstStyle/>
          <a:p>
            <a:r>
              <a:rPr lang="ar-SA" sz="4400" dirty="0">
                <a:latin typeface="DejaVu Sans Light" panose="020B0203030804020204" pitchFamily="34" charset="0"/>
                <a:ea typeface="DejaVu Sans Light" panose="020B0203030804020204" pitchFamily="34" charset="0"/>
                <a:cs typeface="DejaVu Sans Light" panose="020B0203030804020204" pitchFamily="34" charset="0"/>
              </a:rPr>
              <a:t>إذا اشترط البائع على المشتري البراءة من العيوب التي في السلعة وقبل المشتري بهذا الشرط فهل يبرأ البائع </a:t>
            </a:r>
            <a:r>
              <a:rPr lang="ar-SA" sz="4400" dirty="0" err="1">
                <a:latin typeface="DejaVu Sans Light" panose="020B0203030804020204" pitchFamily="34" charset="0"/>
                <a:ea typeface="DejaVu Sans Light" panose="020B0203030804020204" pitchFamily="34" charset="0"/>
                <a:cs typeface="DejaVu Sans Light" panose="020B0203030804020204" pitchFamily="34" charset="0"/>
              </a:rPr>
              <a:t>بذلك؟وهل</a:t>
            </a:r>
            <a:r>
              <a:rPr lang="ar-SA" sz="4400" dirty="0">
                <a:latin typeface="DejaVu Sans Light" panose="020B0203030804020204" pitchFamily="34" charset="0"/>
                <a:ea typeface="DejaVu Sans Light" panose="020B0203030804020204" pitchFamily="34" charset="0"/>
                <a:cs typeface="DejaVu Sans Light" panose="020B0203030804020204" pitchFamily="34" charset="0"/>
              </a:rPr>
              <a:t> يحق للمشتري المطالبة فيها لو تبين فيها عيب ؟</a:t>
            </a:r>
          </a:p>
        </p:txBody>
      </p:sp>
      <p:sp>
        <p:nvSpPr>
          <p:cNvPr id="8" name="مستطيل 7"/>
          <p:cNvSpPr/>
          <p:nvPr/>
        </p:nvSpPr>
        <p:spPr>
          <a:xfrm>
            <a:off x="8216325" y="1290934"/>
            <a:ext cx="3151825" cy="923330"/>
          </a:xfrm>
          <a:prstGeom prst="rect">
            <a:avLst/>
          </a:prstGeom>
          <a:noFill/>
        </p:spPr>
        <p:txBody>
          <a:bodyPr wrap="none" lIns="91440" tIns="45720" rIns="91440" bIns="45720">
            <a:spAutoFit/>
          </a:bodyPr>
          <a:lstStyle/>
          <a:p>
            <a:pPr algn="ctr"/>
            <a:r>
              <a:rPr lang="ar-SA"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DejaVu Sans Light" panose="020B0203030804020204" pitchFamily="34" charset="0"/>
                <a:ea typeface="DejaVu Sans Light" panose="020B0203030804020204" pitchFamily="34" charset="0"/>
                <a:cs typeface="DejaVu Sans Light" panose="020B0203030804020204" pitchFamily="34" charset="0"/>
              </a:rPr>
              <a:t>عصف ذهني </a:t>
            </a:r>
          </a:p>
        </p:txBody>
      </p:sp>
      <p:sp>
        <p:nvSpPr>
          <p:cNvPr id="9" name="مربع نص 8"/>
          <p:cNvSpPr txBox="1"/>
          <p:nvPr/>
        </p:nvSpPr>
        <p:spPr>
          <a:xfrm>
            <a:off x="2086377" y="4675031"/>
            <a:ext cx="9156879" cy="707886"/>
          </a:xfrm>
          <a:prstGeom prst="rect">
            <a:avLst/>
          </a:prstGeom>
          <a:noFill/>
        </p:spPr>
        <p:txBody>
          <a:bodyPr wrap="square" rtlCol="1">
            <a:spAutoFit/>
          </a:bodyPr>
          <a:lstStyle/>
          <a:p>
            <a:r>
              <a:rPr lang="ar-SA" sz="4000" dirty="0" err="1">
                <a:solidFill>
                  <a:schemeClr val="accent1"/>
                </a:solidFill>
                <a:latin typeface="DejaVu Sans Light" panose="020B0203030804020204" pitchFamily="34" charset="0"/>
                <a:ea typeface="DejaVu Sans Light" panose="020B0203030804020204" pitchFamily="34" charset="0"/>
                <a:cs typeface="DejaVu Sans Light" panose="020B0203030804020204" pitchFamily="34" charset="0"/>
              </a:rPr>
              <a:t>أجيبي</a:t>
            </a:r>
            <a:r>
              <a:rPr lang="ar-SA" sz="4000" dirty="0">
                <a:solidFill>
                  <a:schemeClr val="accent1"/>
                </a:solidFill>
                <a:latin typeface="DejaVu Sans Light" panose="020B0203030804020204" pitchFamily="34" charset="0"/>
                <a:ea typeface="DejaVu Sans Light" panose="020B0203030804020204" pitchFamily="34" charset="0"/>
                <a:cs typeface="DejaVu Sans Light" panose="020B0203030804020204" pitchFamily="34" charset="0"/>
              </a:rPr>
              <a:t> في الورقة</a:t>
            </a:r>
            <a:r>
              <a:rPr lang="ar-SA" dirty="0">
                <a:solidFill>
                  <a:schemeClr val="accent1"/>
                </a:solidFill>
              </a:rPr>
              <a:t>     </a:t>
            </a:r>
            <a:r>
              <a:rPr lang="ar-SA" dirty="0"/>
              <a:t>                         </a:t>
            </a:r>
          </a:p>
        </p:txBody>
      </p:sp>
    </p:spTree>
    <p:extLst>
      <p:ext uri="{BB962C8B-B14F-4D97-AF65-F5344CB8AC3E}">
        <p14:creationId xmlns:p14="http://schemas.microsoft.com/office/powerpoint/2010/main" val="1978820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 calcmode="lin" valueType="num">
                                      <p:cBhvr>
                                        <p:cTn id="28"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مجموعة 3"/>
          <p:cNvGrpSpPr/>
          <p:nvPr/>
        </p:nvGrpSpPr>
        <p:grpSpPr>
          <a:xfrm>
            <a:off x="1273042" y="0"/>
            <a:ext cx="8563990" cy="1017430"/>
            <a:chOff x="0" y="0"/>
            <a:chExt cx="8563990" cy="1712798"/>
          </a:xfrm>
          <a:scene3d>
            <a:camera prst="orthographicFront"/>
            <a:lightRig rig="threePt" dir="t">
              <a:rot lat="0" lon="0" rev="7500000"/>
            </a:lightRig>
          </a:scene3d>
        </p:grpSpPr>
        <p:sp>
          <p:nvSpPr>
            <p:cNvPr id="11" name="مستطيل 10"/>
            <p:cNvSpPr/>
            <p:nvPr/>
          </p:nvSpPr>
          <p:spPr>
            <a:xfrm>
              <a:off x="0" y="0"/>
              <a:ext cx="8563990" cy="1712798"/>
            </a:xfrm>
            <a:prstGeom prst="rect">
              <a:avLst/>
            </a:prstGeom>
            <a:sp3d prstMaterial="plastic">
              <a:bevelT w="127000" h="25400" prst="relaxedInset"/>
              <a:bevelB w="88900" h="121750" prst="angle"/>
            </a:sp3d>
          </p:spPr>
          <p:style>
            <a:lnRef idx="0">
              <a:schemeClr val="accent1">
                <a:hueOff val="0"/>
                <a:satOff val="0"/>
                <a:lumOff val="0"/>
                <a:alphaOff val="0"/>
              </a:schemeClr>
            </a:lnRef>
            <a:fillRef idx="1">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hueOff val="0"/>
                <a:satOff val="0"/>
                <a:lumOff val="0"/>
                <a:alphaOff val="0"/>
              </a:schemeClr>
            </a:fontRef>
          </p:style>
        </p:sp>
        <p:sp>
          <p:nvSpPr>
            <p:cNvPr id="12" name="مربع نص 11"/>
            <p:cNvSpPr txBox="1"/>
            <p:nvPr/>
          </p:nvSpPr>
          <p:spPr>
            <a:xfrm>
              <a:off x="0" y="0"/>
              <a:ext cx="8563990" cy="1712798"/>
            </a:xfrm>
            <a:prstGeom prst="rect">
              <a:avLst/>
            </a:prstGeom>
            <a:sp3d/>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a:latin typeface="DejaVu Sans Light" panose="020B0203030804020204" pitchFamily="34" charset="0"/>
                  <a:ea typeface="DejaVu Sans Light" panose="020B0203030804020204" pitchFamily="34" charset="0"/>
                  <a:cs typeface="DejaVu Sans Light" panose="020B0203030804020204" pitchFamily="34" charset="0"/>
                </a:rPr>
                <a:t>لهذه المسألة حلان </a:t>
              </a:r>
            </a:p>
          </p:txBody>
        </p:sp>
      </p:grpSp>
      <p:grpSp>
        <p:nvGrpSpPr>
          <p:cNvPr id="5" name="مجموعة 4"/>
          <p:cNvGrpSpPr/>
          <p:nvPr/>
        </p:nvGrpSpPr>
        <p:grpSpPr>
          <a:xfrm>
            <a:off x="206062" y="1017430"/>
            <a:ext cx="5992918" cy="5840570"/>
            <a:chOff x="102981" y="2136330"/>
            <a:chExt cx="4281994" cy="3239203"/>
          </a:xfrm>
          <a:scene3d>
            <a:camera prst="orthographicFront"/>
            <a:lightRig rig="threePt" dir="t">
              <a:rot lat="0" lon="0" rev="7500000"/>
            </a:lightRig>
          </a:scene3d>
        </p:grpSpPr>
        <p:sp>
          <p:nvSpPr>
            <p:cNvPr id="9" name="مستطيل 8"/>
            <p:cNvSpPr/>
            <p:nvPr/>
          </p:nvSpPr>
          <p:spPr>
            <a:xfrm>
              <a:off x="102981" y="2136330"/>
              <a:ext cx="4281994" cy="3239203"/>
            </a:xfrm>
            <a:prstGeom prst="rect">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مربع نص 9"/>
            <p:cNvSpPr txBox="1"/>
            <p:nvPr/>
          </p:nvSpPr>
          <p:spPr>
            <a:xfrm>
              <a:off x="102981" y="2136330"/>
              <a:ext cx="4281994" cy="323920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2300" dirty="0"/>
                <a:t>ألا يعلم المشتري بالعيب ، ويشترط البائع البراءة من كل العيوب التي قد تظهر في السلعة </a:t>
              </a:r>
              <a:r>
                <a:rPr lang="ar-SA" sz="2300" b="1" dirty="0"/>
                <a:t>كأن يقول </a:t>
              </a:r>
              <a:r>
                <a:rPr lang="ar-SA" sz="2300" dirty="0"/>
                <a:t>: بعتك بشرط البراءة من كل عيب تجده في السلعة ،أو بعتك السيارة على أنها كومة حديد او بعتك الدار على انها كومة تراب ،ونحو ذلك من العبارات التي يقصد منها أن يقبل المشتري بالسلعة بما فيها من العيوب </a:t>
              </a:r>
            </a:p>
            <a:p>
              <a:pPr lvl="0" algn="ctr" defTabSz="2889250" rtl="1">
                <a:lnSpc>
                  <a:spcPct val="90000"/>
                </a:lnSpc>
                <a:spcBef>
                  <a:spcPct val="0"/>
                </a:spcBef>
                <a:spcAft>
                  <a:spcPct val="35000"/>
                </a:spcAft>
              </a:pPr>
              <a:r>
                <a:rPr lang="ar-SA" sz="2300" b="1" dirty="0"/>
                <a:t>فالحكم</a:t>
              </a:r>
              <a:r>
                <a:rPr lang="ar-SA" sz="2300" dirty="0"/>
                <a:t> في هذه الحالة أن البائع يبرأ من العيوب إن كلن لا يعلم بها عند البيع ،</a:t>
              </a:r>
              <a:r>
                <a:rPr lang="ar-SA" sz="2300" b="1" dirty="0"/>
                <a:t>لأن الحق للمشتري وقد رضي </a:t>
              </a:r>
              <a:r>
                <a:rPr lang="ar-SA" sz="2300" b="1" dirty="0" err="1"/>
                <a:t>بإسقاطة</a:t>
              </a:r>
              <a:r>
                <a:rPr lang="ar-SA" sz="2300" b="1" dirty="0"/>
                <a:t> حقه ، </a:t>
              </a:r>
              <a:r>
                <a:rPr lang="ar-SA" sz="2300" dirty="0"/>
                <a:t>أما إذا كان البائع يعلم أن في السلعة عيباً فكتمه واشترط على المشتري البراءة من العيوب التي قد تظهر في السلعة </a:t>
              </a:r>
              <a:r>
                <a:rPr lang="ar-SA" sz="2300" b="1" dirty="0" err="1"/>
                <a:t>فإنة</a:t>
              </a:r>
              <a:r>
                <a:rPr lang="ar-SA" sz="2300" b="1" dirty="0"/>
                <a:t> لا يبرأ بذلك ،</a:t>
              </a:r>
              <a:r>
                <a:rPr lang="ar-SA" sz="2300" b="1" dirty="0" err="1"/>
                <a:t>لأنة</a:t>
              </a:r>
              <a:r>
                <a:rPr lang="ar-SA" sz="2300" b="1" dirty="0"/>
                <a:t> غش </a:t>
              </a:r>
              <a:r>
                <a:rPr lang="ar-SA" sz="2300" dirty="0"/>
                <a:t>وتدلس و قد قال رسول الله صلى الله عليه وسلم </a:t>
              </a:r>
              <a:r>
                <a:rPr lang="ar-SA" sz="2300" dirty="0">
                  <a:solidFill>
                    <a:schemeClr val="accent1">
                      <a:lumMod val="50000"/>
                    </a:schemeClr>
                  </a:solidFill>
                </a:rPr>
                <a:t>(من غش فليس مني)</a:t>
              </a:r>
              <a:endParaRPr lang="ar-SA" sz="2300" b="1" dirty="0">
                <a:solidFill>
                  <a:schemeClr val="accent1">
                    <a:lumMod val="50000"/>
                  </a:schemeClr>
                </a:solidFill>
              </a:endParaRPr>
            </a:p>
          </p:txBody>
        </p:sp>
      </p:grpSp>
      <p:grpSp>
        <p:nvGrpSpPr>
          <p:cNvPr id="6" name="مجموعة 5"/>
          <p:cNvGrpSpPr/>
          <p:nvPr/>
        </p:nvGrpSpPr>
        <p:grpSpPr>
          <a:xfrm>
            <a:off x="7843185" y="1017430"/>
            <a:ext cx="4281994" cy="5840570"/>
            <a:chOff x="4281995" y="2137841"/>
            <a:chExt cx="4281994" cy="3532132"/>
          </a:xfrm>
          <a:scene3d>
            <a:camera prst="orthographicFront"/>
            <a:lightRig rig="threePt" dir="t">
              <a:rot lat="0" lon="0" rev="7500000"/>
            </a:lightRig>
          </a:scene3d>
        </p:grpSpPr>
        <p:sp>
          <p:nvSpPr>
            <p:cNvPr id="7" name="مستطيل 6"/>
            <p:cNvSpPr/>
            <p:nvPr/>
          </p:nvSpPr>
          <p:spPr>
            <a:xfrm>
              <a:off x="4281995" y="2137841"/>
              <a:ext cx="4281994" cy="3532132"/>
            </a:xfrm>
            <a:prstGeom prst="rect">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مربع نص 7"/>
            <p:cNvSpPr txBox="1"/>
            <p:nvPr/>
          </p:nvSpPr>
          <p:spPr>
            <a:xfrm>
              <a:off x="4281995" y="2137841"/>
              <a:ext cx="4281994" cy="353213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a:t>إذا كان المشتري يعلم بالعيب بأن أخبره البائع به </a:t>
              </a:r>
              <a:r>
                <a:rPr lang="ar-SA" sz="2400" b="1" kern="1200" dirty="0"/>
                <a:t>مثل أن يقول: </a:t>
              </a:r>
              <a:r>
                <a:rPr lang="ar-SA" sz="2400" kern="1200" dirty="0"/>
                <a:t>السيارة ينقص زيتها أو كان العيب ظاهراً مثل أن تكو السيارة مصدومة و آثار الصدمة ظاهرة ,</a:t>
              </a:r>
              <a:r>
                <a:rPr lang="ar-SA" sz="2400" b="1" kern="1200" dirty="0"/>
                <a:t>فإن البائع يبرأ من ذلك العيب ،</a:t>
              </a:r>
              <a:r>
                <a:rPr lang="ar-SA" sz="2400" kern="1200" dirty="0"/>
                <a:t>وليس للمشتري الخيار من أجله </a:t>
              </a:r>
              <a:endParaRPr lang="ar-SA" sz="2400" b="1" kern="1200" dirty="0"/>
            </a:p>
          </p:txBody>
        </p:sp>
      </p:grpSp>
      <p:sp>
        <p:nvSpPr>
          <p:cNvPr id="13" name="مربع نص 12"/>
          <p:cNvSpPr txBox="1"/>
          <p:nvPr/>
        </p:nvSpPr>
        <p:spPr>
          <a:xfrm>
            <a:off x="9278948" y="-110767"/>
            <a:ext cx="2846231" cy="1200329"/>
          </a:xfrm>
          <a:prstGeom prst="rect">
            <a:avLst/>
          </a:prstGeom>
          <a:noFill/>
        </p:spPr>
        <p:txBody>
          <a:bodyPr wrap="square" rtlCol="1">
            <a:spAutoFit/>
          </a:bodyPr>
          <a:lstStyle/>
          <a:p>
            <a:pPr lvl="0" algn="ctr"/>
            <a:r>
              <a:rPr lang="ar-SA" sz="5400" b="1" dirty="0">
                <a:ln w="12700">
                  <a:solidFill>
                    <a:srgbClr val="212121">
                      <a:lumMod val="75000"/>
                    </a:srgbClr>
                  </a:solidFill>
                  <a:prstDash val="solid"/>
                </a:ln>
                <a:pattFill prst="dkUpDiag">
                  <a:fgClr>
                    <a:srgbClr val="212121"/>
                  </a:fgClr>
                  <a:bgClr>
                    <a:srgbClr val="212121">
                      <a:lumMod val="20000"/>
                      <a:lumOff val="80000"/>
                    </a:srgbClr>
                  </a:bgClr>
                </a:pattFill>
                <a:effectLst>
                  <a:outerShdw dist="38100" dir="2640000" algn="bl" rotWithShape="0">
                    <a:srgbClr val="212121">
                      <a:lumMod val="75000"/>
                    </a:srgbClr>
                  </a:outerShdw>
                </a:effectLst>
                <a:latin typeface="DejaVu Sans Light" panose="020B0203030804020204" pitchFamily="34" charset="0"/>
                <a:ea typeface="DejaVu Sans Light" panose="020B0203030804020204" pitchFamily="34" charset="0"/>
                <a:cs typeface="DejaVu Sans Light" panose="020B0203030804020204" pitchFamily="34" charset="0"/>
              </a:rPr>
              <a:t>الجواب:</a:t>
            </a:r>
            <a:r>
              <a:rPr lang="ar-SA" sz="5400" b="1" dirty="0">
                <a:ln w="12700">
                  <a:solidFill>
                    <a:srgbClr val="212121">
                      <a:lumMod val="75000"/>
                    </a:srgbClr>
                  </a:solidFill>
                  <a:prstDash val="solid"/>
                </a:ln>
                <a:pattFill prst="dkUpDiag">
                  <a:fgClr>
                    <a:srgbClr val="212121"/>
                  </a:fgClr>
                  <a:bgClr>
                    <a:srgbClr val="212121">
                      <a:lumMod val="20000"/>
                      <a:lumOff val="80000"/>
                    </a:srgbClr>
                  </a:bgClr>
                </a:pattFill>
                <a:effectLst>
                  <a:outerShdw dist="38100" dir="2640000" algn="bl" rotWithShape="0">
                    <a:srgbClr val="212121">
                      <a:lumMod val="75000"/>
                    </a:srgbClr>
                  </a:outerShdw>
                </a:effectLst>
              </a:rPr>
              <a:t> </a:t>
            </a:r>
          </a:p>
          <a:p>
            <a:endParaRPr lang="ar-SA" dirty="0"/>
          </a:p>
        </p:txBody>
      </p:sp>
      <p:sp>
        <p:nvSpPr>
          <p:cNvPr id="14" name="مربع نص 13"/>
          <p:cNvSpPr txBox="1"/>
          <p:nvPr/>
        </p:nvSpPr>
        <p:spPr>
          <a:xfrm>
            <a:off x="9055388" y="1052613"/>
            <a:ext cx="2485622" cy="369332"/>
          </a:xfrm>
          <a:prstGeom prst="rect">
            <a:avLst/>
          </a:prstGeom>
          <a:noFill/>
        </p:spPr>
        <p:txBody>
          <a:bodyPr wrap="square" rtlCol="1">
            <a:spAutoFit/>
          </a:bodyPr>
          <a:lstStyle/>
          <a:p>
            <a:r>
              <a:rPr lang="ar-SA" dirty="0"/>
              <a:t>الحال الأولى      </a:t>
            </a:r>
          </a:p>
        </p:txBody>
      </p:sp>
      <p:sp>
        <p:nvSpPr>
          <p:cNvPr id="15" name="مستطيل 14"/>
          <p:cNvSpPr/>
          <p:nvPr/>
        </p:nvSpPr>
        <p:spPr>
          <a:xfrm>
            <a:off x="1480796" y="943531"/>
            <a:ext cx="2456122" cy="369332"/>
          </a:xfrm>
          <a:prstGeom prst="rect">
            <a:avLst/>
          </a:prstGeom>
        </p:spPr>
        <p:txBody>
          <a:bodyPr wrap="none">
            <a:spAutoFit/>
          </a:bodyPr>
          <a:lstStyle/>
          <a:p>
            <a:r>
              <a:rPr lang="ar-SA" dirty="0"/>
              <a:t>الحال الثانية                </a:t>
            </a:r>
          </a:p>
        </p:txBody>
      </p:sp>
    </p:spTree>
    <p:extLst>
      <p:ext uri="{BB962C8B-B14F-4D97-AF65-F5344CB8AC3E}">
        <p14:creationId xmlns:p14="http://schemas.microsoft.com/office/powerpoint/2010/main" val="1239412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500" fill="hold"/>
                                        <p:tgtEl>
                                          <p:spTgt spid="5"/>
                                        </p:tgtEl>
                                        <p:attrNameLst>
                                          <p:attrName>ppt_w</p:attrName>
                                        </p:attrNameLst>
                                      </p:cBhvr>
                                      <p:tavLst>
                                        <p:tav tm="0">
                                          <p:val>
                                            <p:fltVal val="0"/>
                                          </p:val>
                                        </p:tav>
                                        <p:tav tm="100000">
                                          <p:val>
                                            <p:strVal val="#ppt_w"/>
                                          </p:val>
                                        </p:tav>
                                      </p:tavLst>
                                    </p:anim>
                                    <p:anim calcmode="lin" valueType="num">
                                      <p:cBhvr>
                                        <p:cTn id="43" dur="500" fill="hold"/>
                                        <p:tgtEl>
                                          <p:spTgt spid="5"/>
                                        </p:tgtEl>
                                        <p:attrNameLst>
                                          <p:attrName>ppt_h</p:attrName>
                                        </p:attrNameLst>
                                      </p:cBhvr>
                                      <p:tavLst>
                                        <p:tav tm="0">
                                          <p:val>
                                            <p:fltVal val="0"/>
                                          </p:val>
                                        </p:tav>
                                        <p:tav tm="100000">
                                          <p:val>
                                            <p:strVal val="#ppt_h"/>
                                          </p:val>
                                        </p:tav>
                                      </p:tavLst>
                                    </p:anim>
                                    <p:animEffect transition="in" filter="fade">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30530" y="103032"/>
            <a:ext cx="10018713" cy="880055"/>
          </a:xfrm>
        </p:spPr>
        <p:txBody>
          <a:bodyPr/>
          <a:lstStyle/>
          <a:p>
            <a:r>
              <a:rPr lang="ar-SA" dirty="0">
                <a:cs typeface="Led Italic Font" panose="02010400000000000000" pitchFamily="2" charset="-78"/>
              </a:rPr>
              <a:t>2- الشروط في البيع      </a:t>
            </a:r>
          </a:p>
        </p:txBody>
      </p:sp>
      <p:sp>
        <p:nvSpPr>
          <p:cNvPr id="3" name="مربع نص 2"/>
          <p:cNvSpPr txBox="1"/>
          <p:nvPr/>
        </p:nvSpPr>
        <p:spPr>
          <a:xfrm>
            <a:off x="10534918" y="983087"/>
            <a:ext cx="1944710" cy="584775"/>
          </a:xfrm>
          <a:prstGeom prst="rect">
            <a:avLst/>
          </a:prstGeom>
          <a:noFill/>
        </p:spPr>
        <p:txBody>
          <a:bodyPr wrap="square" rtlCol="1">
            <a:spAutoFit/>
          </a:bodyPr>
          <a:lstStyle/>
          <a:p>
            <a:r>
              <a:rPr lang="ar-SA" sz="3200" b="1" dirty="0">
                <a:latin typeface="DejaVu Sans Light" panose="020B0203030804020204" pitchFamily="34" charset="0"/>
                <a:ea typeface="DejaVu Sans Light" panose="020B0203030804020204" pitchFamily="34" charset="0"/>
                <a:cs typeface="DejaVu Sans Light" panose="020B0203030804020204" pitchFamily="34" charset="0"/>
              </a:rPr>
              <a:t>تعريفها: </a:t>
            </a:r>
          </a:p>
        </p:txBody>
      </p:sp>
      <p:sp>
        <p:nvSpPr>
          <p:cNvPr id="4" name="مربع نص 3"/>
          <p:cNvSpPr txBox="1"/>
          <p:nvPr/>
        </p:nvSpPr>
        <p:spPr>
          <a:xfrm>
            <a:off x="1837386" y="1520598"/>
            <a:ext cx="10534918" cy="369332"/>
          </a:xfrm>
          <a:prstGeom prst="rect">
            <a:avLst/>
          </a:prstGeom>
          <a:noFill/>
        </p:spPr>
        <p:txBody>
          <a:bodyPr wrap="square" rtlCol="1">
            <a:spAutoFit/>
          </a:bodyPr>
          <a:lstStyle/>
          <a:p>
            <a:r>
              <a:rPr lang="ar-SA" b="1" dirty="0"/>
              <a:t>تعرف الشروط في البيع بأنها : </a:t>
            </a:r>
            <a:r>
              <a:rPr lang="ar-SA" dirty="0"/>
              <a:t>إلزام أحد المتعاقدين الأخر بسبب العقد ماله فيه منفعة أي غرض صحيح .</a:t>
            </a:r>
            <a:endParaRPr lang="ar-SA" b="1" dirty="0"/>
          </a:p>
        </p:txBody>
      </p:sp>
      <p:sp>
        <p:nvSpPr>
          <p:cNvPr id="5" name="مربع نص 4"/>
          <p:cNvSpPr txBox="1"/>
          <p:nvPr/>
        </p:nvSpPr>
        <p:spPr>
          <a:xfrm>
            <a:off x="8435661" y="2648155"/>
            <a:ext cx="3644721" cy="523220"/>
          </a:xfrm>
          <a:prstGeom prst="rect">
            <a:avLst/>
          </a:prstGeom>
          <a:noFill/>
        </p:spPr>
        <p:txBody>
          <a:bodyPr wrap="square" rtlCol="1">
            <a:spAutoFit/>
          </a:bodyPr>
          <a:lstStyle/>
          <a:p>
            <a:r>
              <a:rPr lang="ar-SA" sz="2800" dirty="0">
                <a:latin typeface="DejaVu Sans Light" panose="020B0203030804020204" pitchFamily="34" charset="0"/>
                <a:ea typeface="DejaVu Sans Light" panose="020B0203030804020204" pitchFamily="34" charset="0"/>
                <a:cs typeface="DejaVu Sans Light" panose="020B0203030804020204" pitchFamily="34" charset="0"/>
              </a:rPr>
              <a:t>هاتي مثال على شروط البيع ؟</a:t>
            </a:r>
          </a:p>
        </p:txBody>
      </p:sp>
      <p:sp>
        <p:nvSpPr>
          <p:cNvPr id="6" name="مربع نص 5"/>
          <p:cNvSpPr txBox="1"/>
          <p:nvPr/>
        </p:nvSpPr>
        <p:spPr>
          <a:xfrm>
            <a:off x="6156101" y="2616562"/>
            <a:ext cx="2279560" cy="523220"/>
          </a:xfrm>
          <a:prstGeom prst="rect">
            <a:avLst/>
          </a:prstGeom>
          <a:noFill/>
        </p:spPr>
        <p:txBody>
          <a:bodyPr wrap="square" rtlCol="1">
            <a:spAutoFit/>
          </a:bodyPr>
          <a:lstStyle/>
          <a:p>
            <a:r>
              <a:rPr lang="ar-SA" sz="2800" dirty="0" err="1">
                <a:solidFill>
                  <a:schemeClr val="accent1"/>
                </a:solidFill>
                <a:latin typeface="DejaVu Sans Light" panose="020B0203030804020204" pitchFamily="34" charset="0"/>
                <a:ea typeface="DejaVu Sans Light" panose="020B0203030804020204" pitchFamily="34" charset="0"/>
                <a:cs typeface="DejaVu Sans Light" panose="020B0203030804020204" pitchFamily="34" charset="0"/>
              </a:rPr>
              <a:t>اجيبي</a:t>
            </a:r>
            <a:r>
              <a:rPr lang="ar-SA" sz="2800" dirty="0">
                <a:solidFill>
                  <a:schemeClr val="accent1"/>
                </a:solidFill>
                <a:latin typeface="DejaVu Sans Light" panose="020B0203030804020204" pitchFamily="34" charset="0"/>
                <a:ea typeface="DejaVu Sans Light" panose="020B0203030804020204" pitchFamily="34" charset="0"/>
                <a:cs typeface="DejaVu Sans Light" panose="020B0203030804020204" pitchFamily="34" charset="0"/>
              </a:rPr>
              <a:t> في الورقة </a:t>
            </a:r>
          </a:p>
        </p:txBody>
      </p:sp>
      <p:sp>
        <p:nvSpPr>
          <p:cNvPr id="7" name="مربع نص 6"/>
          <p:cNvSpPr txBox="1"/>
          <p:nvPr/>
        </p:nvSpPr>
        <p:spPr>
          <a:xfrm>
            <a:off x="10904113" y="3816657"/>
            <a:ext cx="1043188" cy="523220"/>
          </a:xfrm>
          <a:prstGeom prst="rect">
            <a:avLst/>
          </a:prstGeom>
          <a:noFill/>
        </p:spPr>
        <p:txBody>
          <a:bodyPr wrap="square" rtlCol="1">
            <a:spAutoFit/>
          </a:bodyPr>
          <a:lstStyle/>
          <a:p>
            <a:r>
              <a:rPr lang="ar-SA" sz="2800" b="1" dirty="0">
                <a:latin typeface="DejaVu Sans Light" panose="020B0203030804020204" pitchFamily="34" charset="0"/>
                <a:ea typeface="DejaVu Sans Light" panose="020B0203030804020204" pitchFamily="34" charset="0"/>
                <a:cs typeface="DejaVu Sans Light" panose="020B0203030804020204" pitchFamily="34" charset="0"/>
              </a:rPr>
              <a:t>مثالها</a:t>
            </a:r>
            <a:r>
              <a:rPr lang="ar-SA" dirty="0"/>
              <a:t> </a:t>
            </a:r>
            <a:r>
              <a:rPr lang="ar-SA" b="1" dirty="0"/>
              <a:t>:</a:t>
            </a:r>
          </a:p>
        </p:txBody>
      </p:sp>
      <p:sp>
        <p:nvSpPr>
          <p:cNvPr id="8" name="مربع نص 7"/>
          <p:cNvSpPr txBox="1"/>
          <p:nvPr/>
        </p:nvSpPr>
        <p:spPr>
          <a:xfrm>
            <a:off x="5692460" y="4280086"/>
            <a:ext cx="6387922" cy="369332"/>
          </a:xfrm>
          <a:prstGeom prst="rect">
            <a:avLst/>
          </a:prstGeom>
          <a:noFill/>
        </p:spPr>
        <p:txBody>
          <a:bodyPr wrap="square" rtlCol="1">
            <a:spAutoFit/>
          </a:bodyPr>
          <a:lstStyle/>
          <a:p>
            <a:r>
              <a:rPr lang="ar-SA" dirty="0"/>
              <a:t>أشترى محمد سيارة واشترط على البائع نقلها إلى مدينة أخرى . </a:t>
            </a:r>
          </a:p>
        </p:txBody>
      </p:sp>
      <p:sp>
        <p:nvSpPr>
          <p:cNvPr id="9" name="مربع نص 8"/>
          <p:cNvSpPr txBox="1"/>
          <p:nvPr/>
        </p:nvSpPr>
        <p:spPr>
          <a:xfrm>
            <a:off x="6782873" y="4702391"/>
            <a:ext cx="5164428" cy="523220"/>
          </a:xfrm>
          <a:prstGeom prst="rect">
            <a:avLst/>
          </a:prstGeom>
          <a:noFill/>
        </p:spPr>
        <p:txBody>
          <a:bodyPr wrap="square" rtlCol="1">
            <a:spAutoFit/>
          </a:bodyPr>
          <a:lstStyle/>
          <a:p>
            <a:r>
              <a:rPr lang="ar-SA" sz="2800" b="1" dirty="0">
                <a:latin typeface="DejaVu Sans Light" panose="020B0203030804020204" pitchFamily="34" charset="0"/>
                <a:ea typeface="DejaVu Sans Light" panose="020B0203030804020204" pitchFamily="34" charset="0"/>
                <a:cs typeface="DejaVu Sans Light" panose="020B0203030804020204" pitchFamily="34" charset="0"/>
              </a:rPr>
              <a:t>الفرق بين الشروط في البيع وشروط البيع :</a:t>
            </a:r>
          </a:p>
        </p:txBody>
      </p:sp>
      <p:sp>
        <p:nvSpPr>
          <p:cNvPr id="10" name="مربع نص 9"/>
          <p:cNvSpPr txBox="1"/>
          <p:nvPr/>
        </p:nvSpPr>
        <p:spPr>
          <a:xfrm>
            <a:off x="2262388" y="5538369"/>
            <a:ext cx="9684913" cy="369332"/>
          </a:xfrm>
          <a:prstGeom prst="rect">
            <a:avLst/>
          </a:prstGeom>
          <a:noFill/>
        </p:spPr>
        <p:txBody>
          <a:bodyPr wrap="square" rtlCol="1">
            <a:spAutoFit/>
          </a:bodyPr>
          <a:lstStyle/>
          <a:p>
            <a:r>
              <a:rPr lang="ar-SA" b="1" dirty="0"/>
              <a:t>الأول  : </a:t>
            </a:r>
            <a:r>
              <a:rPr lang="ar-SA" dirty="0"/>
              <a:t>أن واضع شروط البيع هو الشرع ،بينما الشروط في البيع يشترطها أحد المتعاقدين على الأخر  </a:t>
            </a:r>
            <a:endParaRPr lang="ar-SA" b="1" dirty="0"/>
          </a:p>
        </p:txBody>
      </p:sp>
      <p:sp>
        <p:nvSpPr>
          <p:cNvPr id="11" name="مربع نص 10"/>
          <p:cNvSpPr txBox="1"/>
          <p:nvPr/>
        </p:nvSpPr>
        <p:spPr>
          <a:xfrm>
            <a:off x="1171976" y="6245446"/>
            <a:ext cx="10908406" cy="369332"/>
          </a:xfrm>
          <a:prstGeom prst="rect">
            <a:avLst/>
          </a:prstGeom>
          <a:noFill/>
        </p:spPr>
        <p:txBody>
          <a:bodyPr wrap="square" rtlCol="1">
            <a:spAutoFit/>
          </a:bodyPr>
          <a:lstStyle/>
          <a:p>
            <a:r>
              <a:rPr lang="ar-SA" b="1" dirty="0"/>
              <a:t>الثاني : </a:t>
            </a:r>
            <a:r>
              <a:rPr lang="ar-SA" dirty="0"/>
              <a:t>إذا أختل شرط البيع فسد العقد ،بخلاف إذا أختل  أحد الشروط فيه فيثبت الخيار للمشترط ولا يفسد البيع .</a:t>
            </a:r>
          </a:p>
        </p:txBody>
      </p:sp>
      <p:sp>
        <p:nvSpPr>
          <p:cNvPr id="12" name="مربع نص 11"/>
          <p:cNvSpPr txBox="1"/>
          <p:nvPr/>
        </p:nvSpPr>
        <p:spPr>
          <a:xfrm>
            <a:off x="8023538" y="2046309"/>
            <a:ext cx="3483735" cy="642189"/>
          </a:xfrm>
          <a:prstGeom prst="rect">
            <a:avLst/>
          </a:prstGeom>
          <a:noFill/>
        </p:spPr>
        <p:txBody>
          <a:bodyPr wrap="square" rtlCol="1">
            <a:spAutoFit/>
          </a:bodyPr>
          <a:lstStyle/>
          <a:p>
            <a:endParaRPr lang="ar-SA" dirty="0"/>
          </a:p>
        </p:txBody>
      </p:sp>
      <p:sp>
        <p:nvSpPr>
          <p:cNvPr id="13" name="مستطيل 12"/>
          <p:cNvSpPr/>
          <p:nvPr/>
        </p:nvSpPr>
        <p:spPr>
          <a:xfrm>
            <a:off x="8612571" y="1756637"/>
            <a:ext cx="3381054" cy="923330"/>
          </a:xfrm>
          <a:prstGeom prst="rect">
            <a:avLst/>
          </a:prstGeom>
          <a:noFill/>
        </p:spPr>
        <p:txBody>
          <a:bodyPr wrap="none" lIns="91440" tIns="45720" rIns="91440" bIns="45720">
            <a:spAutoFit/>
          </a:bodyPr>
          <a:lstStyle/>
          <a:p>
            <a:pPr algn="ctr"/>
            <a:r>
              <a:rPr lang="ar-SA"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DejaVu Sans Light" panose="020B0203030804020204" pitchFamily="34" charset="0"/>
                <a:ea typeface="DejaVu Sans Light" panose="020B0203030804020204" pitchFamily="34" charset="0"/>
                <a:cs typeface="DejaVu Sans Light" panose="020B0203030804020204" pitchFamily="34" charset="0"/>
              </a:rPr>
              <a:t>عصف ذهني :</a:t>
            </a:r>
            <a:endParaRPr lang="ar-SA"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DejaVu Sans Light" panose="020B0203030804020204" pitchFamily="34" charset="0"/>
              <a:ea typeface="DejaVu Sans Light" panose="020B0203030804020204" pitchFamily="34" charset="0"/>
              <a:cs typeface="DejaVu Sans Light" panose="020B0203030804020204" pitchFamily="34" charset="0"/>
            </a:endParaRPr>
          </a:p>
        </p:txBody>
      </p:sp>
      <p:sp>
        <p:nvSpPr>
          <p:cNvPr id="14" name="مستطيل 13"/>
          <p:cNvSpPr/>
          <p:nvPr/>
        </p:nvSpPr>
        <p:spPr>
          <a:xfrm>
            <a:off x="9885550" y="2909765"/>
            <a:ext cx="2194832" cy="923330"/>
          </a:xfrm>
          <a:prstGeom prst="rect">
            <a:avLst/>
          </a:prstGeom>
          <a:noFill/>
        </p:spPr>
        <p:txBody>
          <a:bodyPr wrap="none" lIns="91440" tIns="45720" rIns="91440" bIns="45720">
            <a:spAutoFit/>
          </a:bodyPr>
          <a:lstStyle/>
          <a:p>
            <a:pPr algn="ctr"/>
            <a:r>
              <a:rPr lang="ar-SA"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DejaVu Sans Light" panose="020B0203030804020204" pitchFamily="34" charset="0"/>
                <a:ea typeface="DejaVu Sans Light" panose="020B0203030804020204" pitchFamily="34" charset="0"/>
                <a:cs typeface="DejaVu Sans Light" panose="020B0203030804020204" pitchFamily="34" charset="0"/>
              </a:rPr>
              <a:t>الجواب :</a:t>
            </a:r>
          </a:p>
        </p:txBody>
      </p:sp>
    </p:spTree>
    <p:extLst>
      <p:ext uri="{BB962C8B-B14F-4D97-AF65-F5344CB8AC3E}">
        <p14:creationId xmlns:p14="http://schemas.microsoft.com/office/powerpoint/2010/main" val="3583430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fltVal val="0"/>
                                          </p:val>
                                        </p:tav>
                                        <p:tav tm="100000">
                                          <p:val>
                                            <p:strVal val="#ppt_w"/>
                                          </p:val>
                                        </p:tav>
                                      </p:tavLst>
                                    </p:anim>
                                    <p:anim calcmode="lin" valueType="num">
                                      <p:cBhvr>
                                        <p:cTn id="57" dur="500" fill="hold"/>
                                        <p:tgtEl>
                                          <p:spTgt spid="7"/>
                                        </p:tgtEl>
                                        <p:attrNameLst>
                                          <p:attrName>ppt_h</p:attrName>
                                        </p:attrNameLst>
                                      </p:cBhvr>
                                      <p:tavLst>
                                        <p:tav tm="0">
                                          <p:val>
                                            <p:fltVal val="0"/>
                                          </p:val>
                                        </p:tav>
                                        <p:tav tm="100000">
                                          <p:val>
                                            <p:strVal val="#ppt_h"/>
                                          </p:val>
                                        </p:tav>
                                      </p:tavLst>
                                    </p:anim>
                                    <p:animEffect transition="in" filter="fade">
                                      <p:cBhvr>
                                        <p:cTn id="58" dur="500"/>
                                        <p:tgtEl>
                                          <p:spTgt spid="7"/>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fltVal val="0"/>
                                          </p:val>
                                        </p:tav>
                                        <p:tav tm="100000">
                                          <p:val>
                                            <p:strVal val="#ppt_h"/>
                                          </p:val>
                                        </p:tav>
                                      </p:tavLst>
                                    </p:anim>
                                    <p:animEffect transition="in" filter="fade">
                                      <p:cBhvr>
                                        <p:cTn id="65" dur="500"/>
                                        <p:tgtEl>
                                          <p:spTgt spid="8"/>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p:cTn id="70" dur="500" fill="hold"/>
                                        <p:tgtEl>
                                          <p:spTgt spid="9"/>
                                        </p:tgtEl>
                                        <p:attrNameLst>
                                          <p:attrName>ppt_w</p:attrName>
                                        </p:attrNameLst>
                                      </p:cBhvr>
                                      <p:tavLst>
                                        <p:tav tm="0">
                                          <p:val>
                                            <p:fltVal val="0"/>
                                          </p:val>
                                        </p:tav>
                                        <p:tav tm="100000">
                                          <p:val>
                                            <p:strVal val="#ppt_w"/>
                                          </p:val>
                                        </p:tav>
                                      </p:tavLst>
                                    </p:anim>
                                    <p:anim calcmode="lin" valueType="num">
                                      <p:cBhvr>
                                        <p:cTn id="71" dur="500" fill="hold"/>
                                        <p:tgtEl>
                                          <p:spTgt spid="9"/>
                                        </p:tgtEl>
                                        <p:attrNameLst>
                                          <p:attrName>ppt_h</p:attrName>
                                        </p:attrNameLst>
                                      </p:cBhvr>
                                      <p:tavLst>
                                        <p:tav tm="0">
                                          <p:val>
                                            <p:fltVal val="0"/>
                                          </p:val>
                                        </p:tav>
                                        <p:tav tm="100000">
                                          <p:val>
                                            <p:strVal val="#ppt_h"/>
                                          </p:val>
                                        </p:tav>
                                      </p:tavLst>
                                    </p:anim>
                                    <p:animEffect transition="in" filter="fade">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 calcmode="lin" valueType="num">
                                      <p:cBhvr>
                                        <p:cTn id="77" dur="500" fill="hold"/>
                                        <p:tgtEl>
                                          <p:spTgt spid="10"/>
                                        </p:tgtEl>
                                        <p:attrNameLst>
                                          <p:attrName>ppt_w</p:attrName>
                                        </p:attrNameLst>
                                      </p:cBhvr>
                                      <p:tavLst>
                                        <p:tav tm="0">
                                          <p:val>
                                            <p:fltVal val="0"/>
                                          </p:val>
                                        </p:tav>
                                        <p:tav tm="100000">
                                          <p:val>
                                            <p:strVal val="#ppt_w"/>
                                          </p:val>
                                        </p:tav>
                                      </p:tavLst>
                                    </p:anim>
                                    <p:anim calcmode="lin" valueType="num">
                                      <p:cBhvr>
                                        <p:cTn id="78" dur="500" fill="hold"/>
                                        <p:tgtEl>
                                          <p:spTgt spid="10"/>
                                        </p:tgtEl>
                                        <p:attrNameLst>
                                          <p:attrName>ppt_h</p:attrName>
                                        </p:attrNameLst>
                                      </p:cBhvr>
                                      <p:tavLst>
                                        <p:tav tm="0">
                                          <p:val>
                                            <p:fltVal val="0"/>
                                          </p:val>
                                        </p:tav>
                                        <p:tav tm="100000">
                                          <p:val>
                                            <p:strVal val="#ppt_h"/>
                                          </p:val>
                                        </p:tav>
                                      </p:tavLst>
                                    </p:anim>
                                    <p:animEffect transition="in" filter="fade">
                                      <p:cBhvr>
                                        <p:cTn id="79" dur="500"/>
                                        <p:tgtEl>
                                          <p:spTgt spid="10"/>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1"/>
                                        </p:tgtEl>
                                        <p:attrNameLst>
                                          <p:attrName>style.visibility</p:attrName>
                                        </p:attrNameLst>
                                      </p:cBhvr>
                                      <p:to>
                                        <p:strVal val="visible"/>
                                      </p:to>
                                    </p:set>
                                    <p:anim calcmode="lin" valueType="num">
                                      <p:cBhvr>
                                        <p:cTn id="84" dur="500" fill="hold"/>
                                        <p:tgtEl>
                                          <p:spTgt spid="11"/>
                                        </p:tgtEl>
                                        <p:attrNameLst>
                                          <p:attrName>ppt_w</p:attrName>
                                        </p:attrNameLst>
                                      </p:cBhvr>
                                      <p:tavLst>
                                        <p:tav tm="0">
                                          <p:val>
                                            <p:fltVal val="0"/>
                                          </p:val>
                                        </p:tav>
                                        <p:tav tm="100000">
                                          <p:val>
                                            <p:strVal val="#ppt_w"/>
                                          </p:val>
                                        </p:tav>
                                      </p:tavLst>
                                    </p:anim>
                                    <p:anim calcmode="lin" valueType="num">
                                      <p:cBhvr>
                                        <p:cTn id="85" dur="500" fill="hold"/>
                                        <p:tgtEl>
                                          <p:spTgt spid="11"/>
                                        </p:tgtEl>
                                        <p:attrNameLst>
                                          <p:attrName>ppt_h</p:attrName>
                                        </p:attrNameLst>
                                      </p:cBhvr>
                                      <p:tavLst>
                                        <p:tav tm="0">
                                          <p:val>
                                            <p:fltVal val="0"/>
                                          </p:val>
                                        </p:tav>
                                        <p:tav tm="100000">
                                          <p:val>
                                            <p:strVal val="#ppt_h"/>
                                          </p:val>
                                        </p:tav>
                                      </p:tavLst>
                                    </p:anim>
                                    <p:animEffect transition="in" filter="fade">
                                      <p:cBhvr>
                                        <p:cTn id="8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13867" y="0"/>
            <a:ext cx="7015744" cy="1017430"/>
          </a:xfrm>
        </p:spPr>
        <p:txBody>
          <a:bodyPr/>
          <a:lstStyle/>
          <a:p>
            <a:r>
              <a:rPr lang="ar-SA" dirty="0">
                <a:cs typeface="Led Italic Font" panose="02010400000000000000" pitchFamily="2" charset="-78"/>
              </a:rPr>
              <a:t>3- أنواع الشروط في البيع</a:t>
            </a:r>
          </a:p>
        </p:txBody>
      </p:sp>
      <p:sp>
        <p:nvSpPr>
          <p:cNvPr id="3" name="مستطيل 2"/>
          <p:cNvSpPr/>
          <p:nvPr/>
        </p:nvSpPr>
        <p:spPr>
          <a:xfrm>
            <a:off x="8565350" y="832440"/>
            <a:ext cx="3381054" cy="923330"/>
          </a:xfrm>
          <a:prstGeom prst="rect">
            <a:avLst/>
          </a:prstGeom>
          <a:noFill/>
        </p:spPr>
        <p:txBody>
          <a:bodyPr wrap="none" lIns="91440" tIns="45720" rIns="91440" bIns="45720">
            <a:spAutoFit/>
          </a:bodyPr>
          <a:lstStyle/>
          <a:p>
            <a:pPr algn="ctr"/>
            <a:r>
              <a:rPr lang="ar-SA"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DejaVu Sans Light" panose="020B0203030804020204" pitchFamily="34" charset="0"/>
                <a:ea typeface="DejaVu Sans Light" panose="020B0203030804020204" pitchFamily="34" charset="0"/>
                <a:cs typeface="DejaVu Sans Light" panose="020B0203030804020204" pitchFamily="34" charset="0"/>
              </a:rPr>
              <a:t>عصف ذهني :</a:t>
            </a:r>
          </a:p>
        </p:txBody>
      </p:sp>
      <p:sp>
        <p:nvSpPr>
          <p:cNvPr id="4" name="مربع نص 3"/>
          <p:cNvSpPr txBox="1"/>
          <p:nvPr/>
        </p:nvSpPr>
        <p:spPr>
          <a:xfrm>
            <a:off x="7443990" y="1906529"/>
            <a:ext cx="4649272" cy="461665"/>
          </a:xfrm>
          <a:prstGeom prst="rect">
            <a:avLst/>
          </a:prstGeom>
          <a:noFill/>
        </p:spPr>
        <p:txBody>
          <a:bodyPr wrap="square" rtlCol="1">
            <a:spAutoFit/>
          </a:bodyPr>
          <a:lstStyle/>
          <a:p>
            <a:r>
              <a:rPr lang="ar-SA" sz="2400" b="1" dirty="0">
                <a:latin typeface="DejaVu Sans Light" panose="020B0203030804020204" pitchFamily="34" charset="0"/>
                <a:ea typeface="DejaVu Sans Light" panose="020B0203030804020204" pitchFamily="34" charset="0"/>
                <a:cs typeface="DejaVu Sans Light" panose="020B0203030804020204" pitchFamily="34" charset="0"/>
              </a:rPr>
              <a:t>تنقسم الشروط في البيع إلى قسمين عدديها ؟</a:t>
            </a:r>
          </a:p>
        </p:txBody>
      </p:sp>
      <p:sp>
        <p:nvSpPr>
          <p:cNvPr id="5" name="مربع نص 4"/>
          <p:cNvSpPr txBox="1"/>
          <p:nvPr/>
        </p:nvSpPr>
        <p:spPr>
          <a:xfrm>
            <a:off x="5451700" y="1906529"/>
            <a:ext cx="4524911" cy="461665"/>
          </a:xfrm>
          <a:prstGeom prst="rect">
            <a:avLst/>
          </a:prstGeom>
          <a:noFill/>
        </p:spPr>
        <p:txBody>
          <a:bodyPr wrap="square" rtlCol="1">
            <a:spAutoFit/>
          </a:bodyPr>
          <a:lstStyle/>
          <a:p>
            <a:r>
              <a:rPr lang="ar-SA" sz="2400" dirty="0" err="1">
                <a:solidFill>
                  <a:schemeClr val="accent1"/>
                </a:solidFill>
                <a:latin typeface="DejaVu Sans Light" panose="020B0203030804020204" pitchFamily="34" charset="0"/>
                <a:ea typeface="DejaVu Sans Light" panose="020B0203030804020204" pitchFamily="34" charset="0"/>
                <a:cs typeface="DejaVu Sans Light" panose="020B0203030804020204" pitchFamily="34" charset="0"/>
              </a:rPr>
              <a:t>اجيبي</a:t>
            </a:r>
            <a:r>
              <a:rPr lang="ar-SA" sz="2400" dirty="0">
                <a:solidFill>
                  <a:schemeClr val="accent1"/>
                </a:solidFill>
                <a:latin typeface="DejaVu Sans Light" panose="020B0203030804020204" pitchFamily="34" charset="0"/>
                <a:ea typeface="DejaVu Sans Light" panose="020B0203030804020204" pitchFamily="34" charset="0"/>
                <a:cs typeface="DejaVu Sans Light" panose="020B0203030804020204" pitchFamily="34" charset="0"/>
              </a:rPr>
              <a:t> في الورقة</a:t>
            </a:r>
            <a:r>
              <a:rPr lang="ar-SA" dirty="0"/>
              <a:t> </a:t>
            </a:r>
          </a:p>
        </p:txBody>
      </p:sp>
      <p:sp>
        <p:nvSpPr>
          <p:cNvPr id="6" name="مستطيل 5"/>
          <p:cNvSpPr/>
          <p:nvPr/>
        </p:nvSpPr>
        <p:spPr>
          <a:xfrm>
            <a:off x="10123469" y="2368194"/>
            <a:ext cx="1822935" cy="769441"/>
          </a:xfrm>
          <a:prstGeom prst="rect">
            <a:avLst/>
          </a:prstGeom>
          <a:noFill/>
        </p:spPr>
        <p:txBody>
          <a:bodyPr wrap="none" lIns="91440" tIns="45720" rIns="91440" bIns="45720">
            <a:spAutoFit/>
          </a:bodyPr>
          <a:lstStyle/>
          <a:p>
            <a:pPr algn="ctr"/>
            <a:r>
              <a:rPr lang="ar-SA"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DejaVu Sans Light" panose="020B0203030804020204" pitchFamily="34" charset="0"/>
                <a:ea typeface="DejaVu Sans Light" panose="020B0203030804020204" pitchFamily="34" charset="0"/>
                <a:cs typeface="DejaVu Sans Light" panose="020B0203030804020204" pitchFamily="34" charset="0"/>
              </a:rPr>
              <a:t>الجواب :</a:t>
            </a:r>
          </a:p>
        </p:txBody>
      </p:sp>
      <p:sp>
        <p:nvSpPr>
          <p:cNvPr id="7" name="مربع نص 6"/>
          <p:cNvSpPr txBox="1"/>
          <p:nvPr/>
        </p:nvSpPr>
        <p:spPr>
          <a:xfrm>
            <a:off x="7186411" y="3190463"/>
            <a:ext cx="4906851" cy="523220"/>
          </a:xfrm>
          <a:prstGeom prst="rect">
            <a:avLst/>
          </a:prstGeom>
          <a:noFill/>
        </p:spPr>
        <p:txBody>
          <a:bodyPr wrap="square" rtlCol="1">
            <a:spAutoFit/>
          </a:bodyPr>
          <a:lstStyle/>
          <a:p>
            <a:r>
              <a:rPr lang="ar-SA" sz="2800" b="1" dirty="0">
                <a:latin typeface="DejaVu Sans Light" panose="020B0203030804020204" pitchFamily="34" charset="0"/>
                <a:ea typeface="DejaVu Sans Light" panose="020B0203030804020204" pitchFamily="34" charset="0"/>
                <a:cs typeface="DejaVu Sans Light" panose="020B0203030804020204" pitchFamily="34" charset="0"/>
              </a:rPr>
              <a:t>القسم الأول :الشروط الصحيحة الجائزة </a:t>
            </a:r>
          </a:p>
        </p:txBody>
      </p:sp>
      <p:sp>
        <p:nvSpPr>
          <p:cNvPr id="8" name="مربع نص 7"/>
          <p:cNvSpPr txBox="1"/>
          <p:nvPr/>
        </p:nvSpPr>
        <p:spPr>
          <a:xfrm>
            <a:off x="1656184" y="3864442"/>
            <a:ext cx="10290220" cy="2308324"/>
          </a:xfrm>
          <a:prstGeom prst="rect">
            <a:avLst/>
          </a:prstGeom>
          <a:noFill/>
        </p:spPr>
        <p:txBody>
          <a:bodyPr wrap="square" rtlCol="1">
            <a:spAutoFit/>
          </a:bodyPr>
          <a:lstStyle/>
          <a:p>
            <a:pPr algn="r"/>
            <a:r>
              <a:rPr lang="ar-SA" sz="2400" dirty="0"/>
              <a:t>وهذا هو الأصل في الشروط في البيع ،وقد دل على هذا الأصل :قولة تعالى : </a:t>
            </a:r>
            <a:r>
              <a:rPr lang="ar-SA" sz="2400" dirty="0">
                <a:solidFill>
                  <a:schemeClr val="accent2">
                    <a:lumMod val="50000"/>
                  </a:schemeClr>
                </a:solidFill>
              </a:rPr>
              <a:t>(يأيها الذين ءامنوا أوفوا بالعقود ) </a:t>
            </a:r>
            <a:r>
              <a:rPr lang="ar-SA" sz="2400" dirty="0"/>
              <a:t>ومن الوفاء بالعقد الوفاء بما شرط فيه وحديث عمرو بن العوف المزني رضيي الله عنه أن رسول الله صلى الله  علية وسلم فال : </a:t>
            </a:r>
            <a:r>
              <a:rPr lang="ar-SA" sz="2400" dirty="0">
                <a:solidFill>
                  <a:srgbClr val="002060"/>
                </a:solidFill>
              </a:rPr>
              <a:t>(المسلمون على شروطهم إلى شرطا حرم حلالا ،أو أحل حراما) </a:t>
            </a:r>
            <a:r>
              <a:rPr lang="ar-SA" sz="2400" dirty="0"/>
              <a:t>وهذا النوع من الشروط </a:t>
            </a:r>
            <a:r>
              <a:rPr lang="ar-SA" sz="2400" dirty="0">
                <a:solidFill>
                  <a:srgbClr val="C00000"/>
                </a:solidFill>
              </a:rPr>
              <a:t>يجيب الوفاء به </a:t>
            </a:r>
            <a:r>
              <a:rPr lang="ar-SA" sz="2400" dirty="0"/>
              <a:t>وذلك لاختلاف رغبات الناس فكان في إباحتها وإيجاب الوفاء بها موافقة للحكمة التي من أجلها أبيح البيع . </a:t>
            </a:r>
            <a:r>
              <a:rPr lang="ar-SA" sz="2400" dirty="0">
                <a:solidFill>
                  <a:srgbClr val="C00000"/>
                </a:solidFill>
              </a:rPr>
              <a:t> </a:t>
            </a:r>
            <a:r>
              <a:rPr lang="ar-SA" sz="2400" dirty="0">
                <a:solidFill>
                  <a:srgbClr val="002060"/>
                </a:solidFill>
              </a:rPr>
              <a:t>                                </a:t>
            </a:r>
          </a:p>
        </p:txBody>
      </p:sp>
      <p:sp>
        <p:nvSpPr>
          <p:cNvPr id="9" name="مربع نص 8"/>
          <p:cNvSpPr txBox="1"/>
          <p:nvPr/>
        </p:nvSpPr>
        <p:spPr>
          <a:xfrm>
            <a:off x="7443991" y="4649272"/>
            <a:ext cx="4502414" cy="369332"/>
          </a:xfrm>
          <a:prstGeom prst="rect">
            <a:avLst/>
          </a:prstGeom>
          <a:noFill/>
        </p:spPr>
        <p:txBody>
          <a:bodyPr wrap="square" rtlCol="1">
            <a:spAutoFit/>
          </a:bodyPr>
          <a:lstStyle/>
          <a:p>
            <a:r>
              <a:rPr lang="ar-SA" dirty="0"/>
              <a:t>:</a:t>
            </a:r>
          </a:p>
        </p:txBody>
      </p:sp>
      <p:sp>
        <p:nvSpPr>
          <p:cNvPr id="10" name="مربع نص 9"/>
          <p:cNvSpPr txBox="1"/>
          <p:nvPr/>
        </p:nvSpPr>
        <p:spPr>
          <a:xfrm>
            <a:off x="4082603" y="2612602"/>
            <a:ext cx="6040866" cy="369332"/>
          </a:xfrm>
          <a:prstGeom prst="rect">
            <a:avLst/>
          </a:prstGeom>
          <a:noFill/>
        </p:spPr>
        <p:txBody>
          <a:bodyPr wrap="square" rtlCol="1">
            <a:spAutoFit/>
          </a:bodyPr>
          <a:lstStyle/>
          <a:p>
            <a:r>
              <a:rPr lang="ar-SA" dirty="0"/>
              <a:t>1- الشروط الصحيحة الجائزة 2- الشروط الفاسدة المحرمة </a:t>
            </a:r>
          </a:p>
        </p:txBody>
      </p:sp>
    </p:spTree>
    <p:extLst>
      <p:ext uri="{BB962C8B-B14F-4D97-AF65-F5344CB8AC3E}">
        <p14:creationId xmlns:p14="http://schemas.microsoft.com/office/powerpoint/2010/main" val="3531609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fltVal val="0"/>
                                          </p:val>
                                        </p:tav>
                                        <p:tav tm="100000">
                                          <p:val>
                                            <p:strVal val="#ppt_w"/>
                                          </p:val>
                                        </p:tav>
                                      </p:tavLst>
                                    </p:anim>
                                    <p:anim calcmode="lin" valueType="num">
                                      <p:cBhvr>
                                        <p:cTn id="50" dur="500" fill="hold"/>
                                        <p:tgtEl>
                                          <p:spTgt spid="7"/>
                                        </p:tgtEl>
                                        <p:attrNameLst>
                                          <p:attrName>ppt_h</p:attrName>
                                        </p:attrNameLst>
                                      </p:cBhvr>
                                      <p:tavLst>
                                        <p:tav tm="0">
                                          <p:val>
                                            <p:fltVal val="0"/>
                                          </p:val>
                                        </p:tav>
                                        <p:tav tm="100000">
                                          <p:val>
                                            <p:strVal val="#ppt_h"/>
                                          </p:val>
                                        </p:tav>
                                      </p:tavLst>
                                    </p:anim>
                                    <p:animEffect transition="in" filter="fade">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25780" y="144888"/>
            <a:ext cx="6660568" cy="833907"/>
          </a:xfrm>
        </p:spPr>
        <p:txBody>
          <a:bodyPr/>
          <a:lstStyle/>
          <a:p>
            <a:r>
              <a:rPr lang="ar-SA" dirty="0">
                <a:cs typeface="Led Italic Font" panose="02010400000000000000" pitchFamily="2" charset="-78"/>
              </a:rPr>
              <a:t>3- أنواع الشروط في البيع</a:t>
            </a:r>
            <a:endParaRPr lang="ar-SA" dirty="0"/>
          </a:p>
        </p:txBody>
      </p:sp>
      <p:sp>
        <p:nvSpPr>
          <p:cNvPr id="3" name="مربع نص 2"/>
          <p:cNvSpPr txBox="1"/>
          <p:nvPr/>
        </p:nvSpPr>
        <p:spPr>
          <a:xfrm>
            <a:off x="5268554" y="978795"/>
            <a:ext cx="2975019" cy="400110"/>
          </a:xfrm>
          <a:prstGeom prst="rect">
            <a:avLst/>
          </a:prstGeom>
          <a:noFill/>
        </p:spPr>
        <p:txBody>
          <a:bodyPr wrap="square" rtlCol="1">
            <a:spAutoFit/>
          </a:bodyPr>
          <a:lstStyle/>
          <a:p>
            <a:r>
              <a:rPr lang="ar-SA" sz="2000" b="1" dirty="0">
                <a:latin typeface="DejaVu Sans Light" panose="020B0203030804020204" pitchFamily="34" charset="0"/>
                <a:ea typeface="DejaVu Sans Light" panose="020B0203030804020204" pitchFamily="34" charset="0"/>
                <a:cs typeface="DejaVu Sans Light" panose="020B0203030804020204" pitchFamily="34" charset="0"/>
              </a:rPr>
              <a:t>والشروط الصحيحة أنواع منها :</a:t>
            </a:r>
          </a:p>
        </p:txBody>
      </p:sp>
      <p:graphicFrame>
        <p:nvGraphicFramePr>
          <p:cNvPr id="4" name="رسم تخطيطي 3"/>
          <p:cNvGraphicFramePr/>
          <p:nvPr>
            <p:extLst>
              <p:ext uri="{D42A27DB-BD31-4B8C-83A1-F6EECF244321}">
                <p14:modId xmlns:p14="http://schemas.microsoft.com/office/powerpoint/2010/main" val="2028066869"/>
              </p:ext>
            </p:extLst>
          </p:nvPr>
        </p:nvGraphicFramePr>
        <p:xfrm>
          <a:off x="1893195" y="1533452"/>
          <a:ext cx="9646880" cy="5124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5390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10080" y="0"/>
            <a:ext cx="6899835" cy="1065727"/>
          </a:xfrm>
        </p:spPr>
        <p:txBody>
          <a:bodyPr/>
          <a:lstStyle/>
          <a:p>
            <a:r>
              <a:rPr lang="ar-SA" dirty="0">
                <a:cs typeface="Led Italic Font" panose="02010400000000000000" pitchFamily="2" charset="-78"/>
              </a:rPr>
              <a:t>3- أنواع الشروط في البيع</a:t>
            </a:r>
            <a:endParaRPr lang="ar-SA" dirty="0"/>
          </a:p>
        </p:txBody>
      </p:sp>
      <p:sp>
        <p:nvSpPr>
          <p:cNvPr id="3" name="مربع نص 2"/>
          <p:cNvSpPr txBox="1"/>
          <p:nvPr/>
        </p:nvSpPr>
        <p:spPr>
          <a:xfrm>
            <a:off x="296214" y="1018006"/>
            <a:ext cx="11539471" cy="461665"/>
          </a:xfrm>
          <a:prstGeom prst="rect">
            <a:avLst/>
          </a:prstGeom>
          <a:noFill/>
        </p:spPr>
        <p:txBody>
          <a:bodyPr wrap="square" rtlCol="1">
            <a:spAutoFit/>
          </a:bodyPr>
          <a:lstStyle/>
          <a:p>
            <a:pPr algn="r"/>
            <a:r>
              <a:rPr lang="ar-SA" sz="2400" b="1" dirty="0">
                <a:latin typeface="DejaVu Sans Light" panose="020B0203030804020204" pitchFamily="34" charset="0"/>
                <a:ea typeface="DejaVu Sans Light" panose="020B0203030804020204" pitchFamily="34" charset="0"/>
                <a:cs typeface="DejaVu Sans Light" panose="020B0203030804020204" pitchFamily="34" charset="0"/>
              </a:rPr>
              <a:t>القسم الثاني : الشروط الفاسدة المحرمة </a:t>
            </a:r>
          </a:p>
        </p:txBody>
      </p:sp>
      <p:sp>
        <p:nvSpPr>
          <p:cNvPr id="4" name="مربع نص 3"/>
          <p:cNvSpPr txBox="1"/>
          <p:nvPr/>
        </p:nvSpPr>
        <p:spPr>
          <a:xfrm>
            <a:off x="2459865" y="1669855"/>
            <a:ext cx="9285667" cy="646331"/>
          </a:xfrm>
          <a:prstGeom prst="rect">
            <a:avLst/>
          </a:prstGeom>
          <a:noFill/>
        </p:spPr>
        <p:txBody>
          <a:bodyPr wrap="square" rtlCol="1">
            <a:spAutoFit/>
          </a:bodyPr>
          <a:lstStyle/>
          <a:p>
            <a:pPr algn="r"/>
            <a:r>
              <a:rPr lang="ar-SA" dirty="0"/>
              <a:t>وهذا القسم من الشروط لا يجوز اشتراطه ولا يصح ،ولو شرط فلا يلزم الوفاء بها ، لقولة صلى الله عليه وسلم </a:t>
            </a:r>
            <a:r>
              <a:rPr lang="ar-SA" dirty="0">
                <a:solidFill>
                  <a:srgbClr val="002060"/>
                </a:solidFill>
              </a:rPr>
              <a:t>(كل شرط ليس في كتاب الله فهو باطل وإن كان مائة شرط ) </a:t>
            </a:r>
            <a:endParaRPr lang="ar-SA" dirty="0"/>
          </a:p>
        </p:txBody>
      </p:sp>
      <p:sp>
        <p:nvSpPr>
          <p:cNvPr id="5" name="مربع نص 4"/>
          <p:cNvSpPr txBox="1"/>
          <p:nvPr/>
        </p:nvSpPr>
        <p:spPr>
          <a:xfrm>
            <a:off x="1159099" y="2546405"/>
            <a:ext cx="10676586" cy="461665"/>
          </a:xfrm>
          <a:prstGeom prst="rect">
            <a:avLst/>
          </a:prstGeom>
          <a:noFill/>
        </p:spPr>
        <p:txBody>
          <a:bodyPr wrap="square" rtlCol="1">
            <a:spAutoFit/>
          </a:bodyPr>
          <a:lstStyle/>
          <a:p>
            <a:pPr algn="r"/>
            <a:r>
              <a:rPr lang="ar-SA" sz="2400" b="1" dirty="0">
                <a:latin typeface="DejaVu Sans Light" panose="020B0203030804020204" pitchFamily="34" charset="0"/>
                <a:ea typeface="DejaVu Sans Light" panose="020B0203030804020204" pitchFamily="34" charset="0"/>
                <a:cs typeface="DejaVu Sans Light" panose="020B0203030804020204" pitchFamily="34" charset="0"/>
              </a:rPr>
              <a:t>والشروط الفاسدة على نوعين :</a:t>
            </a:r>
          </a:p>
        </p:txBody>
      </p:sp>
      <p:sp>
        <p:nvSpPr>
          <p:cNvPr id="6" name="مربع نص 5"/>
          <p:cNvSpPr txBox="1"/>
          <p:nvPr/>
        </p:nvSpPr>
        <p:spPr>
          <a:xfrm>
            <a:off x="2369712" y="3388438"/>
            <a:ext cx="9375820" cy="1200329"/>
          </a:xfrm>
          <a:prstGeom prst="rect">
            <a:avLst/>
          </a:prstGeom>
          <a:noFill/>
        </p:spPr>
        <p:txBody>
          <a:bodyPr wrap="square" rtlCol="1">
            <a:spAutoFit/>
          </a:bodyPr>
          <a:lstStyle/>
          <a:p>
            <a:pPr algn="r"/>
            <a:r>
              <a:rPr lang="ar-SA" b="1" dirty="0"/>
              <a:t>النوع الأول :</a:t>
            </a:r>
            <a:r>
              <a:rPr lang="ar-SA" dirty="0"/>
              <a:t>الشروط التي جاءت الشريعة بالمنع منها ، مثل أن يجمع بين السلف والبيع ، كأن يقرض زيدا خالد مائة ألف ريال على أن يردها المبلغ نفسة بشرط أن يبيع خالد سيارته لزيد بعشر ألاف ريال فهذا الشرط محرم لأنه ريعة إلى الربى ،فقد تكون قيمة </a:t>
            </a:r>
            <a:r>
              <a:rPr lang="ar-SA" dirty="0" err="1"/>
              <a:t>اسيارة</a:t>
            </a:r>
            <a:r>
              <a:rPr lang="ar-SA" dirty="0"/>
              <a:t> أكثر من </a:t>
            </a:r>
            <a:r>
              <a:rPr lang="ar-SA" dirty="0" err="1"/>
              <a:t>ذالك</a:t>
            </a:r>
            <a:r>
              <a:rPr lang="ar-SA" dirty="0"/>
              <a:t> وخالد رضي بذلك لأجل القرض وفد دل على تحريم ذلك قوله صلى الله عليه وسلم </a:t>
            </a:r>
            <a:r>
              <a:rPr lang="ar-SA" dirty="0">
                <a:solidFill>
                  <a:srgbClr val="002060"/>
                </a:solidFill>
              </a:rPr>
              <a:t>(لا يحل سلف وبيع )</a:t>
            </a:r>
            <a:endParaRPr lang="ar-SA" dirty="0"/>
          </a:p>
        </p:txBody>
      </p:sp>
      <p:sp>
        <p:nvSpPr>
          <p:cNvPr id="7" name="مربع نص 6"/>
          <p:cNvSpPr txBox="1"/>
          <p:nvPr/>
        </p:nvSpPr>
        <p:spPr>
          <a:xfrm>
            <a:off x="2266682" y="4958366"/>
            <a:ext cx="9478850" cy="923330"/>
          </a:xfrm>
          <a:prstGeom prst="rect">
            <a:avLst/>
          </a:prstGeom>
          <a:noFill/>
        </p:spPr>
        <p:txBody>
          <a:bodyPr wrap="square" rtlCol="1">
            <a:spAutoFit/>
          </a:bodyPr>
          <a:lstStyle/>
          <a:p>
            <a:pPr algn="r"/>
            <a:r>
              <a:rPr lang="ar-SA" b="1" dirty="0"/>
              <a:t>النوع الثاني :</a:t>
            </a:r>
            <a:r>
              <a:rPr lang="ar-SA" dirty="0"/>
              <a:t>الشروط المخالفة للمقصود من العقد ، مثل أن يبيعه سيارة بشرط ألا يستعملها المشتري فهذا الشرط يخالف المقصود من عقد البيع إذ المقصود من عقد البيع استعمال المبيع والاستفادة منه .</a:t>
            </a:r>
            <a:endParaRPr lang="ar-SA" b="1" dirty="0"/>
          </a:p>
        </p:txBody>
      </p:sp>
    </p:spTree>
    <p:extLst>
      <p:ext uri="{BB962C8B-B14F-4D97-AF65-F5344CB8AC3E}">
        <p14:creationId xmlns:p14="http://schemas.microsoft.com/office/powerpoint/2010/main" val="2861958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26757" y="0"/>
            <a:ext cx="3924816" cy="815661"/>
          </a:xfrm>
        </p:spPr>
        <p:txBody>
          <a:bodyPr/>
          <a:lstStyle/>
          <a:p>
            <a:r>
              <a:rPr lang="ar-SA" dirty="0">
                <a:cs typeface="Led Italic Font" panose="02010400000000000000" pitchFamily="2" charset="-78"/>
              </a:rPr>
              <a:t>مراجعة الدرس </a:t>
            </a:r>
          </a:p>
        </p:txBody>
      </p:sp>
      <p:sp>
        <p:nvSpPr>
          <p:cNvPr id="6" name="مخطط انسيابي: معالجة معرّفة مسبقاً 5">
            <a:hlinkClick r:id="rId2" action="ppaction://hlinksldjump"/>
          </p:cNvPr>
          <p:cNvSpPr/>
          <p:nvPr/>
        </p:nvSpPr>
        <p:spPr>
          <a:xfrm>
            <a:off x="4056846" y="888642"/>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2</a:t>
            </a:r>
          </a:p>
        </p:txBody>
      </p:sp>
      <p:sp>
        <p:nvSpPr>
          <p:cNvPr id="7" name="مخطط انسيابي: معالجة معرّفة مسبقاً 6">
            <a:hlinkClick r:id="rId3" action="ppaction://hlinksldjump"/>
          </p:cNvPr>
          <p:cNvSpPr/>
          <p:nvPr/>
        </p:nvSpPr>
        <p:spPr>
          <a:xfrm>
            <a:off x="1388772" y="888642"/>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1</a:t>
            </a:r>
          </a:p>
        </p:txBody>
      </p:sp>
      <p:sp>
        <p:nvSpPr>
          <p:cNvPr id="8" name="مخطط انسيابي: معالجة معرّفة مسبقاً 7">
            <a:hlinkClick r:id="rId4" action="ppaction://hlinksldjump"/>
          </p:cNvPr>
          <p:cNvSpPr/>
          <p:nvPr/>
        </p:nvSpPr>
        <p:spPr>
          <a:xfrm>
            <a:off x="6909517" y="888642"/>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3</a:t>
            </a:r>
          </a:p>
        </p:txBody>
      </p:sp>
      <p:sp>
        <p:nvSpPr>
          <p:cNvPr id="9" name="مخطط انسيابي: معالجة معرّفة مسبقاً 8">
            <a:hlinkClick r:id="rId5" action="ppaction://hlinksldjump"/>
          </p:cNvPr>
          <p:cNvSpPr/>
          <p:nvPr/>
        </p:nvSpPr>
        <p:spPr>
          <a:xfrm>
            <a:off x="9839459" y="888642"/>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4</a:t>
            </a:r>
          </a:p>
        </p:txBody>
      </p:sp>
      <p:sp>
        <p:nvSpPr>
          <p:cNvPr id="10" name="مخطط انسيابي: معالجة معرّفة مسبقاً 9">
            <a:hlinkClick r:id="rId6" action="ppaction://hlinksldjump"/>
          </p:cNvPr>
          <p:cNvSpPr/>
          <p:nvPr/>
        </p:nvSpPr>
        <p:spPr>
          <a:xfrm>
            <a:off x="1388772" y="2691684"/>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5</a:t>
            </a:r>
          </a:p>
        </p:txBody>
      </p:sp>
      <p:sp>
        <p:nvSpPr>
          <p:cNvPr id="11" name="مخطط انسيابي: معالجة معرّفة مسبقاً 10">
            <a:hlinkClick r:id="rId7" action="ppaction://hlinksldjump"/>
          </p:cNvPr>
          <p:cNvSpPr/>
          <p:nvPr/>
        </p:nvSpPr>
        <p:spPr>
          <a:xfrm>
            <a:off x="4020358" y="2691684"/>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6</a:t>
            </a:r>
          </a:p>
        </p:txBody>
      </p:sp>
      <p:sp>
        <p:nvSpPr>
          <p:cNvPr id="12" name="مخطط انسيابي: معالجة معرّفة مسبقاً 11">
            <a:hlinkClick r:id="rId8" action="ppaction://hlinksldjump"/>
          </p:cNvPr>
          <p:cNvSpPr/>
          <p:nvPr/>
        </p:nvSpPr>
        <p:spPr>
          <a:xfrm>
            <a:off x="6909517" y="2691684"/>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7</a:t>
            </a:r>
          </a:p>
        </p:txBody>
      </p:sp>
      <p:sp>
        <p:nvSpPr>
          <p:cNvPr id="13" name="مخطط انسيابي: معالجة معرّفة مسبقاً 12">
            <a:hlinkClick r:id="rId9" action="ppaction://hlinksldjump"/>
          </p:cNvPr>
          <p:cNvSpPr/>
          <p:nvPr/>
        </p:nvSpPr>
        <p:spPr>
          <a:xfrm>
            <a:off x="9839459" y="2691683"/>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8</a:t>
            </a:r>
          </a:p>
        </p:txBody>
      </p:sp>
      <p:sp>
        <p:nvSpPr>
          <p:cNvPr id="14" name="مخطط انسيابي: معالجة معرّفة مسبقاً 13">
            <a:hlinkClick r:id="rId10" action="ppaction://hlinksldjump"/>
          </p:cNvPr>
          <p:cNvSpPr/>
          <p:nvPr/>
        </p:nvSpPr>
        <p:spPr>
          <a:xfrm>
            <a:off x="5514306" y="4494722"/>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10</a:t>
            </a:r>
          </a:p>
        </p:txBody>
      </p:sp>
      <p:sp>
        <p:nvSpPr>
          <p:cNvPr id="15" name="مخطط انسيابي: معالجة معرّفة مسبقاً 14">
            <a:hlinkClick r:id="rId11" action="ppaction://hlinksldjump"/>
          </p:cNvPr>
          <p:cNvSpPr/>
          <p:nvPr/>
        </p:nvSpPr>
        <p:spPr>
          <a:xfrm>
            <a:off x="8384148" y="4494722"/>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11</a:t>
            </a:r>
          </a:p>
        </p:txBody>
      </p:sp>
      <p:sp>
        <p:nvSpPr>
          <p:cNvPr id="16" name="مخطط انسيابي: معالجة معرّفة مسبقاً 15">
            <a:hlinkClick r:id="rId12" action="ppaction://hlinksldjump"/>
          </p:cNvPr>
          <p:cNvSpPr/>
          <p:nvPr/>
        </p:nvSpPr>
        <p:spPr>
          <a:xfrm>
            <a:off x="2489920" y="4494723"/>
            <a:ext cx="2176530" cy="142955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9</a:t>
            </a:r>
          </a:p>
        </p:txBody>
      </p:sp>
    </p:spTree>
    <p:extLst>
      <p:ext uri="{BB962C8B-B14F-4D97-AF65-F5344CB8AC3E}">
        <p14:creationId xmlns:p14="http://schemas.microsoft.com/office/powerpoint/2010/main" val="2638609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80">
                                          <p:stCondLst>
                                            <p:cond delay="0"/>
                                          </p:stCondLst>
                                        </p:cTn>
                                        <p:tgtEl>
                                          <p:spTgt spid="7"/>
                                        </p:tgtEl>
                                      </p:cBhvr>
                                    </p:animEffect>
                                    <p:anim calcmode="lin" valueType="num">
                                      <p:cBhvr>
                                        <p:cTn id="1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0" dur="26">
                                          <p:stCondLst>
                                            <p:cond delay="650"/>
                                          </p:stCondLst>
                                        </p:cTn>
                                        <p:tgtEl>
                                          <p:spTgt spid="7"/>
                                        </p:tgtEl>
                                      </p:cBhvr>
                                      <p:to x="100000" y="60000"/>
                                    </p:animScale>
                                    <p:animScale>
                                      <p:cBhvr>
                                        <p:cTn id="21" dur="166" decel="50000">
                                          <p:stCondLst>
                                            <p:cond delay="676"/>
                                          </p:stCondLst>
                                        </p:cTn>
                                        <p:tgtEl>
                                          <p:spTgt spid="7"/>
                                        </p:tgtEl>
                                      </p:cBhvr>
                                      <p:to x="100000" y="100000"/>
                                    </p:animScale>
                                    <p:animScale>
                                      <p:cBhvr>
                                        <p:cTn id="22" dur="26">
                                          <p:stCondLst>
                                            <p:cond delay="1312"/>
                                          </p:stCondLst>
                                        </p:cTn>
                                        <p:tgtEl>
                                          <p:spTgt spid="7"/>
                                        </p:tgtEl>
                                      </p:cBhvr>
                                      <p:to x="100000" y="80000"/>
                                    </p:animScale>
                                    <p:animScale>
                                      <p:cBhvr>
                                        <p:cTn id="23" dur="166" decel="50000">
                                          <p:stCondLst>
                                            <p:cond delay="1338"/>
                                          </p:stCondLst>
                                        </p:cTn>
                                        <p:tgtEl>
                                          <p:spTgt spid="7"/>
                                        </p:tgtEl>
                                      </p:cBhvr>
                                      <p:to x="100000" y="100000"/>
                                    </p:animScale>
                                    <p:animScale>
                                      <p:cBhvr>
                                        <p:cTn id="24" dur="26">
                                          <p:stCondLst>
                                            <p:cond delay="1642"/>
                                          </p:stCondLst>
                                        </p:cTn>
                                        <p:tgtEl>
                                          <p:spTgt spid="7"/>
                                        </p:tgtEl>
                                      </p:cBhvr>
                                      <p:to x="100000" y="90000"/>
                                    </p:animScale>
                                    <p:animScale>
                                      <p:cBhvr>
                                        <p:cTn id="25" dur="166" decel="50000">
                                          <p:stCondLst>
                                            <p:cond delay="1668"/>
                                          </p:stCondLst>
                                        </p:cTn>
                                        <p:tgtEl>
                                          <p:spTgt spid="7"/>
                                        </p:tgtEl>
                                      </p:cBhvr>
                                      <p:to x="100000" y="100000"/>
                                    </p:animScale>
                                    <p:animScale>
                                      <p:cBhvr>
                                        <p:cTn id="26" dur="26">
                                          <p:stCondLst>
                                            <p:cond delay="1808"/>
                                          </p:stCondLst>
                                        </p:cTn>
                                        <p:tgtEl>
                                          <p:spTgt spid="7"/>
                                        </p:tgtEl>
                                      </p:cBhvr>
                                      <p:to x="100000" y="95000"/>
                                    </p:animScale>
                                    <p:animScale>
                                      <p:cBhvr>
                                        <p:cTn id="27" dur="166" decel="50000">
                                          <p:stCondLst>
                                            <p:cond delay="1834"/>
                                          </p:stCondLst>
                                        </p:cTn>
                                        <p:tgtEl>
                                          <p:spTgt spid="7"/>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80">
                                          <p:stCondLst>
                                            <p:cond delay="0"/>
                                          </p:stCondLst>
                                        </p:cTn>
                                        <p:tgtEl>
                                          <p:spTgt spid="6"/>
                                        </p:tgtEl>
                                      </p:cBhvr>
                                    </p:animEffect>
                                    <p:anim calcmode="lin" valueType="num">
                                      <p:cBhvr>
                                        <p:cTn id="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8" dur="26">
                                          <p:stCondLst>
                                            <p:cond delay="650"/>
                                          </p:stCondLst>
                                        </p:cTn>
                                        <p:tgtEl>
                                          <p:spTgt spid="6"/>
                                        </p:tgtEl>
                                      </p:cBhvr>
                                      <p:to x="100000" y="60000"/>
                                    </p:animScale>
                                    <p:animScale>
                                      <p:cBhvr>
                                        <p:cTn id="39" dur="166" decel="50000">
                                          <p:stCondLst>
                                            <p:cond delay="676"/>
                                          </p:stCondLst>
                                        </p:cTn>
                                        <p:tgtEl>
                                          <p:spTgt spid="6"/>
                                        </p:tgtEl>
                                      </p:cBhvr>
                                      <p:to x="100000" y="100000"/>
                                    </p:animScale>
                                    <p:animScale>
                                      <p:cBhvr>
                                        <p:cTn id="40" dur="26">
                                          <p:stCondLst>
                                            <p:cond delay="1312"/>
                                          </p:stCondLst>
                                        </p:cTn>
                                        <p:tgtEl>
                                          <p:spTgt spid="6"/>
                                        </p:tgtEl>
                                      </p:cBhvr>
                                      <p:to x="100000" y="80000"/>
                                    </p:animScale>
                                    <p:animScale>
                                      <p:cBhvr>
                                        <p:cTn id="41" dur="166" decel="50000">
                                          <p:stCondLst>
                                            <p:cond delay="1338"/>
                                          </p:stCondLst>
                                        </p:cTn>
                                        <p:tgtEl>
                                          <p:spTgt spid="6"/>
                                        </p:tgtEl>
                                      </p:cBhvr>
                                      <p:to x="100000" y="100000"/>
                                    </p:animScale>
                                    <p:animScale>
                                      <p:cBhvr>
                                        <p:cTn id="42" dur="26">
                                          <p:stCondLst>
                                            <p:cond delay="1642"/>
                                          </p:stCondLst>
                                        </p:cTn>
                                        <p:tgtEl>
                                          <p:spTgt spid="6"/>
                                        </p:tgtEl>
                                      </p:cBhvr>
                                      <p:to x="100000" y="90000"/>
                                    </p:animScale>
                                    <p:animScale>
                                      <p:cBhvr>
                                        <p:cTn id="43" dur="166" decel="50000">
                                          <p:stCondLst>
                                            <p:cond delay="1668"/>
                                          </p:stCondLst>
                                        </p:cTn>
                                        <p:tgtEl>
                                          <p:spTgt spid="6"/>
                                        </p:tgtEl>
                                      </p:cBhvr>
                                      <p:to x="100000" y="100000"/>
                                    </p:animScale>
                                    <p:animScale>
                                      <p:cBhvr>
                                        <p:cTn id="44" dur="26">
                                          <p:stCondLst>
                                            <p:cond delay="1808"/>
                                          </p:stCondLst>
                                        </p:cTn>
                                        <p:tgtEl>
                                          <p:spTgt spid="6"/>
                                        </p:tgtEl>
                                      </p:cBhvr>
                                      <p:to x="100000" y="95000"/>
                                    </p:animScale>
                                    <p:animScale>
                                      <p:cBhvr>
                                        <p:cTn id="45" dur="166" decel="50000">
                                          <p:stCondLst>
                                            <p:cond delay="1834"/>
                                          </p:stCondLst>
                                        </p:cTn>
                                        <p:tgtEl>
                                          <p:spTgt spid="6"/>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80">
                                          <p:stCondLst>
                                            <p:cond delay="0"/>
                                          </p:stCondLst>
                                        </p:cTn>
                                        <p:tgtEl>
                                          <p:spTgt spid="8"/>
                                        </p:tgtEl>
                                      </p:cBhvr>
                                    </p:animEffect>
                                    <p:anim calcmode="lin" valueType="num">
                                      <p:cBhvr>
                                        <p:cTn id="5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6" dur="26">
                                          <p:stCondLst>
                                            <p:cond delay="650"/>
                                          </p:stCondLst>
                                        </p:cTn>
                                        <p:tgtEl>
                                          <p:spTgt spid="8"/>
                                        </p:tgtEl>
                                      </p:cBhvr>
                                      <p:to x="100000" y="60000"/>
                                    </p:animScale>
                                    <p:animScale>
                                      <p:cBhvr>
                                        <p:cTn id="57" dur="166" decel="50000">
                                          <p:stCondLst>
                                            <p:cond delay="676"/>
                                          </p:stCondLst>
                                        </p:cTn>
                                        <p:tgtEl>
                                          <p:spTgt spid="8"/>
                                        </p:tgtEl>
                                      </p:cBhvr>
                                      <p:to x="100000" y="100000"/>
                                    </p:animScale>
                                    <p:animScale>
                                      <p:cBhvr>
                                        <p:cTn id="58" dur="26">
                                          <p:stCondLst>
                                            <p:cond delay="1312"/>
                                          </p:stCondLst>
                                        </p:cTn>
                                        <p:tgtEl>
                                          <p:spTgt spid="8"/>
                                        </p:tgtEl>
                                      </p:cBhvr>
                                      <p:to x="100000" y="80000"/>
                                    </p:animScale>
                                    <p:animScale>
                                      <p:cBhvr>
                                        <p:cTn id="59" dur="166" decel="50000">
                                          <p:stCondLst>
                                            <p:cond delay="1338"/>
                                          </p:stCondLst>
                                        </p:cTn>
                                        <p:tgtEl>
                                          <p:spTgt spid="8"/>
                                        </p:tgtEl>
                                      </p:cBhvr>
                                      <p:to x="100000" y="100000"/>
                                    </p:animScale>
                                    <p:animScale>
                                      <p:cBhvr>
                                        <p:cTn id="60" dur="26">
                                          <p:stCondLst>
                                            <p:cond delay="1642"/>
                                          </p:stCondLst>
                                        </p:cTn>
                                        <p:tgtEl>
                                          <p:spTgt spid="8"/>
                                        </p:tgtEl>
                                      </p:cBhvr>
                                      <p:to x="100000" y="90000"/>
                                    </p:animScale>
                                    <p:animScale>
                                      <p:cBhvr>
                                        <p:cTn id="61" dur="166" decel="50000">
                                          <p:stCondLst>
                                            <p:cond delay="1668"/>
                                          </p:stCondLst>
                                        </p:cTn>
                                        <p:tgtEl>
                                          <p:spTgt spid="8"/>
                                        </p:tgtEl>
                                      </p:cBhvr>
                                      <p:to x="100000" y="100000"/>
                                    </p:animScale>
                                    <p:animScale>
                                      <p:cBhvr>
                                        <p:cTn id="62" dur="26">
                                          <p:stCondLst>
                                            <p:cond delay="1808"/>
                                          </p:stCondLst>
                                        </p:cTn>
                                        <p:tgtEl>
                                          <p:spTgt spid="8"/>
                                        </p:tgtEl>
                                      </p:cBhvr>
                                      <p:to x="100000" y="95000"/>
                                    </p:animScale>
                                    <p:animScale>
                                      <p:cBhvr>
                                        <p:cTn id="63" dur="166" decel="50000">
                                          <p:stCondLst>
                                            <p:cond delay="1834"/>
                                          </p:stCondLst>
                                        </p:cTn>
                                        <p:tgtEl>
                                          <p:spTgt spid="8"/>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down)">
                                      <p:cBhvr>
                                        <p:cTn id="68" dur="580">
                                          <p:stCondLst>
                                            <p:cond delay="0"/>
                                          </p:stCondLst>
                                        </p:cTn>
                                        <p:tgtEl>
                                          <p:spTgt spid="9"/>
                                        </p:tgtEl>
                                      </p:cBhvr>
                                    </p:animEffect>
                                    <p:anim calcmode="lin" valueType="num">
                                      <p:cBhvr>
                                        <p:cTn id="6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4" dur="26">
                                          <p:stCondLst>
                                            <p:cond delay="650"/>
                                          </p:stCondLst>
                                        </p:cTn>
                                        <p:tgtEl>
                                          <p:spTgt spid="9"/>
                                        </p:tgtEl>
                                      </p:cBhvr>
                                      <p:to x="100000" y="60000"/>
                                    </p:animScale>
                                    <p:animScale>
                                      <p:cBhvr>
                                        <p:cTn id="75" dur="166" decel="50000">
                                          <p:stCondLst>
                                            <p:cond delay="676"/>
                                          </p:stCondLst>
                                        </p:cTn>
                                        <p:tgtEl>
                                          <p:spTgt spid="9"/>
                                        </p:tgtEl>
                                      </p:cBhvr>
                                      <p:to x="100000" y="100000"/>
                                    </p:animScale>
                                    <p:animScale>
                                      <p:cBhvr>
                                        <p:cTn id="76" dur="26">
                                          <p:stCondLst>
                                            <p:cond delay="1312"/>
                                          </p:stCondLst>
                                        </p:cTn>
                                        <p:tgtEl>
                                          <p:spTgt spid="9"/>
                                        </p:tgtEl>
                                      </p:cBhvr>
                                      <p:to x="100000" y="80000"/>
                                    </p:animScale>
                                    <p:animScale>
                                      <p:cBhvr>
                                        <p:cTn id="77" dur="166" decel="50000">
                                          <p:stCondLst>
                                            <p:cond delay="1338"/>
                                          </p:stCondLst>
                                        </p:cTn>
                                        <p:tgtEl>
                                          <p:spTgt spid="9"/>
                                        </p:tgtEl>
                                      </p:cBhvr>
                                      <p:to x="100000" y="100000"/>
                                    </p:animScale>
                                    <p:animScale>
                                      <p:cBhvr>
                                        <p:cTn id="78" dur="26">
                                          <p:stCondLst>
                                            <p:cond delay="1642"/>
                                          </p:stCondLst>
                                        </p:cTn>
                                        <p:tgtEl>
                                          <p:spTgt spid="9"/>
                                        </p:tgtEl>
                                      </p:cBhvr>
                                      <p:to x="100000" y="90000"/>
                                    </p:animScale>
                                    <p:animScale>
                                      <p:cBhvr>
                                        <p:cTn id="79" dur="166" decel="50000">
                                          <p:stCondLst>
                                            <p:cond delay="1668"/>
                                          </p:stCondLst>
                                        </p:cTn>
                                        <p:tgtEl>
                                          <p:spTgt spid="9"/>
                                        </p:tgtEl>
                                      </p:cBhvr>
                                      <p:to x="100000" y="100000"/>
                                    </p:animScale>
                                    <p:animScale>
                                      <p:cBhvr>
                                        <p:cTn id="80" dur="26">
                                          <p:stCondLst>
                                            <p:cond delay="1808"/>
                                          </p:stCondLst>
                                        </p:cTn>
                                        <p:tgtEl>
                                          <p:spTgt spid="9"/>
                                        </p:tgtEl>
                                      </p:cBhvr>
                                      <p:to x="100000" y="95000"/>
                                    </p:animScale>
                                    <p:animScale>
                                      <p:cBhvr>
                                        <p:cTn id="81" dur="166" decel="50000">
                                          <p:stCondLst>
                                            <p:cond delay="1834"/>
                                          </p:stCondLst>
                                        </p:cTn>
                                        <p:tgtEl>
                                          <p:spTgt spid="9"/>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wipe(down)">
                                      <p:cBhvr>
                                        <p:cTn id="86" dur="580">
                                          <p:stCondLst>
                                            <p:cond delay="0"/>
                                          </p:stCondLst>
                                        </p:cTn>
                                        <p:tgtEl>
                                          <p:spTgt spid="10"/>
                                        </p:tgtEl>
                                      </p:cBhvr>
                                    </p:animEffect>
                                    <p:anim calcmode="lin" valueType="num">
                                      <p:cBhvr>
                                        <p:cTn id="8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92" dur="26">
                                          <p:stCondLst>
                                            <p:cond delay="650"/>
                                          </p:stCondLst>
                                        </p:cTn>
                                        <p:tgtEl>
                                          <p:spTgt spid="10"/>
                                        </p:tgtEl>
                                      </p:cBhvr>
                                      <p:to x="100000" y="60000"/>
                                    </p:animScale>
                                    <p:animScale>
                                      <p:cBhvr>
                                        <p:cTn id="93" dur="166" decel="50000">
                                          <p:stCondLst>
                                            <p:cond delay="676"/>
                                          </p:stCondLst>
                                        </p:cTn>
                                        <p:tgtEl>
                                          <p:spTgt spid="10"/>
                                        </p:tgtEl>
                                      </p:cBhvr>
                                      <p:to x="100000" y="100000"/>
                                    </p:animScale>
                                    <p:animScale>
                                      <p:cBhvr>
                                        <p:cTn id="94" dur="26">
                                          <p:stCondLst>
                                            <p:cond delay="1312"/>
                                          </p:stCondLst>
                                        </p:cTn>
                                        <p:tgtEl>
                                          <p:spTgt spid="10"/>
                                        </p:tgtEl>
                                      </p:cBhvr>
                                      <p:to x="100000" y="80000"/>
                                    </p:animScale>
                                    <p:animScale>
                                      <p:cBhvr>
                                        <p:cTn id="95" dur="166" decel="50000">
                                          <p:stCondLst>
                                            <p:cond delay="1338"/>
                                          </p:stCondLst>
                                        </p:cTn>
                                        <p:tgtEl>
                                          <p:spTgt spid="10"/>
                                        </p:tgtEl>
                                      </p:cBhvr>
                                      <p:to x="100000" y="100000"/>
                                    </p:animScale>
                                    <p:animScale>
                                      <p:cBhvr>
                                        <p:cTn id="96" dur="26">
                                          <p:stCondLst>
                                            <p:cond delay="1642"/>
                                          </p:stCondLst>
                                        </p:cTn>
                                        <p:tgtEl>
                                          <p:spTgt spid="10"/>
                                        </p:tgtEl>
                                      </p:cBhvr>
                                      <p:to x="100000" y="90000"/>
                                    </p:animScale>
                                    <p:animScale>
                                      <p:cBhvr>
                                        <p:cTn id="97" dur="166" decel="50000">
                                          <p:stCondLst>
                                            <p:cond delay="1668"/>
                                          </p:stCondLst>
                                        </p:cTn>
                                        <p:tgtEl>
                                          <p:spTgt spid="10"/>
                                        </p:tgtEl>
                                      </p:cBhvr>
                                      <p:to x="100000" y="100000"/>
                                    </p:animScale>
                                    <p:animScale>
                                      <p:cBhvr>
                                        <p:cTn id="98" dur="26">
                                          <p:stCondLst>
                                            <p:cond delay="1808"/>
                                          </p:stCondLst>
                                        </p:cTn>
                                        <p:tgtEl>
                                          <p:spTgt spid="10"/>
                                        </p:tgtEl>
                                      </p:cBhvr>
                                      <p:to x="100000" y="95000"/>
                                    </p:animScale>
                                    <p:animScale>
                                      <p:cBhvr>
                                        <p:cTn id="99" dur="166" decel="50000">
                                          <p:stCondLst>
                                            <p:cond delay="1834"/>
                                          </p:stCondLst>
                                        </p:cTn>
                                        <p:tgtEl>
                                          <p:spTgt spid="10"/>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11"/>
                                        </p:tgtEl>
                                        <p:attrNameLst>
                                          <p:attrName>style.visibility</p:attrName>
                                        </p:attrNameLst>
                                      </p:cBhvr>
                                      <p:to>
                                        <p:strVal val="visible"/>
                                      </p:to>
                                    </p:set>
                                    <p:animEffect transition="in" filter="wipe(down)">
                                      <p:cBhvr>
                                        <p:cTn id="104" dur="580">
                                          <p:stCondLst>
                                            <p:cond delay="0"/>
                                          </p:stCondLst>
                                        </p:cTn>
                                        <p:tgtEl>
                                          <p:spTgt spid="11"/>
                                        </p:tgtEl>
                                      </p:cBhvr>
                                    </p:animEffect>
                                    <p:anim calcmode="lin" valueType="num">
                                      <p:cBhvr>
                                        <p:cTn id="10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10" dur="26">
                                          <p:stCondLst>
                                            <p:cond delay="650"/>
                                          </p:stCondLst>
                                        </p:cTn>
                                        <p:tgtEl>
                                          <p:spTgt spid="11"/>
                                        </p:tgtEl>
                                      </p:cBhvr>
                                      <p:to x="100000" y="60000"/>
                                    </p:animScale>
                                    <p:animScale>
                                      <p:cBhvr>
                                        <p:cTn id="111" dur="166" decel="50000">
                                          <p:stCondLst>
                                            <p:cond delay="676"/>
                                          </p:stCondLst>
                                        </p:cTn>
                                        <p:tgtEl>
                                          <p:spTgt spid="11"/>
                                        </p:tgtEl>
                                      </p:cBhvr>
                                      <p:to x="100000" y="100000"/>
                                    </p:animScale>
                                    <p:animScale>
                                      <p:cBhvr>
                                        <p:cTn id="112" dur="26">
                                          <p:stCondLst>
                                            <p:cond delay="1312"/>
                                          </p:stCondLst>
                                        </p:cTn>
                                        <p:tgtEl>
                                          <p:spTgt spid="11"/>
                                        </p:tgtEl>
                                      </p:cBhvr>
                                      <p:to x="100000" y="80000"/>
                                    </p:animScale>
                                    <p:animScale>
                                      <p:cBhvr>
                                        <p:cTn id="113" dur="166" decel="50000">
                                          <p:stCondLst>
                                            <p:cond delay="1338"/>
                                          </p:stCondLst>
                                        </p:cTn>
                                        <p:tgtEl>
                                          <p:spTgt spid="11"/>
                                        </p:tgtEl>
                                      </p:cBhvr>
                                      <p:to x="100000" y="100000"/>
                                    </p:animScale>
                                    <p:animScale>
                                      <p:cBhvr>
                                        <p:cTn id="114" dur="26">
                                          <p:stCondLst>
                                            <p:cond delay="1642"/>
                                          </p:stCondLst>
                                        </p:cTn>
                                        <p:tgtEl>
                                          <p:spTgt spid="11"/>
                                        </p:tgtEl>
                                      </p:cBhvr>
                                      <p:to x="100000" y="90000"/>
                                    </p:animScale>
                                    <p:animScale>
                                      <p:cBhvr>
                                        <p:cTn id="115" dur="166" decel="50000">
                                          <p:stCondLst>
                                            <p:cond delay="1668"/>
                                          </p:stCondLst>
                                        </p:cTn>
                                        <p:tgtEl>
                                          <p:spTgt spid="11"/>
                                        </p:tgtEl>
                                      </p:cBhvr>
                                      <p:to x="100000" y="100000"/>
                                    </p:animScale>
                                    <p:animScale>
                                      <p:cBhvr>
                                        <p:cTn id="116" dur="26">
                                          <p:stCondLst>
                                            <p:cond delay="1808"/>
                                          </p:stCondLst>
                                        </p:cTn>
                                        <p:tgtEl>
                                          <p:spTgt spid="11"/>
                                        </p:tgtEl>
                                      </p:cBhvr>
                                      <p:to x="100000" y="95000"/>
                                    </p:animScale>
                                    <p:animScale>
                                      <p:cBhvr>
                                        <p:cTn id="117" dur="166" decel="50000">
                                          <p:stCondLst>
                                            <p:cond delay="1834"/>
                                          </p:stCondLst>
                                        </p:cTn>
                                        <p:tgtEl>
                                          <p:spTgt spid="11"/>
                                        </p:tgtEl>
                                      </p:cBhvr>
                                      <p:to x="100000" y="100000"/>
                                    </p:animScale>
                                  </p:childTnLst>
                                </p:cTn>
                              </p:par>
                            </p:childTnLst>
                          </p:cTn>
                        </p:par>
                      </p:childTnLst>
                    </p:cTn>
                  </p:par>
                  <p:par>
                    <p:cTn id="118" fill="hold">
                      <p:stCondLst>
                        <p:cond delay="indefinite"/>
                      </p:stCondLst>
                      <p:childTnLst>
                        <p:par>
                          <p:cTn id="119" fill="hold">
                            <p:stCondLst>
                              <p:cond delay="0"/>
                            </p:stCondLst>
                            <p:childTnLst>
                              <p:par>
                                <p:cTn id="120" presetID="26" presetClass="entr" presetSubtype="0" fill="hold" grpId="0" nodeType="clickEffect">
                                  <p:stCondLst>
                                    <p:cond delay="0"/>
                                  </p:stCondLst>
                                  <p:childTnLst>
                                    <p:set>
                                      <p:cBhvr>
                                        <p:cTn id="121" dur="1" fill="hold">
                                          <p:stCondLst>
                                            <p:cond delay="0"/>
                                          </p:stCondLst>
                                        </p:cTn>
                                        <p:tgtEl>
                                          <p:spTgt spid="12"/>
                                        </p:tgtEl>
                                        <p:attrNameLst>
                                          <p:attrName>style.visibility</p:attrName>
                                        </p:attrNameLst>
                                      </p:cBhvr>
                                      <p:to>
                                        <p:strVal val="visible"/>
                                      </p:to>
                                    </p:set>
                                    <p:animEffect transition="in" filter="wipe(down)">
                                      <p:cBhvr>
                                        <p:cTn id="122" dur="580">
                                          <p:stCondLst>
                                            <p:cond delay="0"/>
                                          </p:stCondLst>
                                        </p:cTn>
                                        <p:tgtEl>
                                          <p:spTgt spid="12"/>
                                        </p:tgtEl>
                                      </p:cBhvr>
                                    </p:animEffect>
                                    <p:anim calcmode="lin" valueType="num">
                                      <p:cBhvr>
                                        <p:cTn id="12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2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2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2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28" dur="26">
                                          <p:stCondLst>
                                            <p:cond delay="650"/>
                                          </p:stCondLst>
                                        </p:cTn>
                                        <p:tgtEl>
                                          <p:spTgt spid="12"/>
                                        </p:tgtEl>
                                      </p:cBhvr>
                                      <p:to x="100000" y="60000"/>
                                    </p:animScale>
                                    <p:animScale>
                                      <p:cBhvr>
                                        <p:cTn id="129" dur="166" decel="50000">
                                          <p:stCondLst>
                                            <p:cond delay="676"/>
                                          </p:stCondLst>
                                        </p:cTn>
                                        <p:tgtEl>
                                          <p:spTgt spid="12"/>
                                        </p:tgtEl>
                                      </p:cBhvr>
                                      <p:to x="100000" y="100000"/>
                                    </p:animScale>
                                    <p:animScale>
                                      <p:cBhvr>
                                        <p:cTn id="130" dur="26">
                                          <p:stCondLst>
                                            <p:cond delay="1312"/>
                                          </p:stCondLst>
                                        </p:cTn>
                                        <p:tgtEl>
                                          <p:spTgt spid="12"/>
                                        </p:tgtEl>
                                      </p:cBhvr>
                                      <p:to x="100000" y="80000"/>
                                    </p:animScale>
                                    <p:animScale>
                                      <p:cBhvr>
                                        <p:cTn id="131" dur="166" decel="50000">
                                          <p:stCondLst>
                                            <p:cond delay="1338"/>
                                          </p:stCondLst>
                                        </p:cTn>
                                        <p:tgtEl>
                                          <p:spTgt spid="12"/>
                                        </p:tgtEl>
                                      </p:cBhvr>
                                      <p:to x="100000" y="100000"/>
                                    </p:animScale>
                                    <p:animScale>
                                      <p:cBhvr>
                                        <p:cTn id="132" dur="26">
                                          <p:stCondLst>
                                            <p:cond delay="1642"/>
                                          </p:stCondLst>
                                        </p:cTn>
                                        <p:tgtEl>
                                          <p:spTgt spid="12"/>
                                        </p:tgtEl>
                                      </p:cBhvr>
                                      <p:to x="100000" y="90000"/>
                                    </p:animScale>
                                    <p:animScale>
                                      <p:cBhvr>
                                        <p:cTn id="133" dur="166" decel="50000">
                                          <p:stCondLst>
                                            <p:cond delay="1668"/>
                                          </p:stCondLst>
                                        </p:cTn>
                                        <p:tgtEl>
                                          <p:spTgt spid="12"/>
                                        </p:tgtEl>
                                      </p:cBhvr>
                                      <p:to x="100000" y="100000"/>
                                    </p:animScale>
                                    <p:animScale>
                                      <p:cBhvr>
                                        <p:cTn id="134" dur="26">
                                          <p:stCondLst>
                                            <p:cond delay="1808"/>
                                          </p:stCondLst>
                                        </p:cTn>
                                        <p:tgtEl>
                                          <p:spTgt spid="12"/>
                                        </p:tgtEl>
                                      </p:cBhvr>
                                      <p:to x="100000" y="95000"/>
                                    </p:animScale>
                                    <p:animScale>
                                      <p:cBhvr>
                                        <p:cTn id="135" dur="166" decel="50000">
                                          <p:stCondLst>
                                            <p:cond delay="1834"/>
                                          </p:stCondLst>
                                        </p:cTn>
                                        <p:tgtEl>
                                          <p:spTgt spid="12"/>
                                        </p:tgtEl>
                                      </p:cBhvr>
                                      <p:to x="100000" y="100000"/>
                                    </p:animScale>
                                  </p:childTnLst>
                                </p:cTn>
                              </p:par>
                            </p:childTnLst>
                          </p:cTn>
                        </p:par>
                      </p:childTnLst>
                    </p:cTn>
                  </p:par>
                  <p:par>
                    <p:cTn id="136" fill="hold">
                      <p:stCondLst>
                        <p:cond delay="indefinite"/>
                      </p:stCondLst>
                      <p:childTnLst>
                        <p:par>
                          <p:cTn id="137" fill="hold">
                            <p:stCondLst>
                              <p:cond delay="0"/>
                            </p:stCondLst>
                            <p:childTnLst>
                              <p:par>
                                <p:cTn id="138" presetID="26" presetClass="entr" presetSubtype="0" fill="hold" grpId="0" nodeType="clickEffect">
                                  <p:stCondLst>
                                    <p:cond delay="0"/>
                                  </p:stCondLst>
                                  <p:childTnLst>
                                    <p:set>
                                      <p:cBhvr>
                                        <p:cTn id="139" dur="1" fill="hold">
                                          <p:stCondLst>
                                            <p:cond delay="0"/>
                                          </p:stCondLst>
                                        </p:cTn>
                                        <p:tgtEl>
                                          <p:spTgt spid="13"/>
                                        </p:tgtEl>
                                        <p:attrNameLst>
                                          <p:attrName>style.visibility</p:attrName>
                                        </p:attrNameLst>
                                      </p:cBhvr>
                                      <p:to>
                                        <p:strVal val="visible"/>
                                      </p:to>
                                    </p:set>
                                    <p:animEffect transition="in" filter="wipe(down)">
                                      <p:cBhvr>
                                        <p:cTn id="140" dur="580">
                                          <p:stCondLst>
                                            <p:cond delay="0"/>
                                          </p:stCondLst>
                                        </p:cTn>
                                        <p:tgtEl>
                                          <p:spTgt spid="13"/>
                                        </p:tgtEl>
                                      </p:cBhvr>
                                    </p:animEffect>
                                    <p:anim calcmode="lin" valueType="num">
                                      <p:cBhvr>
                                        <p:cTn id="14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4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4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4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4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46" dur="26">
                                          <p:stCondLst>
                                            <p:cond delay="650"/>
                                          </p:stCondLst>
                                        </p:cTn>
                                        <p:tgtEl>
                                          <p:spTgt spid="13"/>
                                        </p:tgtEl>
                                      </p:cBhvr>
                                      <p:to x="100000" y="60000"/>
                                    </p:animScale>
                                    <p:animScale>
                                      <p:cBhvr>
                                        <p:cTn id="147" dur="166" decel="50000">
                                          <p:stCondLst>
                                            <p:cond delay="676"/>
                                          </p:stCondLst>
                                        </p:cTn>
                                        <p:tgtEl>
                                          <p:spTgt spid="13"/>
                                        </p:tgtEl>
                                      </p:cBhvr>
                                      <p:to x="100000" y="100000"/>
                                    </p:animScale>
                                    <p:animScale>
                                      <p:cBhvr>
                                        <p:cTn id="148" dur="26">
                                          <p:stCondLst>
                                            <p:cond delay="1312"/>
                                          </p:stCondLst>
                                        </p:cTn>
                                        <p:tgtEl>
                                          <p:spTgt spid="13"/>
                                        </p:tgtEl>
                                      </p:cBhvr>
                                      <p:to x="100000" y="80000"/>
                                    </p:animScale>
                                    <p:animScale>
                                      <p:cBhvr>
                                        <p:cTn id="149" dur="166" decel="50000">
                                          <p:stCondLst>
                                            <p:cond delay="1338"/>
                                          </p:stCondLst>
                                        </p:cTn>
                                        <p:tgtEl>
                                          <p:spTgt spid="13"/>
                                        </p:tgtEl>
                                      </p:cBhvr>
                                      <p:to x="100000" y="100000"/>
                                    </p:animScale>
                                    <p:animScale>
                                      <p:cBhvr>
                                        <p:cTn id="150" dur="26">
                                          <p:stCondLst>
                                            <p:cond delay="1642"/>
                                          </p:stCondLst>
                                        </p:cTn>
                                        <p:tgtEl>
                                          <p:spTgt spid="13"/>
                                        </p:tgtEl>
                                      </p:cBhvr>
                                      <p:to x="100000" y="90000"/>
                                    </p:animScale>
                                    <p:animScale>
                                      <p:cBhvr>
                                        <p:cTn id="151" dur="166" decel="50000">
                                          <p:stCondLst>
                                            <p:cond delay="1668"/>
                                          </p:stCondLst>
                                        </p:cTn>
                                        <p:tgtEl>
                                          <p:spTgt spid="13"/>
                                        </p:tgtEl>
                                      </p:cBhvr>
                                      <p:to x="100000" y="100000"/>
                                    </p:animScale>
                                    <p:animScale>
                                      <p:cBhvr>
                                        <p:cTn id="152" dur="26">
                                          <p:stCondLst>
                                            <p:cond delay="1808"/>
                                          </p:stCondLst>
                                        </p:cTn>
                                        <p:tgtEl>
                                          <p:spTgt spid="13"/>
                                        </p:tgtEl>
                                      </p:cBhvr>
                                      <p:to x="100000" y="95000"/>
                                    </p:animScale>
                                    <p:animScale>
                                      <p:cBhvr>
                                        <p:cTn id="153" dur="166" decel="50000">
                                          <p:stCondLst>
                                            <p:cond delay="1834"/>
                                          </p:stCondLst>
                                        </p:cTn>
                                        <p:tgtEl>
                                          <p:spTgt spid="13"/>
                                        </p:tgtEl>
                                      </p:cBhvr>
                                      <p:to x="100000" y="100000"/>
                                    </p:animScale>
                                  </p:childTnLst>
                                </p:cTn>
                              </p:par>
                            </p:childTnLst>
                          </p:cTn>
                        </p:par>
                      </p:childTnLst>
                    </p:cTn>
                  </p:par>
                  <p:par>
                    <p:cTn id="154" fill="hold">
                      <p:stCondLst>
                        <p:cond delay="indefinite"/>
                      </p:stCondLst>
                      <p:childTnLst>
                        <p:par>
                          <p:cTn id="155" fill="hold">
                            <p:stCondLst>
                              <p:cond delay="0"/>
                            </p:stCondLst>
                            <p:childTnLst>
                              <p:par>
                                <p:cTn id="156" presetID="26" presetClass="entr" presetSubtype="0" fill="hold" grpId="0" nodeType="clickEffect">
                                  <p:stCondLst>
                                    <p:cond delay="0"/>
                                  </p:stCondLst>
                                  <p:childTnLst>
                                    <p:set>
                                      <p:cBhvr>
                                        <p:cTn id="157" dur="1" fill="hold">
                                          <p:stCondLst>
                                            <p:cond delay="0"/>
                                          </p:stCondLst>
                                        </p:cTn>
                                        <p:tgtEl>
                                          <p:spTgt spid="16"/>
                                        </p:tgtEl>
                                        <p:attrNameLst>
                                          <p:attrName>style.visibility</p:attrName>
                                        </p:attrNameLst>
                                      </p:cBhvr>
                                      <p:to>
                                        <p:strVal val="visible"/>
                                      </p:to>
                                    </p:set>
                                    <p:animEffect transition="in" filter="wipe(down)">
                                      <p:cBhvr>
                                        <p:cTn id="158" dur="580">
                                          <p:stCondLst>
                                            <p:cond delay="0"/>
                                          </p:stCondLst>
                                        </p:cTn>
                                        <p:tgtEl>
                                          <p:spTgt spid="16"/>
                                        </p:tgtEl>
                                      </p:cBhvr>
                                    </p:animEffect>
                                    <p:anim calcmode="lin" valueType="num">
                                      <p:cBhvr>
                                        <p:cTn id="159"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60"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61"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62"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63"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64" dur="26">
                                          <p:stCondLst>
                                            <p:cond delay="650"/>
                                          </p:stCondLst>
                                        </p:cTn>
                                        <p:tgtEl>
                                          <p:spTgt spid="16"/>
                                        </p:tgtEl>
                                      </p:cBhvr>
                                      <p:to x="100000" y="60000"/>
                                    </p:animScale>
                                    <p:animScale>
                                      <p:cBhvr>
                                        <p:cTn id="165" dur="166" decel="50000">
                                          <p:stCondLst>
                                            <p:cond delay="676"/>
                                          </p:stCondLst>
                                        </p:cTn>
                                        <p:tgtEl>
                                          <p:spTgt spid="16"/>
                                        </p:tgtEl>
                                      </p:cBhvr>
                                      <p:to x="100000" y="100000"/>
                                    </p:animScale>
                                    <p:animScale>
                                      <p:cBhvr>
                                        <p:cTn id="166" dur="26">
                                          <p:stCondLst>
                                            <p:cond delay="1312"/>
                                          </p:stCondLst>
                                        </p:cTn>
                                        <p:tgtEl>
                                          <p:spTgt spid="16"/>
                                        </p:tgtEl>
                                      </p:cBhvr>
                                      <p:to x="100000" y="80000"/>
                                    </p:animScale>
                                    <p:animScale>
                                      <p:cBhvr>
                                        <p:cTn id="167" dur="166" decel="50000">
                                          <p:stCondLst>
                                            <p:cond delay="1338"/>
                                          </p:stCondLst>
                                        </p:cTn>
                                        <p:tgtEl>
                                          <p:spTgt spid="16"/>
                                        </p:tgtEl>
                                      </p:cBhvr>
                                      <p:to x="100000" y="100000"/>
                                    </p:animScale>
                                    <p:animScale>
                                      <p:cBhvr>
                                        <p:cTn id="168" dur="26">
                                          <p:stCondLst>
                                            <p:cond delay="1642"/>
                                          </p:stCondLst>
                                        </p:cTn>
                                        <p:tgtEl>
                                          <p:spTgt spid="16"/>
                                        </p:tgtEl>
                                      </p:cBhvr>
                                      <p:to x="100000" y="90000"/>
                                    </p:animScale>
                                    <p:animScale>
                                      <p:cBhvr>
                                        <p:cTn id="169" dur="166" decel="50000">
                                          <p:stCondLst>
                                            <p:cond delay="1668"/>
                                          </p:stCondLst>
                                        </p:cTn>
                                        <p:tgtEl>
                                          <p:spTgt spid="16"/>
                                        </p:tgtEl>
                                      </p:cBhvr>
                                      <p:to x="100000" y="100000"/>
                                    </p:animScale>
                                    <p:animScale>
                                      <p:cBhvr>
                                        <p:cTn id="170" dur="26">
                                          <p:stCondLst>
                                            <p:cond delay="1808"/>
                                          </p:stCondLst>
                                        </p:cTn>
                                        <p:tgtEl>
                                          <p:spTgt spid="16"/>
                                        </p:tgtEl>
                                      </p:cBhvr>
                                      <p:to x="100000" y="95000"/>
                                    </p:animScale>
                                    <p:animScale>
                                      <p:cBhvr>
                                        <p:cTn id="171" dur="166" decel="50000">
                                          <p:stCondLst>
                                            <p:cond delay="1834"/>
                                          </p:stCondLst>
                                        </p:cTn>
                                        <p:tgtEl>
                                          <p:spTgt spid="16"/>
                                        </p:tgtEl>
                                      </p:cBhvr>
                                      <p:to x="100000" y="100000"/>
                                    </p:animScale>
                                  </p:childTnLst>
                                </p:cTn>
                              </p:par>
                            </p:childTnLst>
                          </p:cTn>
                        </p:par>
                      </p:childTnLst>
                    </p:cTn>
                  </p:par>
                  <p:par>
                    <p:cTn id="172" fill="hold">
                      <p:stCondLst>
                        <p:cond delay="indefinite"/>
                      </p:stCondLst>
                      <p:childTnLst>
                        <p:par>
                          <p:cTn id="173" fill="hold">
                            <p:stCondLst>
                              <p:cond delay="0"/>
                            </p:stCondLst>
                            <p:childTnLst>
                              <p:par>
                                <p:cTn id="174" presetID="26" presetClass="entr" presetSubtype="0" fill="hold" grpId="0" nodeType="clickEffect">
                                  <p:stCondLst>
                                    <p:cond delay="0"/>
                                  </p:stCondLst>
                                  <p:childTnLst>
                                    <p:set>
                                      <p:cBhvr>
                                        <p:cTn id="175" dur="1" fill="hold">
                                          <p:stCondLst>
                                            <p:cond delay="0"/>
                                          </p:stCondLst>
                                        </p:cTn>
                                        <p:tgtEl>
                                          <p:spTgt spid="14"/>
                                        </p:tgtEl>
                                        <p:attrNameLst>
                                          <p:attrName>style.visibility</p:attrName>
                                        </p:attrNameLst>
                                      </p:cBhvr>
                                      <p:to>
                                        <p:strVal val="visible"/>
                                      </p:to>
                                    </p:set>
                                    <p:animEffect transition="in" filter="wipe(down)">
                                      <p:cBhvr>
                                        <p:cTn id="176" dur="580">
                                          <p:stCondLst>
                                            <p:cond delay="0"/>
                                          </p:stCondLst>
                                        </p:cTn>
                                        <p:tgtEl>
                                          <p:spTgt spid="14"/>
                                        </p:tgtEl>
                                      </p:cBhvr>
                                    </p:animEffect>
                                    <p:anim calcmode="lin" valueType="num">
                                      <p:cBhvr>
                                        <p:cTn id="177"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78"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79"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80"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81"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82" dur="26">
                                          <p:stCondLst>
                                            <p:cond delay="650"/>
                                          </p:stCondLst>
                                        </p:cTn>
                                        <p:tgtEl>
                                          <p:spTgt spid="14"/>
                                        </p:tgtEl>
                                      </p:cBhvr>
                                      <p:to x="100000" y="60000"/>
                                    </p:animScale>
                                    <p:animScale>
                                      <p:cBhvr>
                                        <p:cTn id="183" dur="166" decel="50000">
                                          <p:stCondLst>
                                            <p:cond delay="676"/>
                                          </p:stCondLst>
                                        </p:cTn>
                                        <p:tgtEl>
                                          <p:spTgt spid="14"/>
                                        </p:tgtEl>
                                      </p:cBhvr>
                                      <p:to x="100000" y="100000"/>
                                    </p:animScale>
                                    <p:animScale>
                                      <p:cBhvr>
                                        <p:cTn id="184" dur="26">
                                          <p:stCondLst>
                                            <p:cond delay="1312"/>
                                          </p:stCondLst>
                                        </p:cTn>
                                        <p:tgtEl>
                                          <p:spTgt spid="14"/>
                                        </p:tgtEl>
                                      </p:cBhvr>
                                      <p:to x="100000" y="80000"/>
                                    </p:animScale>
                                    <p:animScale>
                                      <p:cBhvr>
                                        <p:cTn id="185" dur="166" decel="50000">
                                          <p:stCondLst>
                                            <p:cond delay="1338"/>
                                          </p:stCondLst>
                                        </p:cTn>
                                        <p:tgtEl>
                                          <p:spTgt spid="14"/>
                                        </p:tgtEl>
                                      </p:cBhvr>
                                      <p:to x="100000" y="100000"/>
                                    </p:animScale>
                                    <p:animScale>
                                      <p:cBhvr>
                                        <p:cTn id="186" dur="26">
                                          <p:stCondLst>
                                            <p:cond delay="1642"/>
                                          </p:stCondLst>
                                        </p:cTn>
                                        <p:tgtEl>
                                          <p:spTgt spid="14"/>
                                        </p:tgtEl>
                                      </p:cBhvr>
                                      <p:to x="100000" y="90000"/>
                                    </p:animScale>
                                    <p:animScale>
                                      <p:cBhvr>
                                        <p:cTn id="187" dur="166" decel="50000">
                                          <p:stCondLst>
                                            <p:cond delay="1668"/>
                                          </p:stCondLst>
                                        </p:cTn>
                                        <p:tgtEl>
                                          <p:spTgt spid="14"/>
                                        </p:tgtEl>
                                      </p:cBhvr>
                                      <p:to x="100000" y="100000"/>
                                    </p:animScale>
                                    <p:animScale>
                                      <p:cBhvr>
                                        <p:cTn id="188" dur="26">
                                          <p:stCondLst>
                                            <p:cond delay="1808"/>
                                          </p:stCondLst>
                                        </p:cTn>
                                        <p:tgtEl>
                                          <p:spTgt spid="14"/>
                                        </p:tgtEl>
                                      </p:cBhvr>
                                      <p:to x="100000" y="95000"/>
                                    </p:animScale>
                                    <p:animScale>
                                      <p:cBhvr>
                                        <p:cTn id="189" dur="166" decel="50000">
                                          <p:stCondLst>
                                            <p:cond delay="1834"/>
                                          </p:stCondLst>
                                        </p:cTn>
                                        <p:tgtEl>
                                          <p:spTgt spid="14"/>
                                        </p:tgtEl>
                                      </p:cBhvr>
                                      <p:to x="100000" y="100000"/>
                                    </p:animScale>
                                  </p:childTnLst>
                                </p:cTn>
                              </p:par>
                            </p:childTnLst>
                          </p:cTn>
                        </p:par>
                      </p:childTnLst>
                    </p:cTn>
                  </p:par>
                  <p:par>
                    <p:cTn id="190" fill="hold">
                      <p:stCondLst>
                        <p:cond delay="indefinite"/>
                      </p:stCondLst>
                      <p:childTnLst>
                        <p:par>
                          <p:cTn id="191" fill="hold">
                            <p:stCondLst>
                              <p:cond delay="0"/>
                            </p:stCondLst>
                            <p:childTnLst>
                              <p:par>
                                <p:cTn id="192" presetID="26" presetClass="entr" presetSubtype="0" fill="hold" grpId="0" nodeType="clickEffect">
                                  <p:stCondLst>
                                    <p:cond delay="0"/>
                                  </p:stCondLst>
                                  <p:childTnLst>
                                    <p:set>
                                      <p:cBhvr>
                                        <p:cTn id="193" dur="1" fill="hold">
                                          <p:stCondLst>
                                            <p:cond delay="0"/>
                                          </p:stCondLst>
                                        </p:cTn>
                                        <p:tgtEl>
                                          <p:spTgt spid="15"/>
                                        </p:tgtEl>
                                        <p:attrNameLst>
                                          <p:attrName>style.visibility</p:attrName>
                                        </p:attrNameLst>
                                      </p:cBhvr>
                                      <p:to>
                                        <p:strVal val="visible"/>
                                      </p:to>
                                    </p:set>
                                    <p:animEffect transition="in" filter="wipe(down)">
                                      <p:cBhvr>
                                        <p:cTn id="194" dur="580">
                                          <p:stCondLst>
                                            <p:cond delay="0"/>
                                          </p:stCondLst>
                                        </p:cTn>
                                        <p:tgtEl>
                                          <p:spTgt spid="15"/>
                                        </p:tgtEl>
                                      </p:cBhvr>
                                    </p:animEffect>
                                    <p:anim calcmode="lin" valueType="num">
                                      <p:cBhvr>
                                        <p:cTn id="195"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96"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97"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98"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99"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00" dur="26">
                                          <p:stCondLst>
                                            <p:cond delay="650"/>
                                          </p:stCondLst>
                                        </p:cTn>
                                        <p:tgtEl>
                                          <p:spTgt spid="15"/>
                                        </p:tgtEl>
                                      </p:cBhvr>
                                      <p:to x="100000" y="60000"/>
                                    </p:animScale>
                                    <p:animScale>
                                      <p:cBhvr>
                                        <p:cTn id="201" dur="166" decel="50000">
                                          <p:stCondLst>
                                            <p:cond delay="676"/>
                                          </p:stCondLst>
                                        </p:cTn>
                                        <p:tgtEl>
                                          <p:spTgt spid="15"/>
                                        </p:tgtEl>
                                      </p:cBhvr>
                                      <p:to x="100000" y="100000"/>
                                    </p:animScale>
                                    <p:animScale>
                                      <p:cBhvr>
                                        <p:cTn id="202" dur="26">
                                          <p:stCondLst>
                                            <p:cond delay="1312"/>
                                          </p:stCondLst>
                                        </p:cTn>
                                        <p:tgtEl>
                                          <p:spTgt spid="15"/>
                                        </p:tgtEl>
                                      </p:cBhvr>
                                      <p:to x="100000" y="80000"/>
                                    </p:animScale>
                                    <p:animScale>
                                      <p:cBhvr>
                                        <p:cTn id="203" dur="166" decel="50000">
                                          <p:stCondLst>
                                            <p:cond delay="1338"/>
                                          </p:stCondLst>
                                        </p:cTn>
                                        <p:tgtEl>
                                          <p:spTgt spid="15"/>
                                        </p:tgtEl>
                                      </p:cBhvr>
                                      <p:to x="100000" y="100000"/>
                                    </p:animScale>
                                    <p:animScale>
                                      <p:cBhvr>
                                        <p:cTn id="204" dur="26">
                                          <p:stCondLst>
                                            <p:cond delay="1642"/>
                                          </p:stCondLst>
                                        </p:cTn>
                                        <p:tgtEl>
                                          <p:spTgt spid="15"/>
                                        </p:tgtEl>
                                      </p:cBhvr>
                                      <p:to x="100000" y="90000"/>
                                    </p:animScale>
                                    <p:animScale>
                                      <p:cBhvr>
                                        <p:cTn id="205" dur="166" decel="50000">
                                          <p:stCondLst>
                                            <p:cond delay="1668"/>
                                          </p:stCondLst>
                                        </p:cTn>
                                        <p:tgtEl>
                                          <p:spTgt spid="15"/>
                                        </p:tgtEl>
                                      </p:cBhvr>
                                      <p:to x="100000" y="100000"/>
                                    </p:animScale>
                                    <p:animScale>
                                      <p:cBhvr>
                                        <p:cTn id="206" dur="26">
                                          <p:stCondLst>
                                            <p:cond delay="1808"/>
                                          </p:stCondLst>
                                        </p:cTn>
                                        <p:tgtEl>
                                          <p:spTgt spid="15"/>
                                        </p:tgtEl>
                                      </p:cBhvr>
                                      <p:to x="100000" y="95000"/>
                                    </p:animScale>
                                    <p:animScale>
                                      <p:cBhvr>
                                        <p:cTn id="207"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خداعي">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خداعي">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خداعي">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TM03457496[[fn=خداعي]]</Template>
  <TotalTime>448</TotalTime>
  <Words>941</Words>
  <Application>Microsoft Office PowerPoint</Application>
  <PresentationFormat>شاشة عريضة</PresentationFormat>
  <Paragraphs>136</Paragraphs>
  <Slides>21</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21</vt:i4>
      </vt:variant>
    </vt:vector>
  </HeadingPairs>
  <TitlesOfParts>
    <vt:vector size="28" baseType="lpstr">
      <vt:lpstr>Aldhabi</vt:lpstr>
      <vt:lpstr>Arial</vt:lpstr>
      <vt:lpstr>Corbel</vt:lpstr>
      <vt:lpstr>DejaVu Sans Light</vt:lpstr>
      <vt:lpstr>Led Italic Font</vt:lpstr>
      <vt:lpstr>Tahoma</vt:lpstr>
      <vt:lpstr>خداعي</vt:lpstr>
      <vt:lpstr>بسم الله الرحمن الرحيم </vt:lpstr>
      <vt:lpstr>سنقوم بدراسة </vt:lpstr>
      <vt:lpstr>1_ البيع بشرط البراءة </vt:lpstr>
      <vt:lpstr>عرض تقديمي في PowerPoint</vt:lpstr>
      <vt:lpstr>2- الشروط في البيع      </vt:lpstr>
      <vt:lpstr>3- أنواع الشروط في البيع</vt:lpstr>
      <vt:lpstr>3- أنواع الشروط في البيع</vt:lpstr>
      <vt:lpstr>3- أنواع الشروط في البيع</vt:lpstr>
      <vt:lpstr>مراجعة الدرس </vt:lpstr>
      <vt:lpstr> إبتهال البابطين  </vt:lpstr>
      <vt:lpstr>1</vt:lpstr>
      <vt:lpstr>2</vt:lpstr>
      <vt:lpstr>3</vt:lpstr>
      <vt:lpstr>4</vt:lpstr>
      <vt:lpstr>5</vt:lpstr>
      <vt:lpstr>6</vt:lpstr>
      <vt:lpstr>7</vt:lpstr>
      <vt:lpstr>8</vt:lpstr>
      <vt:lpstr>9</vt:lpstr>
      <vt:lpstr>10</vt:lpstr>
      <vt:lpstr>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Asus</dc:creator>
  <cp:lastModifiedBy>E B</cp:lastModifiedBy>
  <cp:revision>47</cp:revision>
  <dcterms:created xsi:type="dcterms:W3CDTF">2015-10-26T13:46:51Z</dcterms:created>
  <dcterms:modified xsi:type="dcterms:W3CDTF">2016-03-21T14:59:00Z</dcterms:modified>
</cp:coreProperties>
</file>