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73" r:id="rId2"/>
    <p:sldId id="274" r:id="rId3"/>
    <p:sldId id="290" r:id="rId4"/>
    <p:sldId id="276" r:id="rId5"/>
    <p:sldId id="258" r:id="rId6"/>
    <p:sldId id="289" r:id="rId7"/>
    <p:sldId id="278" r:id="rId8"/>
    <p:sldId id="277" r:id="rId9"/>
    <p:sldId id="283" r:id="rId10"/>
    <p:sldId id="261" r:id="rId11"/>
    <p:sldId id="259" r:id="rId12"/>
    <p:sldId id="280" r:id="rId13"/>
    <p:sldId id="263" r:id="rId14"/>
    <p:sldId id="284" r:id="rId15"/>
    <p:sldId id="286" r:id="rId16"/>
    <p:sldId id="292" r:id="rId17"/>
    <p:sldId id="293" r:id="rId18"/>
    <p:sldId id="291" r:id="rId19"/>
    <p:sldId id="282" r:id="rId20"/>
    <p:sldId id="267" r:id="rId21"/>
    <p:sldId id="287" r:id="rId22"/>
    <p:sldId id="294" r:id="rId23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6DD7"/>
    <a:srgbClr val="F2F6A3"/>
    <a:srgbClr val="9A1ECE"/>
    <a:srgbClr val="845BE8"/>
    <a:srgbClr val="FAB190"/>
    <a:srgbClr val="CA1CA2"/>
    <a:srgbClr val="6ABAED"/>
    <a:srgbClr val="ED7074"/>
    <a:srgbClr val="F7BAA8"/>
    <a:srgbClr val="0054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نمط متوسط 2 - تميي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نمط متوسط 2 - تميي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نمط فاتح 3 - تمييز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F5AB1C69-6EDB-4FF4-983F-18BD219EF322}" styleName="نمط متوسط 2 - تميي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نمط فاتح 2 - تمييز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نمط فاتح 3 - تمييز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3296810-A885-4BE3-A3E7-6D5BEEA58F35}" styleName="نمط متوسط 2 - تميي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نمط متوسط 2 - تميي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505E3EF-67EA-436B-97B2-0124C06EBD24}" styleName="نمط متوسط 4 - تمييز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نمط متوسط 4 - تميي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0875" autoAdjust="0"/>
    <p:restoredTop sz="94660"/>
  </p:normalViewPr>
  <p:slideViewPr>
    <p:cSldViewPr snapToGrid="0">
      <p:cViewPr varScale="1">
        <p:scale>
          <a:sx n="59" d="100"/>
          <a:sy n="59" d="100"/>
        </p:scale>
        <p:origin x="82" y="6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4DC04A-6B0E-4F62-8728-5D10D283F0A9}" type="doc">
      <dgm:prSet loTypeId="urn:microsoft.com/office/officeart/2009/3/layout/SnapshotPictureList" loCatId="picture" qsTypeId="urn:microsoft.com/office/officeart/2005/8/quickstyle/simple1" qsCatId="simple" csTypeId="urn:microsoft.com/office/officeart/2005/8/colors/accent1_2" csCatId="accent1" phldr="1"/>
      <dgm:spPr/>
    </dgm:pt>
    <dgm:pt modelId="{29868606-8679-4BEA-BB86-98EFDFA56C4A}">
      <dgm:prSet phldrT="[نص]" custT="1"/>
      <dgm:spPr/>
      <dgm:t>
        <a:bodyPr/>
        <a:lstStyle/>
        <a:p>
          <a:pPr rtl="1"/>
          <a:endParaRPr lang="ar-SA" sz="4000" b="1" dirty="0" smtClean="0"/>
        </a:p>
        <a:p>
          <a:pPr rtl="1"/>
          <a:r>
            <a:rPr lang="ar-SA" sz="4000" b="1" dirty="0" smtClean="0"/>
            <a:t>الاستئذان</a:t>
          </a:r>
          <a:endParaRPr lang="ar-SA" sz="4000" b="1" dirty="0"/>
        </a:p>
      </dgm:t>
    </dgm:pt>
    <dgm:pt modelId="{32F40DC6-704C-4C31-86D2-5862BE649421}" type="parTrans" cxnId="{96200B18-EE9F-41BF-BFA1-CAD69786D96C}">
      <dgm:prSet/>
      <dgm:spPr/>
      <dgm:t>
        <a:bodyPr/>
        <a:lstStyle/>
        <a:p>
          <a:pPr rtl="1"/>
          <a:endParaRPr lang="ar-SA"/>
        </a:p>
      </dgm:t>
    </dgm:pt>
    <dgm:pt modelId="{CA2A2A47-C67E-4FB6-A812-E75CDD7AC4D4}" type="sibTrans" cxnId="{96200B18-EE9F-41BF-BFA1-CAD69786D96C}">
      <dgm:prSet/>
      <dgm:spPr/>
      <dgm:t>
        <a:bodyPr/>
        <a:lstStyle/>
        <a:p>
          <a:pPr rtl="1"/>
          <a:endParaRPr lang="ar-SA"/>
        </a:p>
      </dgm:t>
    </dgm:pt>
    <dgm:pt modelId="{129436CE-36E8-43D6-9FA3-6B9C3F7153C5}" type="pres">
      <dgm:prSet presAssocID="{F44DC04A-6B0E-4F62-8728-5D10D283F0A9}" presName="Name0" presStyleCnt="0">
        <dgm:presLayoutVars>
          <dgm:chMax/>
          <dgm:chPref/>
          <dgm:dir/>
          <dgm:animLvl val="lvl"/>
        </dgm:presLayoutVars>
      </dgm:prSet>
      <dgm:spPr/>
    </dgm:pt>
    <dgm:pt modelId="{89B14A32-E1DD-4E81-9225-7ABFB7339E5B}" type="pres">
      <dgm:prSet presAssocID="{29868606-8679-4BEA-BB86-98EFDFA56C4A}" presName="composite" presStyleCnt="0"/>
      <dgm:spPr/>
    </dgm:pt>
    <dgm:pt modelId="{83EB06AD-90E2-47EC-857B-F3FDC9AFE2E0}" type="pres">
      <dgm:prSet presAssocID="{29868606-8679-4BEA-BB86-98EFDFA56C4A}" presName="ParentAccentShape" presStyleLbl="trBgShp" presStyleIdx="0" presStyleCnt="1"/>
      <dgm:spPr/>
    </dgm:pt>
    <dgm:pt modelId="{FAE897EC-C459-41F7-8EB1-448B406A94C9}" type="pres">
      <dgm:prSet presAssocID="{29868606-8679-4BEA-BB86-98EFDFA56C4A}" presName="ParentText" presStyleLbl="revTx" presStyleIdx="0" presStyleCnt="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C96D9178-9E74-4121-9A84-614D30F79FBE}" type="pres">
      <dgm:prSet presAssocID="{29868606-8679-4BEA-BB86-98EFDFA56C4A}" presName="ChildText" presStyleLbl="revTx" presStyleIdx="1" presStyleCnt="2">
        <dgm:presLayoutVars>
          <dgm:chMax val="0"/>
          <dgm:chPref val="0"/>
        </dgm:presLayoutVars>
      </dgm:prSet>
      <dgm:spPr/>
    </dgm:pt>
    <dgm:pt modelId="{974B4380-2330-4775-B58B-CF834DB27CC1}" type="pres">
      <dgm:prSet presAssocID="{29868606-8679-4BEA-BB86-98EFDFA56C4A}" presName="ChildAccentShape" presStyleLbl="trBgShp" presStyleIdx="0" presStyleCnt="1"/>
      <dgm:spPr/>
    </dgm:pt>
    <dgm:pt modelId="{0A4F344D-3C10-4FFC-A946-E6A7352A5A06}" type="pres">
      <dgm:prSet presAssocID="{29868606-8679-4BEA-BB86-98EFDFA56C4A}" presName="Image" presStyleLbl="align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</dgm:spPr>
    </dgm:pt>
  </dgm:ptLst>
  <dgm:cxnLst>
    <dgm:cxn modelId="{86E59969-8EEA-4B71-85EC-91B77EE3F297}" type="presOf" srcId="{F44DC04A-6B0E-4F62-8728-5D10D283F0A9}" destId="{129436CE-36E8-43D6-9FA3-6B9C3F7153C5}" srcOrd="0" destOrd="0" presId="urn:microsoft.com/office/officeart/2009/3/layout/SnapshotPictureList"/>
    <dgm:cxn modelId="{96200B18-EE9F-41BF-BFA1-CAD69786D96C}" srcId="{F44DC04A-6B0E-4F62-8728-5D10D283F0A9}" destId="{29868606-8679-4BEA-BB86-98EFDFA56C4A}" srcOrd="0" destOrd="0" parTransId="{32F40DC6-704C-4C31-86D2-5862BE649421}" sibTransId="{CA2A2A47-C67E-4FB6-A812-E75CDD7AC4D4}"/>
    <dgm:cxn modelId="{43E6B0E6-F01B-4615-92E4-BABF24DEBCC3}" type="presOf" srcId="{29868606-8679-4BEA-BB86-98EFDFA56C4A}" destId="{FAE897EC-C459-41F7-8EB1-448B406A94C9}" srcOrd="0" destOrd="0" presId="urn:microsoft.com/office/officeart/2009/3/layout/SnapshotPictureList"/>
    <dgm:cxn modelId="{06ABF4C9-CCA7-4CAC-B11B-040B91A0AB2C}" type="presParOf" srcId="{129436CE-36E8-43D6-9FA3-6B9C3F7153C5}" destId="{89B14A32-E1DD-4E81-9225-7ABFB7339E5B}" srcOrd="0" destOrd="0" presId="urn:microsoft.com/office/officeart/2009/3/layout/SnapshotPictureList"/>
    <dgm:cxn modelId="{54B51B5F-C59D-4CF2-8C54-CEE478BCE40D}" type="presParOf" srcId="{89B14A32-E1DD-4E81-9225-7ABFB7339E5B}" destId="{83EB06AD-90E2-47EC-857B-F3FDC9AFE2E0}" srcOrd="0" destOrd="0" presId="urn:microsoft.com/office/officeart/2009/3/layout/SnapshotPictureList"/>
    <dgm:cxn modelId="{91D1E855-09F4-4957-A319-1EBCC3B936F8}" type="presParOf" srcId="{89B14A32-E1DD-4E81-9225-7ABFB7339E5B}" destId="{FAE897EC-C459-41F7-8EB1-448B406A94C9}" srcOrd="1" destOrd="0" presId="urn:microsoft.com/office/officeart/2009/3/layout/SnapshotPictureList"/>
    <dgm:cxn modelId="{83C8D7EA-D77D-4D3B-B813-0180415DE507}" type="presParOf" srcId="{89B14A32-E1DD-4E81-9225-7ABFB7339E5B}" destId="{C96D9178-9E74-4121-9A84-614D30F79FBE}" srcOrd="2" destOrd="0" presId="urn:microsoft.com/office/officeart/2009/3/layout/SnapshotPictureList"/>
    <dgm:cxn modelId="{74D0A256-A36A-40A8-AAF8-5658E9D155CB}" type="presParOf" srcId="{89B14A32-E1DD-4E81-9225-7ABFB7339E5B}" destId="{974B4380-2330-4775-B58B-CF834DB27CC1}" srcOrd="3" destOrd="0" presId="urn:microsoft.com/office/officeart/2009/3/layout/SnapshotPictureList"/>
    <dgm:cxn modelId="{A8E0DE75-3531-416E-B386-DAA53A43A605}" type="presParOf" srcId="{89B14A32-E1DD-4E81-9225-7ABFB7339E5B}" destId="{0A4F344D-3C10-4FFC-A946-E6A7352A5A06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F8B60CE-4D2C-411A-A3AA-E6834DADD561}" type="doc">
      <dgm:prSet loTypeId="urn:microsoft.com/office/officeart/2009/3/layout/SnapshotPictureList" loCatId="picture" qsTypeId="urn:microsoft.com/office/officeart/2005/8/quickstyle/simple1" qsCatId="simple" csTypeId="urn:microsoft.com/office/officeart/2005/8/colors/accent1_2" csCatId="accent1" phldr="1"/>
      <dgm:spPr/>
    </dgm:pt>
    <dgm:pt modelId="{DCB412D4-8122-4914-AD45-9E87D4C1D1D0}">
      <dgm:prSet phldrT="[نص]" custT="1"/>
      <dgm:spPr/>
      <dgm:t>
        <a:bodyPr/>
        <a:lstStyle/>
        <a:p>
          <a:pPr rtl="1"/>
          <a:r>
            <a:rPr lang="ar-SA" sz="3200" b="1" dirty="0" smtClean="0"/>
            <a:t>العمل كـ فريق</a:t>
          </a:r>
          <a:endParaRPr lang="ar-SA" sz="3200" b="1" dirty="0"/>
        </a:p>
      </dgm:t>
    </dgm:pt>
    <dgm:pt modelId="{AE51D37E-7222-4D5E-9129-1E56E9B3761B}" type="parTrans" cxnId="{3B39198B-EFE6-406B-BE25-8448885EC2E1}">
      <dgm:prSet/>
      <dgm:spPr/>
      <dgm:t>
        <a:bodyPr/>
        <a:lstStyle/>
        <a:p>
          <a:pPr rtl="1"/>
          <a:endParaRPr lang="ar-SA"/>
        </a:p>
      </dgm:t>
    </dgm:pt>
    <dgm:pt modelId="{23AA94B7-0167-4E61-9246-64155839D3DD}" type="sibTrans" cxnId="{3B39198B-EFE6-406B-BE25-8448885EC2E1}">
      <dgm:prSet/>
      <dgm:spPr/>
      <dgm:t>
        <a:bodyPr/>
        <a:lstStyle/>
        <a:p>
          <a:pPr rtl="1"/>
          <a:endParaRPr lang="ar-SA"/>
        </a:p>
      </dgm:t>
    </dgm:pt>
    <dgm:pt modelId="{C50A59DE-EDF6-4D46-B06E-12DC2E21CB77}" type="pres">
      <dgm:prSet presAssocID="{9F8B60CE-4D2C-411A-A3AA-E6834DADD561}" presName="Name0" presStyleCnt="0">
        <dgm:presLayoutVars>
          <dgm:chMax/>
          <dgm:chPref/>
          <dgm:dir/>
          <dgm:animLvl val="lvl"/>
        </dgm:presLayoutVars>
      </dgm:prSet>
      <dgm:spPr/>
    </dgm:pt>
    <dgm:pt modelId="{63426F00-7D0A-4A2A-BBC2-A2DCD67AA712}" type="pres">
      <dgm:prSet presAssocID="{DCB412D4-8122-4914-AD45-9E87D4C1D1D0}" presName="composite" presStyleCnt="0"/>
      <dgm:spPr/>
    </dgm:pt>
    <dgm:pt modelId="{83B67623-15B1-49A0-8131-7C72186D8A07}" type="pres">
      <dgm:prSet presAssocID="{DCB412D4-8122-4914-AD45-9E87D4C1D1D0}" presName="ParentAccentShape" presStyleLbl="trBgShp" presStyleIdx="0" presStyleCnt="1"/>
      <dgm:spPr/>
    </dgm:pt>
    <dgm:pt modelId="{21605603-7CF8-4EA6-9984-427C932EDBC1}" type="pres">
      <dgm:prSet presAssocID="{DCB412D4-8122-4914-AD45-9E87D4C1D1D0}" presName="ParentText" presStyleLbl="revTx" presStyleIdx="0" presStyleCnt="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7CE91D36-C5CC-4819-9BA1-24CF04C43E08}" type="pres">
      <dgm:prSet presAssocID="{DCB412D4-8122-4914-AD45-9E87D4C1D1D0}" presName="ChildText" presStyleLbl="revTx" presStyleIdx="1" presStyleCnt="2">
        <dgm:presLayoutVars>
          <dgm:chMax val="0"/>
          <dgm:chPref val="0"/>
        </dgm:presLayoutVars>
      </dgm:prSet>
      <dgm:spPr/>
    </dgm:pt>
    <dgm:pt modelId="{99F29A2B-3DB6-46C2-A0CD-3BD9B53EDCDF}" type="pres">
      <dgm:prSet presAssocID="{DCB412D4-8122-4914-AD45-9E87D4C1D1D0}" presName="ChildAccentShape" presStyleLbl="trBgShp" presStyleIdx="0" presStyleCnt="1"/>
      <dgm:spPr/>
    </dgm:pt>
    <dgm:pt modelId="{224F7AB6-8412-4DDD-A5E1-9B7F419ECB7F}" type="pres">
      <dgm:prSet presAssocID="{DCB412D4-8122-4914-AD45-9E87D4C1D1D0}" presName="Image" presStyleLbl="align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</dgm:spPr>
    </dgm:pt>
  </dgm:ptLst>
  <dgm:cxnLst>
    <dgm:cxn modelId="{5877B865-7A20-4F3E-8CD4-F007DF6D627A}" type="presOf" srcId="{9F8B60CE-4D2C-411A-A3AA-E6834DADD561}" destId="{C50A59DE-EDF6-4D46-B06E-12DC2E21CB77}" srcOrd="0" destOrd="0" presId="urn:microsoft.com/office/officeart/2009/3/layout/SnapshotPictureList"/>
    <dgm:cxn modelId="{4489987C-57DA-47A3-AB3D-9AC71D9C10B3}" type="presOf" srcId="{DCB412D4-8122-4914-AD45-9E87D4C1D1D0}" destId="{21605603-7CF8-4EA6-9984-427C932EDBC1}" srcOrd="0" destOrd="0" presId="urn:microsoft.com/office/officeart/2009/3/layout/SnapshotPictureList"/>
    <dgm:cxn modelId="{3B39198B-EFE6-406B-BE25-8448885EC2E1}" srcId="{9F8B60CE-4D2C-411A-A3AA-E6834DADD561}" destId="{DCB412D4-8122-4914-AD45-9E87D4C1D1D0}" srcOrd="0" destOrd="0" parTransId="{AE51D37E-7222-4D5E-9129-1E56E9B3761B}" sibTransId="{23AA94B7-0167-4E61-9246-64155839D3DD}"/>
    <dgm:cxn modelId="{2806B8B8-9AFD-48B4-B420-CBFFD30C0D21}" type="presParOf" srcId="{C50A59DE-EDF6-4D46-B06E-12DC2E21CB77}" destId="{63426F00-7D0A-4A2A-BBC2-A2DCD67AA712}" srcOrd="0" destOrd="0" presId="urn:microsoft.com/office/officeart/2009/3/layout/SnapshotPictureList"/>
    <dgm:cxn modelId="{DD66CA77-10D6-4A4A-93E5-FD5B4FDE6619}" type="presParOf" srcId="{63426F00-7D0A-4A2A-BBC2-A2DCD67AA712}" destId="{83B67623-15B1-49A0-8131-7C72186D8A07}" srcOrd="0" destOrd="0" presId="urn:microsoft.com/office/officeart/2009/3/layout/SnapshotPictureList"/>
    <dgm:cxn modelId="{2BABE789-2932-446F-9781-D5FD2FA5A5F8}" type="presParOf" srcId="{63426F00-7D0A-4A2A-BBC2-A2DCD67AA712}" destId="{21605603-7CF8-4EA6-9984-427C932EDBC1}" srcOrd="1" destOrd="0" presId="urn:microsoft.com/office/officeart/2009/3/layout/SnapshotPictureList"/>
    <dgm:cxn modelId="{D4C06603-FD91-44BF-AAA1-7D5568E06FFF}" type="presParOf" srcId="{63426F00-7D0A-4A2A-BBC2-A2DCD67AA712}" destId="{7CE91D36-C5CC-4819-9BA1-24CF04C43E08}" srcOrd="2" destOrd="0" presId="urn:microsoft.com/office/officeart/2009/3/layout/SnapshotPictureList"/>
    <dgm:cxn modelId="{6D722951-8F91-491A-BCB5-99266D7F2368}" type="presParOf" srcId="{63426F00-7D0A-4A2A-BBC2-A2DCD67AA712}" destId="{99F29A2B-3DB6-46C2-A0CD-3BD9B53EDCDF}" srcOrd="3" destOrd="0" presId="urn:microsoft.com/office/officeart/2009/3/layout/SnapshotPictureList"/>
    <dgm:cxn modelId="{917B68E1-1840-432A-9C24-BB5830F9F4BE}" type="presParOf" srcId="{63426F00-7D0A-4A2A-BBC2-A2DCD67AA712}" destId="{224F7AB6-8412-4DDD-A5E1-9B7F419ECB7F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A3956B1-9655-4EA2-B945-57D4DC30081E}" type="doc">
      <dgm:prSet loTypeId="urn:microsoft.com/office/officeart/2009/3/layout/SnapshotPictureList" loCatId="picture" qsTypeId="urn:microsoft.com/office/officeart/2005/8/quickstyle/simple1" qsCatId="simple" csTypeId="urn:microsoft.com/office/officeart/2005/8/colors/accent1_2" csCatId="accent1" phldr="1"/>
      <dgm:spPr/>
    </dgm:pt>
    <dgm:pt modelId="{C1FA52FE-672E-450E-B0BB-CB697A326A26}">
      <dgm:prSet phldrT="[نص]" custT="1"/>
      <dgm:spPr/>
      <dgm:t>
        <a:bodyPr/>
        <a:lstStyle/>
        <a:p>
          <a:pPr rtl="1"/>
          <a:r>
            <a:rPr lang="ar-SA" sz="3200" b="1" dirty="0" smtClean="0"/>
            <a:t>احترام الجميع</a:t>
          </a:r>
          <a:endParaRPr lang="ar-SA" sz="3200" b="1" dirty="0"/>
        </a:p>
      </dgm:t>
    </dgm:pt>
    <dgm:pt modelId="{77B8D241-26D5-4A7B-8062-201968B22891}" type="parTrans" cxnId="{61F8E52C-97BD-4968-8AE2-3A6D2171C87E}">
      <dgm:prSet/>
      <dgm:spPr/>
      <dgm:t>
        <a:bodyPr/>
        <a:lstStyle/>
        <a:p>
          <a:pPr rtl="1"/>
          <a:endParaRPr lang="ar-SA"/>
        </a:p>
      </dgm:t>
    </dgm:pt>
    <dgm:pt modelId="{FDA732B6-2287-44FC-A8EE-9C0A5A729BC0}" type="sibTrans" cxnId="{61F8E52C-97BD-4968-8AE2-3A6D2171C87E}">
      <dgm:prSet/>
      <dgm:spPr/>
      <dgm:t>
        <a:bodyPr/>
        <a:lstStyle/>
        <a:p>
          <a:pPr rtl="1"/>
          <a:endParaRPr lang="ar-SA"/>
        </a:p>
      </dgm:t>
    </dgm:pt>
    <dgm:pt modelId="{0A3C1A3A-9D00-4FED-A878-026ED800551B}" type="pres">
      <dgm:prSet presAssocID="{0A3956B1-9655-4EA2-B945-57D4DC30081E}" presName="Name0" presStyleCnt="0">
        <dgm:presLayoutVars>
          <dgm:chMax/>
          <dgm:chPref/>
          <dgm:dir/>
          <dgm:animLvl val="lvl"/>
        </dgm:presLayoutVars>
      </dgm:prSet>
      <dgm:spPr/>
    </dgm:pt>
    <dgm:pt modelId="{6D35DDE8-51C2-4FC4-80EA-6166E1EB1EA6}" type="pres">
      <dgm:prSet presAssocID="{C1FA52FE-672E-450E-B0BB-CB697A326A26}" presName="composite" presStyleCnt="0"/>
      <dgm:spPr/>
    </dgm:pt>
    <dgm:pt modelId="{ED2B7D36-B4CA-452F-80E1-0364E5F1EA5C}" type="pres">
      <dgm:prSet presAssocID="{C1FA52FE-672E-450E-B0BB-CB697A326A26}" presName="ParentAccentShape" presStyleLbl="trBgShp" presStyleIdx="0" presStyleCnt="1"/>
      <dgm:spPr/>
    </dgm:pt>
    <dgm:pt modelId="{3768A920-0D96-4CAD-9025-B90A6CB26C44}" type="pres">
      <dgm:prSet presAssocID="{C1FA52FE-672E-450E-B0BB-CB697A326A26}" presName="ParentText" presStyleLbl="revTx" presStyleIdx="0" presStyleCnt="2" custLinFactY="43604" custLinFactNeighborX="829" custLinFactNeighborY="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F0C7B7C7-E7D4-4554-8A50-8C3624843392}" type="pres">
      <dgm:prSet presAssocID="{C1FA52FE-672E-450E-B0BB-CB697A326A26}" presName="ChildText" presStyleLbl="revTx" presStyleIdx="1" presStyleCnt="2">
        <dgm:presLayoutVars>
          <dgm:chMax val="0"/>
          <dgm:chPref val="0"/>
        </dgm:presLayoutVars>
      </dgm:prSet>
      <dgm:spPr/>
    </dgm:pt>
    <dgm:pt modelId="{42A799AE-CE78-4193-AECC-F9AD81B0C0E3}" type="pres">
      <dgm:prSet presAssocID="{C1FA52FE-672E-450E-B0BB-CB697A326A26}" presName="ChildAccentShape" presStyleLbl="trBgShp" presStyleIdx="0" presStyleCnt="1"/>
      <dgm:spPr/>
    </dgm:pt>
    <dgm:pt modelId="{1988D406-739B-466D-98DF-A93053FCD245}" type="pres">
      <dgm:prSet presAssocID="{C1FA52FE-672E-450E-B0BB-CB697A326A26}" presName="Image" presStyleLbl="align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</dgm:spPr>
    </dgm:pt>
  </dgm:ptLst>
  <dgm:cxnLst>
    <dgm:cxn modelId="{31B9FBD3-D957-4EE0-8303-C334596BEF3C}" type="presOf" srcId="{C1FA52FE-672E-450E-B0BB-CB697A326A26}" destId="{3768A920-0D96-4CAD-9025-B90A6CB26C44}" srcOrd="0" destOrd="0" presId="urn:microsoft.com/office/officeart/2009/3/layout/SnapshotPictureList"/>
    <dgm:cxn modelId="{61F8E52C-97BD-4968-8AE2-3A6D2171C87E}" srcId="{0A3956B1-9655-4EA2-B945-57D4DC30081E}" destId="{C1FA52FE-672E-450E-B0BB-CB697A326A26}" srcOrd="0" destOrd="0" parTransId="{77B8D241-26D5-4A7B-8062-201968B22891}" sibTransId="{FDA732B6-2287-44FC-A8EE-9C0A5A729BC0}"/>
    <dgm:cxn modelId="{F9D058C8-152C-45F2-9BA3-5C3A5B17F503}" type="presOf" srcId="{0A3956B1-9655-4EA2-B945-57D4DC30081E}" destId="{0A3C1A3A-9D00-4FED-A878-026ED800551B}" srcOrd="0" destOrd="0" presId="urn:microsoft.com/office/officeart/2009/3/layout/SnapshotPictureList"/>
    <dgm:cxn modelId="{968A90B6-6CF9-449E-A2EE-D8058F030F9D}" type="presParOf" srcId="{0A3C1A3A-9D00-4FED-A878-026ED800551B}" destId="{6D35DDE8-51C2-4FC4-80EA-6166E1EB1EA6}" srcOrd="0" destOrd="0" presId="urn:microsoft.com/office/officeart/2009/3/layout/SnapshotPictureList"/>
    <dgm:cxn modelId="{432B76AA-E35E-4DFB-B64B-118DA2FF5EE5}" type="presParOf" srcId="{6D35DDE8-51C2-4FC4-80EA-6166E1EB1EA6}" destId="{ED2B7D36-B4CA-452F-80E1-0364E5F1EA5C}" srcOrd="0" destOrd="0" presId="urn:microsoft.com/office/officeart/2009/3/layout/SnapshotPictureList"/>
    <dgm:cxn modelId="{5F11D260-8E9C-414B-A744-EA2188AB84EE}" type="presParOf" srcId="{6D35DDE8-51C2-4FC4-80EA-6166E1EB1EA6}" destId="{3768A920-0D96-4CAD-9025-B90A6CB26C44}" srcOrd="1" destOrd="0" presId="urn:microsoft.com/office/officeart/2009/3/layout/SnapshotPictureList"/>
    <dgm:cxn modelId="{829F1216-2140-400B-BE28-FD68B19DAF50}" type="presParOf" srcId="{6D35DDE8-51C2-4FC4-80EA-6166E1EB1EA6}" destId="{F0C7B7C7-E7D4-4554-8A50-8C3624843392}" srcOrd="2" destOrd="0" presId="urn:microsoft.com/office/officeart/2009/3/layout/SnapshotPictureList"/>
    <dgm:cxn modelId="{F9B797EB-9B87-4657-9F32-748918B4DF84}" type="presParOf" srcId="{6D35DDE8-51C2-4FC4-80EA-6166E1EB1EA6}" destId="{42A799AE-CE78-4193-AECC-F9AD81B0C0E3}" srcOrd="3" destOrd="0" presId="urn:microsoft.com/office/officeart/2009/3/layout/SnapshotPictureList"/>
    <dgm:cxn modelId="{A19E1BB6-C40A-409E-BDD5-8B219C96AC71}" type="presParOf" srcId="{6D35DDE8-51C2-4FC4-80EA-6166E1EB1EA6}" destId="{1988D406-739B-466D-98DF-A93053FCD245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797EA11-AA60-49B0-A336-7D164D458321}" type="doc">
      <dgm:prSet loTypeId="urn:microsoft.com/office/officeart/2009/3/layout/SnapshotPictureList" loCatId="picture" qsTypeId="urn:microsoft.com/office/officeart/2005/8/quickstyle/simple1" qsCatId="simple" csTypeId="urn:microsoft.com/office/officeart/2005/8/colors/accent1_2" csCatId="accent1" phldr="1"/>
      <dgm:spPr/>
    </dgm:pt>
    <dgm:pt modelId="{0C917DB4-348D-4112-ADCB-75318A65CD4D}">
      <dgm:prSet phldrT="[نص]" custT="1"/>
      <dgm:spPr/>
      <dgm:t>
        <a:bodyPr/>
        <a:lstStyle/>
        <a:p>
          <a:pPr rtl="1"/>
          <a:r>
            <a:rPr lang="ar-SA" sz="3600" b="1" dirty="0" smtClean="0"/>
            <a:t>الالتزام بالوقت</a:t>
          </a:r>
          <a:endParaRPr lang="ar-SA" sz="3600" b="1" dirty="0"/>
        </a:p>
      </dgm:t>
    </dgm:pt>
    <dgm:pt modelId="{93E0E6D4-9D5E-4531-B972-28A26704B786}" type="parTrans" cxnId="{10BDAD0A-49D2-4758-A8F1-E1EF92F3F78E}">
      <dgm:prSet/>
      <dgm:spPr/>
      <dgm:t>
        <a:bodyPr/>
        <a:lstStyle/>
        <a:p>
          <a:pPr rtl="1"/>
          <a:endParaRPr lang="ar-SA"/>
        </a:p>
      </dgm:t>
    </dgm:pt>
    <dgm:pt modelId="{B69E6DA4-F092-4349-86B6-945B94AB9092}" type="sibTrans" cxnId="{10BDAD0A-49D2-4758-A8F1-E1EF92F3F78E}">
      <dgm:prSet/>
      <dgm:spPr/>
      <dgm:t>
        <a:bodyPr/>
        <a:lstStyle/>
        <a:p>
          <a:pPr rtl="1"/>
          <a:endParaRPr lang="ar-SA"/>
        </a:p>
      </dgm:t>
    </dgm:pt>
    <dgm:pt modelId="{450519CE-996A-4FF8-B856-44537D016BAF}" type="pres">
      <dgm:prSet presAssocID="{3797EA11-AA60-49B0-A336-7D164D458321}" presName="Name0" presStyleCnt="0">
        <dgm:presLayoutVars>
          <dgm:chMax/>
          <dgm:chPref/>
          <dgm:dir/>
          <dgm:animLvl val="lvl"/>
        </dgm:presLayoutVars>
      </dgm:prSet>
      <dgm:spPr/>
    </dgm:pt>
    <dgm:pt modelId="{CAB14E15-EEA7-4307-85DF-6706EBCA56BC}" type="pres">
      <dgm:prSet presAssocID="{0C917DB4-348D-4112-ADCB-75318A65CD4D}" presName="composite" presStyleCnt="0"/>
      <dgm:spPr/>
    </dgm:pt>
    <dgm:pt modelId="{D5C7746D-D655-4714-AB04-96BB3C6B8934}" type="pres">
      <dgm:prSet presAssocID="{0C917DB4-348D-4112-ADCB-75318A65CD4D}" presName="ParentAccentShape" presStyleLbl="trBgShp" presStyleIdx="0" presStyleCnt="1" custLinFactNeighborX="52059" custLinFactNeighborY="-58465"/>
      <dgm:spPr/>
    </dgm:pt>
    <dgm:pt modelId="{E55F1E0E-8DFD-41F2-BD9C-0DB6D3C28F17}" type="pres">
      <dgm:prSet presAssocID="{0C917DB4-348D-4112-ADCB-75318A65CD4D}" presName="ParentText" presStyleLbl="revTx" presStyleIdx="0" presStyleCnt="2" custLinFactNeighborX="52222" custLinFactNeighborY="-6172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14C88174-BD82-4B6E-9C8E-E82A54676A0C}" type="pres">
      <dgm:prSet presAssocID="{0C917DB4-348D-4112-ADCB-75318A65CD4D}" presName="ChildText" presStyleLbl="revTx" presStyleIdx="1" presStyleCnt="2">
        <dgm:presLayoutVars>
          <dgm:chMax val="0"/>
          <dgm:chPref val="0"/>
        </dgm:presLayoutVars>
      </dgm:prSet>
      <dgm:spPr/>
    </dgm:pt>
    <dgm:pt modelId="{A33A3500-1D2F-4685-B6A6-14FEF5E56D8A}" type="pres">
      <dgm:prSet presAssocID="{0C917DB4-348D-4112-ADCB-75318A65CD4D}" presName="ChildAccentShape" presStyleLbl="trBgShp" presStyleIdx="0" presStyleCnt="1"/>
      <dgm:spPr/>
    </dgm:pt>
    <dgm:pt modelId="{462C071A-A43F-46C0-B761-49ACF1490D67}" type="pres">
      <dgm:prSet presAssocID="{0C917DB4-348D-4112-ADCB-75318A65CD4D}" presName="Image" presStyleLbl="alignImgPlace1" presStyleIdx="0" presStyleCnt="1" custLinFactNeighborX="56130" custLinFactNeighborY="-11550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5000" r="-35000"/>
          </a:stretch>
        </a:blipFill>
      </dgm:spPr>
    </dgm:pt>
  </dgm:ptLst>
  <dgm:cxnLst>
    <dgm:cxn modelId="{CE02C24E-19A6-4794-AC07-31C4065AC693}" type="presOf" srcId="{0C917DB4-348D-4112-ADCB-75318A65CD4D}" destId="{E55F1E0E-8DFD-41F2-BD9C-0DB6D3C28F17}" srcOrd="0" destOrd="0" presId="urn:microsoft.com/office/officeart/2009/3/layout/SnapshotPictureList"/>
    <dgm:cxn modelId="{C458BDB0-D71D-4977-A48B-B061A80AED00}" type="presOf" srcId="{3797EA11-AA60-49B0-A336-7D164D458321}" destId="{450519CE-996A-4FF8-B856-44537D016BAF}" srcOrd="0" destOrd="0" presId="urn:microsoft.com/office/officeart/2009/3/layout/SnapshotPictureList"/>
    <dgm:cxn modelId="{10BDAD0A-49D2-4758-A8F1-E1EF92F3F78E}" srcId="{3797EA11-AA60-49B0-A336-7D164D458321}" destId="{0C917DB4-348D-4112-ADCB-75318A65CD4D}" srcOrd="0" destOrd="0" parTransId="{93E0E6D4-9D5E-4531-B972-28A26704B786}" sibTransId="{B69E6DA4-F092-4349-86B6-945B94AB9092}"/>
    <dgm:cxn modelId="{D6162BC1-964D-47BC-8E2C-322A102A5822}" type="presParOf" srcId="{450519CE-996A-4FF8-B856-44537D016BAF}" destId="{CAB14E15-EEA7-4307-85DF-6706EBCA56BC}" srcOrd="0" destOrd="0" presId="urn:microsoft.com/office/officeart/2009/3/layout/SnapshotPictureList"/>
    <dgm:cxn modelId="{DB4045EB-F067-4A66-8500-481116E9F28D}" type="presParOf" srcId="{CAB14E15-EEA7-4307-85DF-6706EBCA56BC}" destId="{D5C7746D-D655-4714-AB04-96BB3C6B8934}" srcOrd="0" destOrd="0" presId="urn:microsoft.com/office/officeart/2009/3/layout/SnapshotPictureList"/>
    <dgm:cxn modelId="{6D8F45A8-1CF4-45F6-AADE-F4281463ABBA}" type="presParOf" srcId="{CAB14E15-EEA7-4307-85DF-6706EBCA56BC}" destId="{E55F1E0E-8DFD-41F2-BD9C-0DB6D3C28F17}" srcOrd="1" destOrd="0" presId="urn:microsoft.com/office/officeart/2009/3/layout/SnapshotPictureList"/>
    <dgm:cxn modelId="{3EC11232-F7B0-474E-B7A1-9DBD5C201FBB}" type="presParOf" srcId="{CAB14E15-EEA7-4307-85DF-6706EBCA56BC}" destId="{14C88174-BD82-4B6E-9C8E-E82A54676A0C}" srcOrd="2" destOrd="0" presId="urn:microsoft.com/office/officeart/2009/3/layout/SnapshotPictureList"/>
    <dgm:cxn modelId="{F56F4E13-A1C9-48B6-9DD8-F9E09A229361}" type="presParOf" srcId="{CAB14E15-EEA7-4307-85DF-6706EBCA56BC}" destId="{A33A3500-1D2F-4685-B6A6-14FEF5E56D8A}" srcOrd="3" destOrd="0" presId="urn:microsoft.com/office/officeart/2009/3/layout/SnapshotPictureList"/>
    <dgm:cxn modelId="{D4724E36-6694-472E-B143-42B4F89AD64D}" type="presParOf" srcId="{CAB14E15-EEA7-4307-85DF-6706EBCA56BC}" destId="{462C071A-A43F-46C0-B761-49ACF1490D67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914B744-EF37-4CD2-95F2-071D3F06724E}" type="doc">
      <dgm:prSet loTypeId="urn:microsoft.com/office/officeart/2009/3/layout/SnapshotPictureList" loCatId="picture" qsTypeId="urn:microsoft.com/office/officeart/2005/8/quickstyle/simple1" qsCatId="simple" csTypeId="urn:microsoft.com/office/officeart/2005/8/colors/accent1_2" csCatId="accent1" phldr="1"/>
      <dgm:spPr/>
    </dgm:pt>
    <dgm:pt modelId="{94135DC1-362C-48C5-835C-CEF6039357AF}">
      <dgm:prSet phldrT="[نص]" custT="1"/>
      <dgm:spPr/>
      <dgm:t>
        <a:bodyPr/>
        <a:lstStyle/>
        <a:p>
          <a:pPr rtl="1"/>
          <a:r>
            <a:rPr lang="ar-SA" sz="3200" b="1" dirty="0" smtClean="0"/>
            <a:t>الجدية في طلب العلم</a:t>
          </a:r>
          <a:endParaRPr lang="ar-SA" sz="3200" b="1" dirty="0"/>
        </a:p>
      </dgm:t>
    </dgm:pt>
    <dgm:pt modelId="{B9F910CD-D960-4A63-A4B0-39DFB8B66B74}" type="sibTrans" cxnId="{A569B644-1B39-4AE2-B0D7-6640A22CA5F8}">
      <dgm:prSet/>
      <dgm:spPr/>
      <dgm:t>
        <a:bodyPr/>
        <a:lstStyle/>
        <a:p>
          <a:pPr rtl="1"/>
          <a:endParaRPr lang="ar-SA"/>
        </a:p>
      </dgm:t>
    </dgm:pt>
    <dgm:pt modelId="{E7B3F414-6C09-4F48-996C-5F27FD35EEDF}" type="parTrans" cxnId="{A569B644-1B39-4AE2-B0D7-6640A22CA5F8}">
      <dgm:prSet/>
      <dgm:spPr/>
      <dgm:t>
        <a:bodyPr/>
        <a:lstStyle/>
        <a:p>
          <a:pPr rtl="1"/>
          <a:endParaRPr lang="ar-SA"/>
        </a:p>
      </dgm:t>
    </dgm:pt>
    <dgm:pt modelId="{FFA3CD9F-3A17-4394-AF36-863325921E5C}" type="pres">
      <dgm:prSet presAssocID="{4914B744-EF37-4CD2-95F2-071D3F06724E}" presName="Name0" presStyleCnt="0">
        <dgm:presLayoutVars>
          <dgm:chMax/>
          <dgm:chPref/>
          <dgm:dir/>
          <dgm:animLvl val="lvl"/>
        </dgm:presLayoutVars>
      </dgm:prSet>
      <dgm:spPr/>
    </dgm:pt>
    <dgm:pt modelId="{E3981A87-4FE7-4E1C-9210-093FFF1F0B0A}" type="pres">
      <dgm:prSet presAssocID="{94135DC1-362C-48C5-835C-CEF6039357AF}" presName="composite" presStyleCnt="0"/>
      <dgm:spPr/>
    </dgm:pt>
    <dgm:pt modelId="{D4B60D6D-45A4-476C-8716-0AC5EC2EB9F4}" type="pres">
      <dgm:prSet presAssocID="{94135DC1-362C-48C5-835C-CEF6039357AF}" presName="ParentAccentShape" presStyleLbl="trBgShp" presStyleIdx="0" presStyleCnt="1" custLinFactNeighborX="36346" custLinFactNeighborY="46321"/>
      <dgm:spPr/>
    </dgm:pt>
    <dgm:pt modelId="{0A990443-E78B-4733-8988-A9F6D8BC9C47}" type="pres">
      <dgm:prSet presAssocID="{94135DC1-362C-48C5-835C-CEF6039357AF}" presName="ParentText" presStyleLbl="revTx" presStyleIdx="0" presStyleCnt="2" custScaleX="133605" custScaleY="99778" custLinFactY="400000" custLinFactNeighborX="85220" custLinFactNeighborY="40650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5A4C2BAD-CF48-4625-80AF-736935ADC527}" type="pres">
      <dgm:prSet presAssocID="{94135DC1-362C-48C5-835C-CEF6039357AF}" presName="ChildText" presStyleLbl="revTx" presStyleIdx="1" presStyleCnt="2" custLinFactX="71945" custLinFactNeighborX="100000" custLinFactNeighborY="95733">
        <dgm:presLayoutVars>
          <dgm:chMax val="0"/>
          <dgm:chPref val="0"/>
        </dgm:presLayoutVars>
      </dgm:prSet>
      <dgm:spPr/>
    </dgm:pt>
    <dgm:pt modelId="{B7AB159C-AE28-47CB-BD48-DF7033D1000D}" type="pres">
      <dgm:prSet presAssocID="{94135DC1-362C-48C5-835C-CEF6039357AF}" presName="ChildAccentShape" presStyleLbl="trBgShp" presStyleIdx="0" presStyleCnt="1"/>
      <dgm:spPr/>
    </dgm:pt>
    <dgm:pt modelId="{C946822F-CB71-45E1-97C8-511E4753D186}" type="pres">
      <dgm:prSet presAssocID="{94135DC1-362C-48C5-835C-CEF6039357AF}" presName="Image" presStyleLbl="alignImgPlace1" presStyleIdx="0" presStyleCnt="1" custLinFactNeighborX="35859" custLinFactNeighborY="6163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1000" b="-21000"/>
          </a:stretch>
        </a:blipFill>
      </dgm:spPr>
    </dgm:pt>
  </dgm:ptLst>
  <dgm:cxnLst>
    <dgm:cxn modelId="{78D57682-E905-49D9-98AB-957B722C0135}" type="presOf" srcId="{94135DC1-362C-48C5-835C-CEF6039357AF}" destId="{0A990443-E78B-4733-8988-A9F6D8BC9C47}" srcOrd="0" destOrd="0" presId="urn:microsoft.com/office/officeart/2009/3/layout/SnapshotPictureList"/>
    <dgm:cxn modelId="{39ED7A3D-E88D-465E-89A5-6CE1F02DDC3A}" type="presOf" srcId="{4914B744-EF37-4CD2-95F2-071D3F06724E}" destId="{FFA3CD9F-3A17-4394-AF36-863325921E5C}" srcOrd="0" destOrd="0" presId="urn:microsoft.com/office/officeart/2009/3/layout/SnapshotPictureList"/>
    <dgm:cxn modelId="{A569B644-1B39-4AE2-B0D7-6640A22CA5F8}" srcId="{4914B744-EF37-4CD2-95F2-071D3F06724E}" destId="{94135DC1-362C-48C5-835C-CEF6039357AF}" srcOrd="0" destOrd="0" parTransId="{E7B3F414-6C09-4F48-996C-5F27FD35EEDF}" sibTransId="{B9F910CD-D960-4A63-A4B0-39DFB8B66B74}"/>
    <dgm:cxn modelId="{0D4A46B0-A6F3-46ED-9E26-E751E932ADF9}" type="presParOf" srcId="{FFA3CD9F-3A17-4394-AF36-863325921E5C}" destId="{E3981A87-4FE7-4E1C-9210-093FFF1F0B0A}" srcOrd="0" destOrd="0" presId="urn:microsoft.com/office/officeart/2009/3/layout/SnapshotPictureList"/>
    <dgm:cxn modelId="{3AE0F4D0-65F1-48CD-8120-53F5920ED6CE}" type="presParOf" srcId="{E3981A87-4FE7-4E1C-9210-093FFF1F0B0A}" destId="{D4B60D6D-45A4-476C-8716-0AC5EC2EB9F4}" srcOrd="0" destOrd="0" presId="urn:microsoft.com/office/officeart/2009/3/layout/SnapshotPictureList"/>
    <dgm:cxn modelId="{E862C16B-593D-4112-BFFC-735400E1B8BA}" type="presParOf" srcId="{E3981A87-4FE7-4E1C-9210-093FFF1F0B0A}" destId="{0A990443-E78B-4733-8988-A9F6D8BC9C47}" srcOrd="1" destOrd="0" presId="urn:microsoft.com/office/officeart/2009/3/layout/SnapshotPictureList"/>
    <dgm:cxn modelId="{63192E68-F1EF-4A57-AAAF-E859FAA87036}" type="presParOf" srcId="{E3981A87-4FE7-4E1C-9210-093FFF1F0B0A}" destId="{5A4C2BAD-CF48-4625-80AF-736935ADC527}" srcOrd="2" destOrd="0" presId="urn:microsoft.com/office/officeart/2009/3/layout/SnapshotPictureList"/>
    <dgm:cxn modelId="{1C84722B-DEB9-4C24-A5E7-44BE9761248F}" type="presParOf" srcId="{E3981A87-4FE7-4E1C-9210-093FFF1F0B0A}" destId="{B7AB159C-AE28-47CB-BD48-DF7033D1000D}" srcOrd="3" destOrd="0" presId="urn:microsoft.com/office/officeart/2009/3/layout/SnapshotPictureList"/>
    <dgm:cxn modelId="{D3ED3210-C6F4-4FBC-85A4-312B5A285743}" type="presParOf" srcId="{E3981A87-4FE7-4E1C-9210-093FFF1F0B0A}" destId="{C946822F-CB71-45E1-97C8-511E4753D186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relId="rId2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EB06AD-90E2-47EC-857B-F3FDC9AFE2E0}">
      <dsp:nvSpPr>
        <dsp:cNvPr id="0" name=""/>
        <dsp:cNvSpPr/>
      </dsp:nvSpPr>
      <dsp:spPr>
        <a:xfrm>
          <a:off x="133033" y="530195"/>
          <a:ext cx="3390362" cy="2412620"/>
        </a:xfrm>
        <a:prstGeom prst="frame">
          <a:avLst>
            <a:gd name="adj1" fmla="val 5450"/>
          </a:avLst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4F344D-3C10-4FFC-A946-E6A7352A5A06}">
      <dsp:nvSpPr>
        <dsp:cNvPr id="0" name=""/>
        <dsp:cNvSpPr/>
      </dsp:nvSpPr>
      <dsp:spPr>
        <a:xfrm>
          <a:off x="2677" y="241113"/>
          <a:ext cx="3260006" cy="228212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E897EC-C459-41F7-8EB1-448B406A94C9}">
      <dsp:nvSpPr>
        <dsp:cNvPr id="0" name=""/>
        <dsp:cNvSpPr/>
      </dsp:nvSpPr>
      <dsp:spPr>
        <a:xfrm>
          <a:off x="265580" y="2524051"/>
          <a:ext cx="3127458" cy="2863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0" tIns="152400" rIns="406400" bIns="152400" numCol="1" spcCol="1270" anchor="ctr" anchorCtr="0">
          <a:noAutofit/>
        </a:bodyPr>
        <a:lstStyle/>
        <a:p>
          <a:pPr lvl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4000" b="1" kern="1200" dirty="0" smtClean="0"/>
        </a:p>
        <a:p>
          <a:pPr lvl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4000" b="1" kern="1200" dirty="0" smtClean="0"/>
            <a:t>الاستئذان</a:t>
          </a:r>
          <a:endParaRPr lang="ar-SA" sz="4000" b="1" kern="1200" dirty="0"/>
        </a:p>
      </dsp:txBody>
      <dsp:txXfrm>
        <a:off x="265580" y="2524051"/>
        <a:ext cx="3127458" cy="286380"/>
      </dsp:txXfrm>
    </dsp:sp>
    <dsp:sp modelId="{C96D9178-9E74-4121-9A84-614D30F79FBE}">
      <dsp:nvSpPr>
        <dsp:cNvPr id="0" name=""/>
        <dsp:cNvSpPr/>
      </dsp:nvSpPr>
      <dsp:spPr>
        <a:xfrm>
          <a:off x="3661420" y="530195"/>
          <a:ext cx="1550036" cy="24126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B67623-15B1-49A0-8131-7C72186D8A07}">
      <dsp:nvSpPr>
        <dsp:cNvPr id="0" name=""/>
        <dsp:cNvSpPr/>
      </dsp:nvSpPr>
      <dsp:spPr>
        <a:xfrm>
          <a:off x="109830" y="2118077"/>
          <a:ext cx="2799037" cy="1991826"/>
        </a:xfrm>
        <a:prstGeom prst="frame">
          <a:avLst>
            <a:gd name="adj1" fmla="val 5450"/>
          </a:avLst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4F7AB6-8412-4DDD-A5E1-9B7F419ECB7F}">
      <dsp:nvSpPr>
        <dsp:cNvPr id="0" name=""/>
        <dsp:cNvSpPr/>
      </dsp:nvSpPr>
      <dsp:spPr>
        <a:xfrm>
          <a:off x="2210" y="1879415"/>
          <a:ext cx="2691416" cy="188409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605603-7CF8-4EA6-9984-427C932EDBC1}">
      <dsp:nvSpPr>
        <dsp:cNvPr id="0" name=""/>
        <dsp:cNvSpPr/>
      </dsp:nvSpPr>
      <dsp:spPr>
        <a:xfrm>
          <a:off x="219259" y="3764178"/>
          <a:ext cx="2581987" cy="2364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5120" tIns="121920" rIns="325120" bIns="12192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3200" b="1" kern="1200" dirty="0" smtClean="0"/>
            <a:t>العمل كـ فريق</a:t>
          </a:r>
          <a:endParaRPr lang="ar-SA" sz="3200" b="1" kern="1200" dirty="0"/>
        </a:p>
      </dsp:txBody>
      <dsp:txXfrm>
        <a:off x="219259" y="3764178"/>
        <a:ext cx="2581987" cy="236431"/>
      </dsp:txXfrm>
    </dsp:sp>
    <dsp:sp modelId="{7CE91D36-C5CC-4819-9BA1-24CF04C43E08}">
      <dsp:nvSpPr>
        <dsp:cNvPr id="0" name=""/>
        <dsp:cNvSpPr/>
      </dsp:nvSpPr>
      <dsp:spPr>
        <a:xfrm>
          <a:off x="3022819" y="2118077"/>
          <a:ext cx="1279689" cy="19918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2B7D36-B4CA-452F-80E1-0364E5F1EA5C}">
      <dsp:nvSpPr>
        <dsp:cNvPr id="0" name=""/>
        <dsp:cNvSpPr/>
      </dsp:nvSpPr>
      <dsp:spPr>
        <a:xfrm>
          <a:off x="116175" y="1035089"/>
          <a:ext cx="2960731" cy="2106889"/>
        </a:xfrm>
        <a:prstGeom prst="frame">
          <a:avLst>
            <a:gd name="adj1" fmla="val 5450"/>
          </a:avLst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88D406-739B-466D-98DF-A93053FCD245}">
      <dsp:nvSpPr>
        <dsp:cNvPr id="0" name=""/>
        <dsp:cNvSpPr/>
      </dsp:nvSpPr>
      <dsp:spPr>
        <a:xfrm>
          <a:off x="2337" y="782640"/>
          <a:ext cx="2846894" cy="199293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68A920-0D96-4CAD-9025-B90A6CB26C44}">
      <dsp:nvSpPr>
        <dsp:cNvPr id="0" name=""/>
        <dsp:cNvSpPr/>
      </dsp:nvSpPr>
      <dsp:spPr>
        <a:xfrm>
          <a:off x="254567" y="3135421"/>
          <a:ext cx="2731143" cy="250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5120" tIns="121920" rIns="325120" bIns="12192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3200" b="1" kern="1200" dirty="0" smtClean="0"/>
            <a:t>احترام الجميع</a:t>
          </a:r>
          <a:endParaRPr lang="ar-SA" sz="3200" b="1" kern="1200" dirty="0"/>
        </a:p>
      </dsp:txBody>
      <dsp:txXfrm>
        <a:off x="254567" y="3135421"/>
        <a:ext cx="2731143" cy="250089"/>
      </dsp:txXfrm>
    </dsp:sp>
    <dsp:sp modelId="{F0C7B7C7-E7D4-4554-8A50-8C3624843392}">
      <dsp:nvSpPr>
        <dsp:cNvPr id="0" name=""/>
        <dsp:cNvSpPr/>
      </dsp:nvSpPr>
      <dsp:spPr>
        <a:xfrm>
          <a:off x="3197440" y="1035089"/>
          <a:ext cx="1353614" cy="21068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C7746D-D655-4714-AB04-96BB3C6B8934}">
      <dsp:nvSpPr>
        <dsp:cNvPr id="0" name=""/>
        <dsp:cNvSpPr/>
      </dsp:nvSpPr>
      <dsp:spPr>
        <a:xfrm>
          <a:off x="1653084" y="0"/>
          <a:ext cx="2952840" cy="2101274"/>
        </a:xfrm>
        <a:prstGeom prst="frame">
          <a:avLst>
            <a:gd name="adj1" fmla="val 5450"/>
          </a:avLst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2C071A-A43F-46C0-B761-49ACF1490D67}">
      <dsp:nvSpPr>
        <dsp:cNvPr id="0" name=""/>
        <dsp:cNvSpPr/>
      </dsp:nvSpPr>
      <dsp:spPr>
        <a:xfrm>
          <a:off x="1596034" y="222841"/>
          <a:ext cx="2839306" cy="1987622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5000" r="-3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5F1E0E-8DFD-41F2-BD9C-0DB6D3C28F17}">
      <dsp:nvSpPr>
        <dsp:cNvPr id="0" name=""/>
        <dsp:cNvSpPr/>
      </dsp:nvSpPr>
      <dsp:spPr>
        <a:xfrm>
          <a:off x="1653764" y="2286793"/>
          <a:ext cx="2723864" cy="2494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5760" tIns="137160" rIns="365760" bIns="137160" numCol="1" spcCol="1270" anchor="ctr" anchorCtr="0">
          <a:noAutofit/>
        </a:bodyPr>
        <a:lstStyle/>
        <a:p>
          <a:pPr lvl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3600" b="1" kern="1200" dirty="0" smtClean="0"/>
            <a:t>الالتزام بالوقت</a:t>
          </a:r>
          <a:endParaRPr lang="ar-SA" sz="3600" b="1" kern="1200" dirty="0"/>
        </a:p>
      </dsp:txBody>
      <dsp:txXfrm>
        <a:off x="1653764" y="2286793"/>
        <a:ext cx="2723864" cy="249423"/>
      </dsp:txXfrm>
    </dsp:sp>
    <dsp:sp modelId="{14C88174-BD82-4B6E-9C8E-E82A54676A0C}">
      <dsp:nvSpPr>
        <dsp:cNvPr id="0" name=""/>
        <dsp:cNvSpPr/>
      </dsp:nvSpPr>
      <dsp:spPr>
        <a:xfrm>
          <a:off x="3188918" y="704188"/>
          <a:ext cx="1350006" cy="21012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B60D6D-45A4-476C-8716-0AC5EC2EB9F4}">
      <dsp:nvSpPr>
        <dsp:cNvPr id="0" name=""/>
        <dsp:cNvSpPr/>
      </dsp:nvSpPr>
      <dsp:spPr>
        <a:xfrm>
          <a:off x="1452490" y="1356166"/>
          <a:ext cx="3029223" cy="2155629"/>
        </a:xfrm>
        <a:prstGeom prst="frame">
          <a:avLst>
            <a:gd name="adj1" fmla="val 5450"/>
          </a:avLst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46822F-CB71-45E1-97C8-511E4753D186}">
      <dsp:nvSpPr>
        <dsp:cNvPr id="0" name=""/>
        <dsp:cNvSpPr/>
      </dsp:nvSpPr>
      <dsp:spPr>
        <a:xfrm>
          <a:off x="1279502" y="1472759"/>
          <a:ext cx="2912752" cy="203903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1000" b="-2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990443-E78B-4733-8988-A9F6D8BC9C47}">
      <dsp:nvSpPr>
        <dsp:cNvPr id="0" name=""/>
        <dsp:cNvSpPr/>
      </dsp:nvSpPr>
      <dsp:spPr>
        <a:xfrm>
          <a:off x="1395800" y="3256488"/>
          <a:ext cx="3733356" cy="255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5120" tIns="121920" rIns="325120" bIns="12192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3200" b="1" kern="1200" dirty="0" smtClean="0"/>
            <a:t>الجدية في طلب العلم</a:t>
          </a:r>
          <a:endParaRPr lang="ar-SA" sz="3200" b="1" kern="1200" dirty="0"/>
        </a:p>
      </dsp:txBody>
      <dsp:txXfrm>
        <a:off x="1395800" y="3256488"/>
        <a:ext cx="3733356" cy="255307"/>
      </dsp:txXfrm>
    </dsp:sp>
    <dsp:sp modelId="{5A4C2BAD-CF48-4625-80AF-736935ADC527}">
      <dsp:nvSpPr>
        <dsp:cNvPr id="0" name=""/>
        <dsp:cNvSpPr/>
      </dsp:nvSpPr>
      <dsp:spPr>
        <a:xfrm>
          <a:off x="3744229" y="1356166"/>
          <a:ext cx="1384927" cy="21556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AC22B-64A1-483C-89B5-7EEFDFF2E72B}" type="datetimeFigureOut">
              <a:rPr lang="ar-SA" smtClean="0"/>
              <a:t>14/06/41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4C7A8-889F-4ED5-8E71-BFB3A1CC94E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3964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AC22B-64A1-483C-89B5-7EEFDFF2E72B}" type="datetimeFigureOut">
              <a:rPr lang="ar-SA" smtClean="0"/>
              <a:t>14/06/41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4C7A8-889F-4ED5-8E71-BFB3A1CC94E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4389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AC22B-64A1-483C-89B5-7EEFDFF2E72B}" type="datetimeFigureOut">
              <a:rPr lang="ar-SA" smtClean="0"/>
              <a:t>14/06/41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4C7A8-889F-4ED5-8E71-BFB3A1CC94E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5191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AC22B-64A1-483C-89B5-7EEFDFF2E72B}" type="datetimeFigureOut">
              <a:rPr lang="ar-SA" smtClean="0"/>
              <a:t>14/06/41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4C7A8-889F-4ED5-8E71-BFB3A1CC94E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0106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AC22B-64A1-483C-89B5-7EEFDFF2E72B}" type="datetimeFigureOut">
              <a:rPr lang="ar-SA" smtClean="0"/>
              <a:t>14/06/41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4C7A8-889F-4ED5-8E71-BFB3A1CC94E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3800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AC22B-64A1-483C-89B5-7EEFDFF2E72B}" type="datetimeFigureOut">
              <a:rPr lang="ar-SA" smtClean="0"/>
              <a:t>14/06/41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4C7A8-889F-4ED5-8E71-BFB3A1CC94E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1176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AC22B-64A1-483C-89B5-7EEFDFF2E72B}" type="datetimeFigureOut">
              <a:rPr lang="ar-SA" smtClean="0"/>
              <a:t>14/06/41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4C7A8-889F-4ED5-8E71-BFB3A1CC94E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1602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AC22B-64A1-483C-89B5-7EEFDFF2E72B}" type="datetimeFigureOut">
              <a:rPr lang="ar-SA" smtClean="0"/>
              <a:t>14/06/41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4C7A8-889F-4ED5-8E71-BFB3A1CC94E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0857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AC22B-64A1-483C-89B5-7EEFDFF2E72B}" type="datetimeFigureOut">
              <a:rPr lang="ar-SA" smtClean="0"/>
              <a:t>14/06/41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4C7A8-889F-4ED5-8E71-BFB3A1CC94E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4361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AC22B-64A1-483C-89B5-7EEFDFF2E72B}" type="datetimeFigureOut">
              <a:rPr lang="ar-SA" smtClean="0"/>
              <a:t>14/06/41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4C7A8-889F-4ED5-8E71-BFB3A1CC94E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1128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AC22B-64A1-483C-89B5-7EEFDFF2E72B}" type="datetimeFigureOut">
              <a:rPr lang="ar-SA" smtClean="0"/>
              <a:t>14/06/41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4C7A8-889F-4ED5-8E71-BFB3A1CC94E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7949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BAC22B-64A1-483C-89B5-7EEFDFF2E72B}" type="datetimeFigureOut">
              <a:rPr lang="ar-SA" smtClean="0"/>
              <a:t>14/06/41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04C7A8-889F-4ED5-8E71-BFB3A1CC94E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04268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://t.me/abd_fegh_1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hdphoto" Target="../media/hdphoto1.wdp"/><Relationship Id="rId7" Type="http://schemas.openxmlformats.org/officeDocument/2006/relationships/image" Target="../media/image3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microsoft.com/office/2007/relationships/hdphoto" Target="../media/hdphoto8.wdp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47.png"/><Relationship Id="rId4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1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microsoft.com/office/2007/relationships/hdphoto" Target="../media/hdphoto10.wdp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hyperlink" Target="http://t.me/abd_fegh_1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18" Type="http://schemas.microsoft.com/office/2007/relationships/diagramDrawing" Target="../diagrams/drawing3.xml"/><Relationship Id="rId26" Type="http://schemas.openxmlformats.org/officeDocument/2006/relationships/diagramQuickStyle" Target="../diagrams/quickStyle5.xml"/><Relationship Id="rId3" Type="http://schemas.microsoft.com/office/2007/relationships/hdphoto" Target="../media/hdphoto1.wdp"/><Relationship Id="rId21" Type="http://schemas.openxmlformats.org/officeDocument/2006/relationships/diagramQuickStyle" Target="../diagrams/quickStyle4.xml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17" Type="http://schemas.openxmlformats.org/officeDocument/2006/relationships/diagramColors" Target="../diagrams/colors3.xml"/><Relationship Id="rId25" Type="http://schemas.openxmlformats.org/officeDocument/2006/relationships/diagramLayout" Target="../diagrams/layout5.xml"/><Relationship Id="rId2" Type="http://schemas.openxmlformats.org/officeDocument/2006/relationships/image" Target="../media/image9.png"/><Relationship Id="rId16" Type="http://schemas.openxmlformats.org/officeDocument/2006/relationships/diagramQuickStyle" Target="../diagrams/quickStyle3.xml"/><Relationship Id="rId20" Type="http://schemas.openxmlformats.org/officeDocument/2006/relationships/diagramLayout" Target="../diagrams/layout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24" Type="http://schemas.openxmlformats.org/officeDocument/2006/relationships/diagramData" Target="../diagrams/data5.xml"/><Relationship Id="rId5" Type="http://schemas.openxmlformats.org/officeDocument/2006/relationships/diagramLayout" Target="../diagrams/layout1.xml"/><Relationship Id="rId15" Type="http://schemas.openxmlformats.org/officeDocument/2006/relationships/diagramLayout" Target="../diagrams/layout3.xml"/><Relationship Id="rId23" Type="http://schemas.microsoft.com/office/2007/relationships/diagramDrawing" Target="../diagrams/drawing4.xml"/><Relationship Id="rId28" Type="http://schemas.microsoft.com/office/2007/relationships/diagramDrawing" Target="../diagrams/drawing5.xml"/><Relationship Id="rId10" Type="http://schemas.openxmlformats.org/officeDocument/2006/relationships/diagramLayout" Target="../diagrams/layout2.xml"/><Relationship Id="rId19" Type="http://schemas.openxmlformats.org/officeDocument/2006/relationships/diagramData" Target="../diagrams/data4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diagramData" Target="../diagrams/data3.xml"/><Relationship Id="rId22" Type="http://schemas.openxmlformats.org/officeDocument/2006/relationships/diagramColors" Target="../diagrams/colors4.xml"/><Relationship Id="rId27" Type="http://schemas.openxmlformats.org/officeDocument/2006/relationships/diagramColors" Target="../diagrams/colors5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gif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4.wdp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ذو زاويتين مستديرتين في نفس الجانب 4"/>
          <p:cNvSpPr/>
          <p:nvPr/>
        </p:nvSpPr>
        <p:spPr>
          <a:xfrm>
            <a:off x="1080655" y="1545822"/>
            <a:ext cx="10557164" cy="4455621"/>
          </a:xfrm>
          <a:prstGeom prst="round2Same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5400" b="1" i="0" u="none" strike="noStrike" kern="1200" cap="none" spc="0" normalizeH="0" baseline="0" noProof="0" dirty="0">
              <a:ln>
                <a:noFill/>
              </a:ln>
              <a:solidFill>
                <a:srgbClr val="63CAEB"/>
              </a:solidFill>
              <a:effectLst/>
              <a:uLnTx/>
              <a:uFillTx/>
              <a:latin typeface="Traditional Arabic" panose="02020603050405020304" pitchFamily="18" charset="-78"/>
              <a:ea typeface="+mn-ea"/>
              <a:cs typeface="Traditional Arabic" panose="02020603050405020304" pitchFamily="18" charset="-78"/>
            </a:endParaRP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007" y="0"/>
            <a:ext cx="2876933" cy="2876933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78" y="211637"/>
            <a:ext cx="3961804" cy="2123527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898" y="3329928"/>
            <a:ext cx="2985135" cy="1240489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774" y="2163335"/>
            <a:ext cx="5748115" cy="28544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مستطيل مستدير الزوايا 9"/>
          <p:cNvSpPr/>
          <p:nvPr/>
        </p:nvSpPr>
        <p:spPr>
          <a:xfrm>
            <a:off x="0" y="5023413"/>
            <a:ext cx="12192000" cy="1865067"/>
          </a:xfrm>
          <a:prstGeom prst="roundRect">
            <a:avLst>
              <a:gd name="adj" fmla="val 0"/>
            </a:avLst>
          </a:prstGeom>
          <a:solidFill>
            <a:schemeClr val="accent5">
              <a:lumMod val="60000"/>
              <a:lumOff val="4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جميع العروض لمقرر </a:t>
            </a:r>
            <a:r>
              <a:rPr lang="ar-SA" sz="3600" b="1" dirty="0" err="1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فقة</a:t>
            </a:r>
            <a:r>
              <a:rPr lang="ar-SA" sz="3600" b="1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 2 </a:t>
            </a:r>
          </a:p>
          <a:p>
            <a:pPr algn="ctr"/>
            <a:r>
              <a:rPr lang="ar-SA" sz="3600" b="1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راجعها وأشرف عليها: الأستاذ / عبدالرحمن الشراري</a:t>
            </a:r>
          </a:p>
          <a:p>
            <a:pPr algn="ctr"/>
            <a:r>
              <a:rPr lang="en-US" sz="3600" b="1" dirty="0" smtClean="0">
                <a:latin typeface="Traditional Arabic" panose="02020603050405020304" pitchFamily="18" charset="-78"/>
                <a:cs typeface="Traditional Arabic" panose="02020603050405020304" pitchFamily="18" charset="-78"/>
                <a:hlinkClick r:id="rId7"/>
              </a:rPr>
              <a:t>http://t.me/abd_fegh_1</a:t>
            </a:r>
            <a:r>
              <a:rPr lang="en-US" sz="3600" b="1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endParaRPr lang="ar-SA" sz="3600" b="1" dirty="0" smtClean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5564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6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ذو زاويتين مستديرتين في نفس الجانب 6"/>
          <p:cNvSpPr/>
          <p:nvPr/>
        </p:nvSpPr>
        <p:spPr>
          <a:xfrm>
            <a:off x="182881" y="199505"/>
            <a:ext cx="11704320" cy="6483928"/>
          </a:xfrm>
          <a:prstGeom prst="round2Same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26" y="1543050"/>
            <a:ext cx="8630462" cy="51403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57479" y="4576316"/>
            <a:ext cx="1910078" cy="2107117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285751" y="198985"/>
            <a:ext cx="1062676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ar-SA" sz="4400" b="1" dirty="0">
                <a:solidFill>
                  <a:schemeClr val="bg2">
                    <a:lumMod val="50000"/>
                  </a:scheme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ناقشـ/ي مع زملائك </a:t>
            </a:r>
            <a:r>
              <a:rPr lang="ar-SA" sz="4400" b="1" dirty="0" smtClean="0">
                <a:solidFill>
                  <a:schemeClr val="bg2">
                    <a:lumMod val="50000"/>
                  </a:scheme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الجعالة و أوجد/ي حِكمتان أو أكثر لله </a:t>
            </a:r>
            <a:r>
              <a:rPr lang="ar-SA" sz="4400" b="1" dirty="0">
                <a:solidFill>
                  <a:schemeClr val="bg2">
                    <a:lumMod val="50000"/>
                  </a:scheme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عز </a:t>
            </a:r>
            <a:r>
              <a:rPr lang="ar-SA" sz="4400" b="1" dirty="0" smtClean="0">
                <a:solidFill>
                  <a:schemeClr val="bg2">
                    <a:lumMod val="50000"/>
                  </a:scheme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وجل</a:t>
            </a:r>
          </a:p>
          <a:p>
            <a:r>
              <a:rPr lang="ar-SA" sz="4400" b="1" dirty="0" smtClean="0">
                <a:solidFill>
                  <a:schemeClr val="bg2">
                    <a:lumMod val="50000"/>
                  </a:scheme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SA" sz="4400" b="1" dirty="0">
                <a:solidFill>
                  <a:schemeClr val="bg2">
                    <a:lumMod val="50000"/>
                  </a:scheme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في اباحة الجعالة للناس</a:t>
            </a:r>
            <a:r>
              <a:rPr lang="ar-SA" sz="4400" b="1" dirty="0" smtClean="0">
                <a:solidFill>
                  <a:schemeClr val="bg2">
                    <a:lumMod val="50000"/>
                  </a:scheme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! </a:t>
            </a:r>
            <a:endParaRPr lang="ar-SA" sz="4400" b="1" dirty="0">
              <a:solidFill>
                <a:schemeClr val="bg2">
                  <a:lumMod val="50000"/>
                </a:schemeClr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5314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6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ذو زاويتين مستديرتين في نفس الجانب 6"/>
          <p:cNvSpPr/>
          <p:nvPr/>
        </p:nvSpPr>
        <p:spPr>
          <a:xfrm>
            <a:off x="209889" y="193076"/>
            <a:ext cx="11704320" cy="6483928"/>
          </a:xfrm>
          <a:prstGeom prst="round2Same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" name="مستطيل ذو زوايا قطرية مستديرة 14"/>
          <p:cNvSpPr/>
          <p:nvPr/>
        </p:nvSpPr>
        <p:spPr>
          <a:xfrm>
            <a:off x="1446825" y="752610"/>
            <a:ext cx="9176432" cy="4990789"/>
          </a:xfrm>
          <a:prstGeom prst="round2DiagRect">
            <a:avLst/>
          </a:prstGeom>
          <a:solidFill>
            <a:srgbClr val="DEB246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3600" b="1" dirty="0">
                <a:solidFill>
                  <a:schemeClr val="bg2">
                    <a:lumMod val="50000"/>
                  </a:scheme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الجعالة </a:t>
            </a:r>
            <a:r>
              <a:rPr lang="ar-SA" sz="3600" b="1" dirty="0">
                <a:solidFill>
                  <a:srgbClr val="FF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مباحة</a:t>
            </a:r>
            <a:r>
              <a:rPr lang="ar-SA" sz="3600" b="1" dirty="0">
                <a:solidFill>
                  <a:schemeClr val="bg2">
                    <a:lumMod val="50000"/>
                  </a:scheme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، لأن الأصل في العقود هو الحِل ، ولم يرد في الشرع ما يمنع عنها بل جاء في القرآن والسنة ما يدل على جوازها.</a:t>
            </a:r>
          </a:p>
          <a:p>
            <a:endParaRPr lang="ar-SA" sz="3600" b="1" dirty="0">
              <a:solidFill>
                <a:schemeClr val="bg2">
                  <a:lumMod val="50000"/>
                </a:schemeClr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r>
              <a:rPr lang="ar-SA" sz="3600" b="1" dirty="0">
                <a:solidFill>
                  <a:schemeClr val="bg2">
                    <a:lumMod val="50000"/>
                  </a:scheme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ومن ذلك قول الله تعالى – </a:t>
            </a:r>
            <a:r>
              <a:rPr lang="ar-SA" sz="3600" b="1" dirty="0" smtClean="0">
                <a:solidFill>
                  <a:schemeClr val="bg2">
                    <a:lumMod val="50000"/>
                  </a:scheme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حكاية عن المنادي في قصة يوسف عليه السلام : " </a:t>
            </a:r>
            <a:r>
              <a:rPr lang="ar-SA" sz="3200" b="1" dirty="0" smtClean="0">
                <a:solidFill>
                  <a:srgbClr val="00B05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وَلِمَن جَاءَ بِهِ حِمْلُ بَعِيرٍ وَأَنَا بِهِ زَعِيمٌ (72)</a:t>
            </a:r>
            <a:r>
              <a:rPr lang="ar-SA" sz="3600" b="1" dirty="0" smtClean="0">
                <a:solidFill>
                  <a:schemeClr val="bg2">
                    <a:lumMod val="50000"/>
                  </a:scheme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".</a:t>
            </a:r>
            <a:endParaRPr lang="ar-SA" sz="3600" b="1" dirty="0">
              <a:solidFill>
                <a:schemeClr val="bg2">
                  <a:lumMod val="50000"/>
                </a:schemeClr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4951750" y="199505"/>
            <a:ext cx="27751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حكم الجَعالة</a:t>
            </a:r>
            <a:endParaRPr lang="ar-SA" sz="5400" b="1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9" name="صورة 1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82" b="94424" l="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750" r="45059"/>
          <a:stretch/>
        </p:blipFill>
        <p:spPr>
          <a:xfrm>
            <a:off x="182881" y="4053840"/>
            <a:ext cx="5501639" cy="2623164"/>
          </a:xfrm>
          <a:prstGeom prst="rect">
            <a:avLst/>
          </a:prstGeom>
        </p:spPr>
      </p:pic>
      <p:sp>
        <p:nvSpPr>
          <p:cNvPr id="20" name="مستطيل 19"/>
          <p:cNvSpPr/>
          <p:nvPr/>
        </p:nvSpPr>
        <p:spPr>
          <a:xfrm>
            <a:off x="798492" y="4779041"/>
            <a:ext cx="395973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cap="none" spc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اشرح الآية حسب مفهومك </a:t>
            </a:r>
          </a:p>
          <a:p>
            <a:pPr algn="ctr"/>
            <a:r>
              <a:rPr lang="ar-SA" sz="2800" b="1" cap="none" spc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ووضح الجاعل والعامل و الجَعل؟</a:t>
            </a:r>
          </a:p>
        </p:txBody>
      </p:sp>
    </p:spTree>
    <p:extLst>
      <p:ext uri="{BB962C8B-B14F-4D97-AF65-F5344CB8AC3E}">
        <p14:creationId xmlns:p14="http://schemas.microsoft.com/office/powerpoint/2010/main" val="195052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6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ذو زاويتين مستديرتين في نفس الجانب 6"/>
          <p:cNvSpPr/>
          <p:nvPr/>
        </p:nvSpPr>
        <p:spPr>
          <a:xfrm>
            <a:off x="182881" y="199505"/>
            <a:ext cx="11704320" cy="6483928"/>
          </a:xfrm>
          <a:prstGeom prst="round2Same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/>
              <a:t>من يوفّر لي نوعًا من الخُمور و له الفان ريال. </a:t>
            </a:r>
            <a:endParaRPr lang="ar-SA" dirty="0"/>
          </a:p>
        </p:txBody>
      </p:sp>
      <p:sp>
        <p:nvSpPr>
          <p:cNvPr id="8" name="مستطيل 7"/>
          <p:cNvSpPr/>
          <p:nvPr/>
        </p:nvSpPr>
        <p:spPr>
          <a:xfrm>
            <a:off x="0" y="3803503"/>
            <a:ext cx="4581703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6000" b="1" dirty="0" smtClean="0">
                <a:solidFill>
                  <a:schemeClr val="accent2">
                    <a:lumMod val="75000"/>
                  </a:schemeClr>
                </a:solidFill>
              </a:rPr>
              <a:t>فكر/ي متى تكون </a:t>
            </a:r>
          </a:p>
          <a:p>
            <a:pPr algn="ctr"/>
            <a:r>
              <a:rPr lang="ar-SA" sz="6000" b="1" dirty="0" smtClean="0">
                <a:solidFill>
                  <a:schemeClr val="accent2">
                    <a:lumMod val="75000"/>
                  </a:schemeClr>
                </a:solidFill>
              </a:rPr>
              <a:t>الجَعالة مُحرمة؟</a:t>
            </a:r>
            <a:endParaRPr lang="ar-SA" sz="6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052" y="705413"/>
            <a:ext cx="6940800" cy="547211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010" y="971010"/>
            <a:ext cx="2375830" cy="316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26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6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ذو زاويتين مستديرتين في نفس الجانب 6"/>
          <p:cNvSpPr/>
          <p:nvPr/>
        </p:nvSpPr>
        <p:spPr>
          <a:xfrm>
            <a:off x="201400" y="199505"/>
            <a:ext cx="11704320" cy="6483928"/>
          </a:xfrm>
          <a:prstGeom prst="round2Same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580" y="3459480"/>
            <a:ext cx="4108962" cy="4108962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230" y="1940629"/>
            <a:ext cx="6594880" cy="439320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0" name="مستطيل ذو زوايا قطرية مستديرة 19"/>
          <p:cNvSpPr/>
          <p:nvPr/>
        </p:nvSpPr>
        <p:spPr>
          <a:xfrm>
            <a:off x="1021081" y="637850"/>
            <a:ext cx="9790828" cy="835540"/>
          </a:xfrm>
          <a:prstGeom prst="round2DiagRect">
            <a:avLst/>
          </a:prstGeom>
          <a:solidFill>
            <a:srgbClr val="DEB246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4400" b="1" dirty="0" smtClean="0">
                <a:solidFill>
                  <a:srgbClr val="ED7074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تجوز مجاعلة الطبيب على </a:t>
            </a:r>
            <a:r>
              <a:rPr lang="ar-SA" sz="4800" b="1" dirty="0" smtClean="0">
                <a:solidFill>
                  <a:schemeClr val="accent1">
                    <a:lumMod val="75000"/>
                  </a:scheme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البرء</a:t>
            </a:r>
            <a:r>
              <a:rPr lang="ar-SA" sz="4400" b="1" dirty="0" smtClean="0">
                <a:solidFill>
                  <a:srgbClr val="ED7074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، ولا يجوز استئجاره عليه؛ لماذا؟! </a:t>
            </a:r>
            <a:endParaRPr lang="ar-SA" sz="4400" b="1" dirty="0">
              <a:solidFill>
                <a:srgbClr val="ED7074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88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6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3557">
            <a:off x="2650149" y="2074296"/>
            <a:ext cx="6568440" cy="4929176"/>
          </a:xfrm>
          <a:prstGeom prst="rect">
            <a:avLst/>
          </a:prstGeom>
        </p:spPr>
      </p:pic>
      <p:sp>
        <p:nvSpPr>
          <p:cNvPr id="7" name="المستطيل"/>
          <p:cNvSpPr/>
          <p:nvPr/>
        </p:nvSpPr>
        <p:spPr>
          <a:xfrm>
            <a:off x="201400" y="199505"/>
            <a:ext cx="11704320" cy="6483928"/>
          </a:xfrm>
          <a:prstGeom prst="round2Same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8" name="مستطيل ذو زوايا قطرية مستديرة 7"/>
          <p:cNvSpPr/>
          <p:nvPr/>
        </p:nvSpPr>
        <p:spPr>
          <a:xfrm>
            <a:off x="1889697" y="433155"/>
            <a:ext cx="8821846" cy="2328991"/>
          </a:xfrm>
          <a:prstGeom prst="round2DiagRect">
            <a:avLst/>
          </a:prstGeom>
          <a:solidFill>
            <a:srgbClr val="DEB246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 smtClean="0">
                <a:solidFill>
                  <a:schemeClr val="bg2">
                    <a:lumMod val="50000"/>
                  </a:scheme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الجَعَالة عَقدٌ جائز ، لكلٍ منهما فسخه ، فإن كان الفسخ من العامل قبل حصول المقصود فإنه لا يستحقُ شيئًا </a:t>
            </a:r>
            <a:r>
              <a:rPr lang="ar-SA" sz="5400" b="1" dirty="0">
                <a:solidFill>
                  <a:srgbClr val="FF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"</a:t>
            </a:r>
            <a:r>
              <a:rPr lang="ar-SA" sz="5400" b="1" dirty="0" smtClean="0">
                <a:solidFill>
                  <a:srgbClr val="FF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لماذا؟!" </a:t>
            </a:r>
            <a:r>
              <a:rPr lang="ar-SA" sz="3600" b="1" dirty="0" smtClean="0">
                <a:solidFill>
                  <a:schemeClr val="bg2">
                    <a:lumMod val="50000"/>
                  </a:scheme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،</a:t>
            </a:r>
          </a:p>
          <a:p>
            <a:pPr algn="ctr"/>
            <a:r>
              <a:rPr lang="ar-SA" sz="3600" b="1" dirty="0" smtClean="0">
                <a:solidFill>
                  <a:schemeClr val="bg2">
                    <a:lumMod val="50000"/>
                  </a:scheme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وإن كان </a:t>
            </a:r>
            <a:r>
              <a:rPr lang="ar-SA" sz="4800" b="1" u="sng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الفسخ من الجاعل </a:t>
            </a:r>
            <a:r>
              <a:rPr lang="ar-SA" sz="3600" b="1" dirty="0" smtClean="0">
                <a:solidFill>
                  <a:schemeClr val="bg2">
                    <a:lumMod val="50000"/>
                  </a:scheme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فله ثلاثة أحوال </a:t>
            </a:r>
            <a:endParaRPr lang="ar-SA" sz="3600" b="1" dirty="0">
              <a:solidFill>
                <a:schemeClr val="bg2">
                  <a:lumMod val="50000"/>
                </a:schemeClr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9" name="شكل بيضاوي 8"/>
          <p:cNvSpPr/>
          <p:nvPr/>
        </p:nvSpPr>
        <p:spPr>
          <a:xfrm>
            <a:off x="7619396" y="2995796"/>
            <a:ext cx="2926080" cy="2880000"/>
          </a:xfrm>
          <a:prstGeom prst="ellipse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5300" b="1" dirty="0" smtClean="0">
                <a:solidFill>
                  <a:schemeClr val="bg2">
                    <a:lumMod val="50000"/>
                  </a:schemeClr>
                </a:solidFill>
              </a:rPr>
              <a:t>قبل</a:t>
            </a:r>
          </a:p>
          <a:p>
            <a:pPr algn="ctr"/>
            <a:r>
              <a:rPr lang="ar-SA" sz="2400" b="1" dirty="0" smtClean="0">
                <a:solidFill>
                  <a:schemeClr val="bg2">
                    <a:lumMod val="50000"/>
                  </a:schemeClr>
                </a:solidFill>
              </a:rPr>
              <a:t>الشروع في العمل</a:t>
            </a:r>
          </a:p>
          <a:p>
            <a:pPr algn="ctr"/>
            <a:endParaRPr lang="ar-SA" sz="5400" b="1" dirty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endParaRPr lang="ar-SA" sz="54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r>
              <a:rPr lang="ar-SA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endParaRPr lang="ar-S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2" name="شكل بيضاوي 21"/>
          <p:cNvSpPr/>
          <p:nvPr/>
        </p:nvSpPr>
        <p:spPr>
          <a:xfrm>
            <a:off x="4432281" y="2995796"/>
            <a:ext cx="2926080" cy="2880360"/>
          </a:xfrm>
          <a:prstGeom prst="ellipse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5400" b="1" dirty="0" smtClean="0">
                <a:solidFill>
                  <a:srgbClr val="00549F"/>
                </a:solidFill>
              </a:rPr>
              <a:t>بعد</a:t>
            </a:r>
          </a:p>
          <a:p>
            <a:pPr algn="ctr"/>
            <a:r>
              <a:rPr lang="ar-SA" sz="2400" b="1" dirty="0" smtClean="0">
                <a:solidFill>
                  <a:srgbClr val="00549F"/>
                </a:solidFill>
              </a:rPr>
              <a:t>الشروع في العمل</a:t>
            </a:r>
          </a:p>
          <a:p>
            <a:pPr algn="ctr">
              <a:lnSpc>
                <a:spcPct val="200000"/>
              </a:lnSpc>
            </a:pPr>
            <a:endParaRPr lang="ar-SA" sz="54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endParaRPr lang="ar-SA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3" name="شكل بيضاوي 22"/>
          <p:cNvSpPr/>
          <p:nvPr/>
        </p:nvSpPr>
        <p:spPr>
          <a:xfrm>
            <a:off x="1208169" y="2995796"/>
            <a:ext cx="2926080" cy="2880360"/>
          </a:xfrm>
          <a:prstGeom prst="ellipse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lnSpc>
                <a:spcPct val="200000"/>
              </a:lnSpc>
            </a:pPr>
            <a:r>
              <a:rPr lang="ar-SA" sz="5400" b="1" dirty="0" smtClean="0">
                <a:solidFill>
                  <a:srgbClr val="FF0000"/>
                </a:solidFill>
              </a:rPr>
              <a:t>بعد</a:t>
            </a:r>
          </a:p>
          <a:p>
            <a:pPr algn="ctr"/>
            <a:endParaRPr lang="ar-SA" sz="5400" b="1" dirty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endParaRPr lang="ar-SA" sz="54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endParaRPr lang="ar-SA" sz="5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4" name="صورة 2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7625" y1="30750" x2="17625" y2="30750"/>
                        <a14:foregroundMark x1="14625" y1="39125" x2="14625" y2="39125"/>
                        <a14:foregroundMark x1="16125" y1="39125" x2="16125" y2="39125"/>
                        <a14:foregroundMark x1="16125" y1="44500" x2="16125" y2="44500"/>
                        <a14:foregroundMark x1="18000" y1="49750" x2="18000" y2="49750"/>
                        <a14:foregroundMark x1="22250" y1="21375" x2="22250" y2="21375"/>
                        <a14:foregroundMark x1="20750" y1="23125" x2="20750" y2="23125"/>
                        <a14:foregroundMark x1="20375" y1="25125" x2="20375" y2="25125"/>
                        <a14:foregroundMark x1="23500" y1="17875" x2="23500" y2="17875"/>
                        <a14:foregroundMark x1="25875" y1="15250" x2="25875" y2="15250"/>
                        <a14:foregroundMark x1="28625" y1="13875" x2="28625" y2="13875"/>
                        <a14:foregroundMark x1="32375" y1="11125" x2="32375" y2="11125"/>
                        <a14:foregroundMark x1="32375" y1="11125" x2="32375" y2="11125"/>
                        <a14:foregroundMark x1="32625" y1="11125" x2="32625" y2="11125"/>
                        <a14:foregroundMark x1="35250" y1="10625" x2="35250" y2="10625"/>
                        <a14:foregroundMark x1="20875" y1="83250" x2="20875" y2="83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287" y="3942097"/>
            <a:ext cx="1267428" cy="1267428"/>
          </a:xfrm>
          <a:prstGeom prst="rect">
            <a:avLst/>
          </a:prstGeom>
        </p:spPr>
      </p:pic>
      <p:pic>
        <p:nvPicPr>
          <p:cNvPr id="25" name="صورة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831" y="3988018"/>
            <a:ext cx="1239141" cy="1239141"/>
          </a:xfrm>
          <a:prstGeom prst="rect">
            <a:avLst/>
          </a:prstGeom>
        </p:spPr>
      </p:pic>
      <p:pic>
        <p:nvPicPr>
          <p:cNvPr id="26" name="صورة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929" y="3886284"/>
            <a:ext cx="1378087" cy="886119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>
            <a:off x="8605329" y="3988018"/>
            <a:ext cx="210621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لا شيء</a:t>
            </a:r>
          </a:p>
          <a:p>
            <a:pPr algn="ctr"/>
            <a:r>
              <a:rPr lang="ar-SA" sz="40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للعامِل.</a:t>
            </a:r>
            <a:endParaRPr lang="ar-SA" sz="4000" b="1" cap="none" spc="0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مستطيل 26"/>
          <p:cNvSpPr/>
          <p:nvPr/>
        </p:nvSpPr>
        <p:spPr>
          <a:xfrm>
            <a:off x="5175337" y="4164078"/>
            <a:ext cx="210621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له مثل </a:t>
            </a:r>
          </a:p>
          <a:p>
            <a:pPr algn="ctr"/>
            <a:r>
              <a:rPr lang="ar-SA" sz="4000" b="1" cap="none" spc="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أُجرة عمله.</a:t>
            </a:r>
            <a:endParaRPr lang="ar-SA" sz="4000" b="1" cap="none" spc="0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مستطيل 27"/>
          <p:cNvSpPr/>
          <p:nvPr/>
        </p:nvSpPr>
        <p:spPr>
          <a:xfrm>
            <a:off x="2004585" y="4040968"/>
            <a:ext cx="210621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لا يصح </a:t>
            </a:r>
          </a:p>
          <a:p>
            <a:pPr algn="ctr"/>
            <a:r>
              <a:rPr lang="ar-SA" sz="32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الفسخ وللعامل الجعل كاملاً.</a:t>
            </a:r>
          </a:p>
        </p:txBody>
      </p:sp>
      <p:sp>
        <p:nvSpPr>
          <p:cNvPr id="12" name="مستطيل 11"/>
          <p:cNvSpPr/>
          <p:nvPr/>
        </p:nvSpPr>
        <p:spPr>
          <a:xfrm>
            <a:off x="1717717" y="3544556"/>
            <a:ext cx="17764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انتهاء العمل</a:t>
            </a:r>
            <a:endParaRPr lang="ar-SA" sz="3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9" name="صورة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42" y="5111721"/>
            <a:ext cx="1514475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00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2" grpId="0" animBg="1"/>
      <p:bldP spid="23" grpId="0" animBg="1"/>
      <p:bldP spid="10" grpId="0"/>
      <p:bldP spid="27" grpId="0"/>
      <p:bldP spid="28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6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ذو زاويتين مستديرتين في نفس الجانب 6"/>
          <p:cNvSpPr/>
          <p:nvPr/>
        </p:nvSpPr>
        <p:spPr>
          <a:xfrm>
            <a:off x="201400" y="199505"/>
            <a:ext cx="11704320" cy="6483928"/>
          </a:xfrm>
          <a:prstGeom prst="round2Same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1" name="مستطيل ذو زوايا قطرية مستديرة 10"/>
          <p:cNvSpPr/>
          <p:nvPr/>
        </p:nvSpPr>
        <p:spPr>
          <a:xfrm>
            <a:off x="5595085" y="5520941"/>
            <a:ext cx="6074229" cy="1086460"/>
          </a:xfrm>
          <a:prstGeom prst="round2DiagRect">
            <a:avLst/>
          </a:prstGeom>
          <a:solidFill>
            <a:srgbClr val="F2F6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ln w="0"/>
                <a:solidFill>
                  <a:srgbClr val="216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اذا كان رُبع المبلغ هو</a:t>
            </a:r>
          </a:p>
          <a:p>
            <a:pPr algn="ctr"/>
            <a:r>
              <a:rPr lang="ar-SA" sz="3200" b="1" dirty="0">
                <a:ln w="0"/>
                <a:solidFill>
                  <a:srgbClr val="216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25.000 ريالًا ، فكم هو المبلغ كاملاً؟</a:t>
            </a:r>
          </a:p>
        </p:txBody>
      </p:sp>
      <p:sp>
        <p:nvSpPr>
          <p:cNvPr id="20" name="مستطيل ذو زوايا قطرية مستديرة 19"/>
          <p:cNvSpPr/>
          <p:nvPr/>
        </p:nvSpPr>
        <p:spPr>
          <a:xfrm>
            <a:off x="1132113" y="779368"/>
            <a:ext cx="9679795" cy="1484864"/>
          </a:xfrm>
          <a:prstGeom prst="round2DiagRect">
            <a:avLst/>
          </a:prstGeom>
          <a:solidFill>
            <a:srgbClr val="DEB246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4400" b="1" dirty="0" smtClean="0">
                <a:solidFill>
                  <a:srgbClr val="ED7074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شاهد/ي المُحادثة التالية استخرج/ي حُكمًا</a:t>
            </a:r>
          </a:p>
          <a:p>
            <a:r>
              <a:rPr lang="ar-SA" sz="4400" b="1" dirty="0" smtClean="0">
                <a:solidFill>
                  <a:srgbClr val="ED7074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من احكام الجَعالة :</a:t>
            </a:r>
            <a:endParaRPr lang="ar-SA" sz="4400" b="1" dirty="0">
              <a:solidFill>
                <a:srgbClr val="ED7074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5" name="مستطيل ذو زوايا قطرية مستديرة 4"/>
          <p:cNvSpPr/>
          <p:nvPr/>
        </p:nvSpPr>
        <p:spPr>
          <a:xfrm>
            <a:off x="4513068" y="3330501"/>
            <a:ext cx="6379025" cy="1436914"/>
          </a:xfrm>
          <a:prstGeom prst="round2DiagRect">
            <a:avLst/>
          </a:prstGeom>
          <a:solidFill>
            <a:srgbClr val="DEB246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400" b="1" dirty="0" smtClean="0">
                <a:solidFill>
                  <a:schemeClr val="bg2">
                    <a:lumMod val="50000"/>
                  </a:scheme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يصح أن يكون الجعل مبلغًا محددًا ، كأن يجاعل محاميًا على تخليص حقه بألف ريال،  أو أن يكون بنسبة معلومة كأن يجاعله على تخليص حقه وله ربعه.</a:t>
            </a:r>
            <a:endParaRPr lang="ar-SA" sz="2400" b="1" dirty="0">
              <a:solidFill>
                <a:schemeClr val="bg2">
                  <a:lumMod val="50000"/>
                </a:schemeClr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47" b="9762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820"/>
          <a:stretch/>
        </p:blipFill>
        <p:spPr>
          <a:xfrm flipH="1">
            <a:off x="4550559" y="1585726"/>
            <a:ext cx="2643461" cy="1744775"/>
          </a:xfrm>
          <a:prstGeom prst="rect">
            <a:avLst/>
          </a:prstGeom>
        </p:spPr>
      </p:pic>
      <p:sp>
        <p:nvSpPr>
          <p:cNvPr id="9" name="مستطيل 8"/>
          <p:cNvSpPr/>
          <p:nvPr/>
        </p:nvSpPr>
        <p:spPr>
          <a:xfrm>
            <a:off x="5358679" y="5596425"/>
            <a:ext cx="598685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ar-SA" sz="3600" b="1" cap="none" spc="0" dirty="0">
              <a:ln w="0"/>
              <a:solidFill>
                <a:srgbClr val="216DD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187" y="5269620"/>
            <a:ext cx="1654112" cy="1589103"/>
          </a:xfrm>
          <a:prstGeom prst="rect">
            <a:avLst/>
          </a:prstGeom>
        </p:spPr>
      </p:pic>
      <p:pic>
        <p:nvPicPr>
          <p:cNvPr id="13" name="صورة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1" y="-304801"/>
            <a:ext cx="4675213" cy="758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49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6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ذو زاويتين مستديرتين في نفس الجانب 6"/>
          <p:cNvSpPr/>
          <p:nvPr/>
        </p:nvSpPr>
        <p:spPr>
          <a:xfrm>
            <a:off x="201400" y="199505"/>
            <a:ext cx="11704320" cy="6483928"/>
          </a:xfrm>
          <a:prstGeom prst="round2Same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0" name="مستطيل ذو زوايا قطرية مستديرة 19"/>
          <p:cNvSpPr/>
          <p:nvPr/>
        </p:nvSpPr>
        <p:spPr>
          <a:xfrm>
            <a:off x="1132113" y="779368"/>
            <a:ext cx="9679795" cy="1484864"/>
          </a:xfrm>
          <a:prstGeom prst="round2DiagRect">
            <a:avLst/>
          </a:prstGeom>
          <a:solidFill>
            <a:srgbClr val="DEB246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4400" b="1" dirty="0" smtClean="0">
                <a:solidFill>
                  <a:srgbClr val="ED7074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شاهد/ي المُحادثة التالية استخرج/ي حُكمًا</a:t>
            </a:r>
          </a:p>
          <a:p>
            <a:r>
              <a:rPr lang="ar-SA" sz="4400" b="1" dirty="0" smtClean="0">
                <a:solidFill>
                  <a:srgbClr val="ED7074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من احكام الجَعالة :</a:t>
            </a:r>
            <a:endParaRPr lang="ar-SA" sz="4400" b="1" dirty="0">
              <a:solidFill>
                <a:srgbClr val="ED7074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5" name="مستطيل ذو زوايا قطرية مستديرة 4"/>
          <p:cNvSpPr/>
          <p:nvPr/>
        </p:nvSpPr>
        <p:spPr>
          <a:xfrm>
            <a:off x="4432884" y="2449286"/>
            <a:ext cx="6379025" cy="1436914"/>
          </a:xfrm>
          <a:prstGeom prst="round2DiagRect">
            <a:avLst/>
          </a:prstGeom>
          <a:solidFill>
            <a:srgbClr val="DEB246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400" b="1" dirty="0">
                <a:solidFill>
                  <a:schemeClr val="bg2">
                    <a:lumMod val="50000"/>
                  </a:scheme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لو عرض سيارته أو ارضه على سمسار ليبيعها بجزء من ثمنها، ثم طلبها شخص من المالك مباشرة ، فإن كان المشتري عرفها عن طريق السمسار فإنه يستحق الجعل المتفق عليه وإلا فلا.</a:t>
            </a: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657" y="3162752"/>
            <a:ext cx="3277829" cy="3277829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486" y="3992680"/>
            <a:ext cx="4091926" cy="272624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616"/>
            <a:ext cx="4752578" cy="738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98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6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ذو زاويتين مستديرتين في نفس الجانب 6"/>
          <p:cNvSpPr/>
          <p:nvPr/>
        </p:nvSpPr>
        <p:spPr>
          <a:xfrm>
            <a:off x="201400" y="199505"/>
            <a:ext cx="11704320" cy="6483928"/>
          </a:xfrm>
          <a:prstGeom prst="round2Same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0" name="مستطيل ذو زوايا قطرية مستديرة 19"/>
          <p:cNvSpPr/>
          <p:nvPr/>
        </p:nvSpPr>
        <p:spPr>
          <a:xfrm>
            <a:off x="1213662" y="1677888"/>
            <a:ext cx="9679795" cy="1484864"/>
          </a:xfrm>
          <a:prstGeom prst="round2DiagRect">
            <a:avLst/>
          </a:prstGeom>
          <a:solidFill>
            <a:srgbClr val="DEB246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4400" b="1" dirty="0" smtClean="0">
                <a:solidFill>
                  <a:srgbClr val="ED7074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اشرح لزملائك معنى كلمة "سمسار" ؟!</a:t>
            </a:r>
            <a:endParaRPr lang="ar-SA" sz="4400" b="1" dirty="0">
              <a:solidFill>
                <a:srgbClr val="ED7074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657" y="3162752"/>
            <a:ext cx="3277829" cy="3277829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486" y="3992680"/>
            <a:ext cx="4091926" cy="272624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616"/>
            <a:ext cx="4752578" cy="7388872"/>
          </a:xfrm>
          <a:prstGeom prst="rect">
            <a:avLst/>
          </a:prstGeom>
        </p:spPr>
      </p:pic>
      <p:sp>
        <p:nvSpPr>
          <p:cNvPr id="10" name="مستطيل ذو زوايا قطرية مستديرة 9"/>
          <p:cNvSpPr/>
          <p:nvPr/>
        </p:nvSpPr>
        <p:spPr>
          <a:xfrm>
            <a:off x="123660" y="6103620"/>
            <a:ext cx="2895311" cy="646523"/>
          </a:xfrm>
          <a:prstGeom prst="round2Diag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 11"/>
          <p:cNvSpPr/>
          <p:nvPr/>
        </p:nvSpPr>
        <p:spPr>
          <a:xfrm>
            <a:off x="-670905" y="6221768"/>
            <a:ext cx="448444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استراتيجية التعلم التعاوني</a:t>
            </a:r>
            <a:endParaRPr lang="ar-SA" sz="2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5249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6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ذو زاويتين مستديرتين في نفس الجانب 6"/>
          <p:cNvSpPr/>
          <p:nvPr/>
        </p:nvSpPr>
        <p:spPr>
          <a:xfrm>
            <a:off x="201400" y="199505"/>
            <a:ext cx="11704320" cy="6483928"/>
          </a:xfrm>
          <a:prstGeom prst="round2Same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580" y="3459480"/>
            <a:ext cx="4108962" cy="4108962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230" y="1940629"/>
            <a:ext cx="6594880" cy="439320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0" name="مستطيل ذو زوايا قطرية مستديرة 19"/>
          <p:cNvSpPr/>
          <p:nvPr/>
        </p:nvSpPr>
        <p:spPr>
          <a:xfrm>
            <a:off x="1021081" y="637850"/>
            <a:ext cx="9790828" cy="835540"/>
          </a:xfrm>
          <a:prstGeom prst="round2DiagRect">
            <a:avLst/>
          </a:prstGeom>
          <a:solidFill>
            <a:srgbClr val="DEB246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4400" b="1" dirty="0" smtClean="0">
                <a:solidFill>
                  <a:srgbClr val="ED7074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تجوز مجاعلة الطبيب على البرء ، ولا يجوز استئجاره عليه؛ لماذا؟! </a:t>
            </a:r>
            <a:endParaRPr lang="ar-SA" sz="4400" b="1" dirty="0">
              <a:solidFill>
                <a:srgbClr val="ED7074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3963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6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ذو زاويتين مستديرتين في نفس الجانب 6"/>
          <p:cNvSpPr/>
          <p:nvPr/>
        </p:nvSpPr>
        <p:spPr>
          <a:xfrm>
            <a:off x="182881" y="199505"/>
            <a:ext cx="11704320" cy="6483928"/>
          </a:xfrm>
          <a:prstGeom prst="round2Same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/>
              <a:t>من يوفّر لي نوعًا من الخُمور و له الفان ريال. </a:t>
            </a:r>
            <a:endParaRPr lang="ar-SA" dirty="0"/>
          </a:p>
        </p:txBody>
      </p:sp>
      <p:pic>
        <p:nvPicPr>
          <p:cNvPr id="20" name="صورة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5036">
            <a:off x="2606041" y="-738318"/>
            <a:ext cx="6858000" cy="6858000"/>
          </a:xfrm>
          <a:prstGeom prst="rect">
            <a:avLst/>
          </a:prstGeom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6968">
            <a:off x="4361997" y="1328280"/>
            <a:ext cx="3729046" cy="2710876"/>
          </a:xfrm>
          <a:prstGeom prst="rect">
            <a:avLst/>
          </a:prstGeom>
        </p:spPr>
      </p:pic>
      <p:sp>
        <p:nvSpPr>
          <p:cNvPr id="13" name="مستطيل 12"/>
          <p:cNvSpPr/>
          <p:nvPr/>
        </p:nvSpPr>
        <p:spPr>
          <a:xfrm>
            <a:off x="2801579" y="4626485"/>
            <a:ext cx="8755923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dirty="0" smtClean="0">
                <a:ln w="0"/>
                <a:solidFill>
                  <a:srgbClr val="065D7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ارسلـ/ي سؤالًا لزملائك في المجموعة الأخرى </a:t>
            </a:r>
          </a:p>
          <a:p>
            <a:pPr algn="ctr"/>
            <a:r>
              <a:rPr lang="ar-SA" sz="4400" b="1" dirty="0" smtClean="0">
                <a:ln w="0"/>
                <a:solidFill>
                  <a:srgbClr val="065D7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بمثالٍ من واقع الحياة استحقاق العامل للعوض</a:t>
            </a:r>
          </a:p>
          <a:p>
            <a:pPr algn="ctr"/>
            <a:r>
              <a:rPr lang="ar-SA" sz="4400" b="1" dirty="0" smtClean="0">
                <a:ln w="0"/>
                <a:solidFill>
                  <a:srgbClr val="065D7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عند فسخ العقد مع بيان السبب!</a:t>
            </a:r>
            <a:endParaRPr lang="ar-SA" sz="4400" b="1" cap="none" spc="0" dirty="0">
              <a:ln w="0"/>
              <a:solidFill>
                <a:srgbClr val="065D7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مستطيل ذو زوايا قطرية مستديرة 20"/>
          <p:cNvSpPr/>
          <p:nvPr/>
        </p:nvSpPr>
        <p:spPr>
          <a:xfrm>
            <a:off x="123660" y="6103620"/>
            <a:ext cx="2895311" cy="646523"/>
          </a:xfrm>
          <a:prstGeom prst="round2Diag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مستطيل 21"/>
          <p:cNvSpPr/>
          <p:nvPr/>
        </p:nvSpPr>
        <p:spPr>
          <a:xfrm>
            <a:off x="-670905" y="6221768"/>
            <a:ext cx="448444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استراتيجية ارسل سؤال</a:t>
            </a:r>
            <a:endParaRPr lang="ar-SA" sz="2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23" name="صورة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644" y="2453640"/>
            <a:ext cx="3976909" cy="396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90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ذو زاويتين مستديرتين في نفس الجانب 4"/>
          <p:cNvSpPr/>
          <p:nvPr/>
        </p:nvSpPr>
        <p:spPr>
          <a:xfrm>
            <a:off x="1080655" y="1545822"/>
            <a:ext cx="10557164" cy="4455621"/>
          </a:xfrm>
          <a:prstGeom prst="round2Same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5400" b="1" i="0" u="none" strike="noStrike" kern="1200" cap="none" spc="0" normalizeH="0" baseline="0" noProof="0" dirty="0">
              <a:ln>
                <a:noFill/>
              </a:ln>
              <a:solidFill>
                <a:srgbClr val="63CAEB"/>
              </a:solidFill>
              <a:effectLst/>
              <a:uLnTx/>
              <a:uFillTx/>
              <a:latin typeface="Traditional Arabic" panose="02020603050405020304" pitchFamily="18" charset="-78"/>
              <a:ea typeface="+mn-ea"/>
              <a:cs typeface="Traditional Arabic" panose="02020603050405020304" pitchFamily="18" charset="-78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334" y="484058"/>
            <a:ext cx="3961804" cy="2123527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46220"/>
            <a:ext cx="11708039" cy="2852743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943" y="484058"/>
            <a:ext cx="4434280" cy="2956187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236" y="-662940"/>
            <a:ext cx="5450959" cy="545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48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6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ذو زاويتين مستديرتين في نفس الجانب 6"/>
          <p:cNvSpPr/>
          <p:nvPr/>
        </p:nvSpPr>
        <p:spPr>
          <a:xfrm>
            <a:off x="201400" y="199505"/>
            <a:ext cx="11704320" cy="6483928"/>
          </a:xfrm>
          <a:prstGeom prst="round2Same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3" name="مستطيل ذو زوايا قطرية مستديرة 12"/>
          <p:cNvSpPr/>
          <p:nvPr/>
        </p:nvSpPr>
        <p:spPr>
          <a:xfrm>
            <a:off x="3048000" y="306784"/>
            <a:ext cx="8445186" cy="712524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rgbClr val="DEB2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4" name="مستطيل 13"/>
          <p:cNvSpPr/>
          <p:nvPr/>
        </p:nvSpPr>
        <p:spPr>
          <a:xfrm>
            <a:off x="2486277" y="372977"/>
            <a:ext cx="959227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فَكِر/ي و ناقِش/ي و دوّن/ي مع زملائك الفرق بين الجعالة والاجارة !</a:t>
            </a:r>
            <a:endParaRPr lang="ar-SA" sz="3600" b="0" cap="none" spc="0" dirty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graphicFrame>
        <p:nvGraphicFramePr>
          <p:cNvPr id="4" name="جدول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3964386"/>
              </p:ext>
            </p:extLst>
          </p:nvPr>
        </p:nvGraphicFramePr>
        <p:xfrm>
          <a:off x="4499504" y="1320360"/>
          <a:ext cx="7072464" cy="4276392"/>
        </p:xfrm>
        <a:graphic>
          <a:graphicData uri="http://schemas.openxmlformats.org/drawingml/2006/table">
            <a:tbl>
              <a:tblPr rtl="1" firstRow="1" bandRow="1">
                <a:tableStyleId>{5DA37D80-6434-44D0-A028-1B22A696006F}</a:tableStyleId>
              </a:tblPr>
              <a:tblGrid>
                <a:gridCol w="3536232">
                  <a:extLst>
                    <a:ext uri="{9D8B030D-6E8A-4147-A177-3AD203B41FA5}">
                      <a16:colId xmlns:a16="http://schemas.microsoft.com/office/drawing/2014/main" val="187016353"/>
                    </a:ext>
                  </a:extLst>
                </a:gridCol>
                <a:gridCol w="3536232">
                  <a:extLst>
                    <a:ext uri="{9D8B030D-6E8A-4147-A177-3AD203B41FA5}">
                      <a16:colId xmlns:a16="http://schemas.microsoft.com/office/drawing/2014/main" val="3896621517"/>
                    </a:ext>
                  </a:extLst>
                </a:gridCol>
              </a:tblGrid>
              <a:tr h="577956"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raditional Arabic" panose="02020603050405020304" pitchFamily="18" charset="-78"/>
                          <a:cs typeface="Traditional Arabic" panose="02020603050405020304" pitchFamily="18" charset="-78"/>
                        </a:rPr>
                        <a:t>الجَعَالة</a:t>
                      </a:r>
                      <a:endParaRPr lang="ar-SA" sz="3600" b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raditional Arabic" panose="02020603050405020304" pitchFamily="18" charset="-78"/>
                        <a:cs typeface="Traditional Arabic" panose="02020603050405020304" pitchFamily="18" charset="-78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raditional Arabic" panose="02020603050405020304" pitchFamily="18" charset="-78"/>
                          <a:cs typeface="Traditional Arabic" panose="02020603050405020304" pitchFamily="18" charset="-78"/>
                        </a:rPr>
                        <a:t>الإجارة</a:t>
                      </a:r>
                      <a:endParaRPr lang="ar-SA" sz="3600" b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raditional Arabic" panose="02020603050405020304" pitchFamily="18" charset="-78"/>
                        <a:cs typeface="Traditional Arabic" panose="02020603050405020304" pitchFamily="18" charset="-7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6892153"/>
                  </a:ext>
                </a:extLst>
              </a:tr>
              <a:tr h="897144"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raditional Arabic" panose="02020603050405020304" pitchFamily="18" charset="-78"/>
                          <a:cs typeface="Traditional Arabic" panose="02020603050405020304" pitchFamily="18" charset="-78"/>
                        </a:rPr>
                        <a:t>عقد</a:t>
                      </a:r>
                      <a:r>
                        <a:rPr lang="ar-SA" sz="28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raditional Arabic" panose="02020603050405020304" pitchFamily="18" charset="-78"/>
                          <a:cs typeface="Traditional Arabic" panose="02020603050405020304" pitchFamily="18" charset="-78"/>
                        </a:rPr>
                        <a:t> جائز من كلا الطرفين لكل منهما فسخه.</a:t>
                      </a:r>
                      <a:endParaRPr lang="ar-SA" sz="28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raditional Arabic" panose="02020603050405020304" pitchFamily="18" charset="-78"/>
                        <a:cs typeface="Traditional Arabic" panose="02020603050405020304" pitchFamily="18" charset="-78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24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raditional Arabic" panose="02020603050405020304" pitchFamily="18" charset="-78"/>
                        <a:cs typeface="Traditional Arabic" panose="02020603050405020304" pitchFamily="18" charset="-7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1355128"/>
                  </a:ext>
                </a:extLst>
              </a:tr>
              <a:tr h="897144"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raditional Arabic" panose="02020603050405020304" pitchFamily="18" charset="-78"/>
                          <a:cs typeface="Traditional Arabic" panose="02020603050405020304" pitchFamily="18" charset="-78"/>
                        </a:rPr>
                        <a:t>تصح على العمل المعلوم والمجهول.</a:t>
                      </a:r>
                      <a:endParaRPr lang="ar-SA" sz="28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raditional Arabic" panose="02020603050405020304" pitchFamily="18" charset="-78"/>
                        <a:cs typeface="Traditional Arabic" panose="02020603050405020304" pitchFamily="18" charset="-78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24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raditional Arabic" panose="02020603050405020304" pitchFamily="18" charset="-78"/>
                        <a:cs typeface="Traditional Arabic" panose="02020603050405020304" pitchFamily="18" charset="-7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8770819"/>
                  </a:ext>
                </a:extLst>
              </a:tr>
              <a:tr h="897144"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raditional Arabic" panose="02020603050405020304" pitchFamily="18" charset="-78"/>
                          <a:cs typeface="Traditional Arabic" panose="02020603050405020304" pitchFamily="18" charset="-78"/>
                        </a:rPr>
                        <a:t>تصح مع شخص معين وغير معين.</a:t>
                      </a:r>
                      <a:endParaRPr lang="ar-SA" sz="28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raditional Arabic" panose="02020603050405020304" pitchFamily="18" charset="-78"/>
                        <a:cs typeface="Traditional Arabic" panose="02020603050405020304" pitchFamily="18" charset="-78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24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raditional Arabic" panose="02020603050405020304" pitchFamily="18" charset="-78"/>
                        <a:cs typeface="Traditional Arabic" panose="02020603050405020304" pitchFamily="18" charset="-7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8298099"/>
                  </a:ext>
                </a:extLst>
              </a:tr>
              <a:tr h="897144">
                <a:tc gridSpan="2">
                  <a:txBody>
                    <a:bodyPr/>
                    <a:lstStyle/>
                    <a:p>
                      <a:pPr marL="342900" indent="-342900" algn="ctr" rtl="1">
                        <a:buFontTx/>
                        <a:buChar char="-"/>
                      </a:pPr>
                      <a:r>
                        <a:rPr lang="ar-SA" sz="4000" b="1" dirty="0" smtClean="0">
                          <a:solidFill>
                            <a:srgbClr val="FF0000"/>
                          </a:solidFill>
                          <a:latin typeface="Traditional Arabic" panose="02020603050405020304" pitchFamily="18" charset="-78"/>
                          <a:cs typeface="Traditional Arabic" panose="02020603050405020304" pitchFamily="18" charset="-78"/>
                        </a:rPr>
                        <a:t>اضف</a:t>
                      </a:r>
                      <a:r>
                        <a:rPr lang="ar-SA" sz="4000" b="1" baseline="0" dirty="0" smtClean="0">
                          <a:solidFill>
                            <a:srgbClr val="FF0000"/>
                          </a:solidFill>
                          <a:latin typeface="Traditional Arabic" panose="02020603050405020304" pitchFamily="18" charset="-78"/>
                          <a:cs typeface="Traditional Arabic" panose="02020603050405020304" pitchFamily="18" charset="-78"/>
                        </a:rPr>
                        <a:t> اوجهًا اخرى للمقارنة !</a:t>
                      </a:r>
                      <a:endParaRPr lang="ar-SA" sz="4000" b="1" dirty="0">
                        <a:solidFill>
                          <a:srgbClr val="FF0000"/>
                        </a:solidFill>
                        <a:latin typeface="Traditional Arabic" panose="02020603050405020304" pitchFamily="18" charset="-78"/>
                        <a:cs typeface="Traditional Arabic" panose="02020603050405020304" pitchFamily="18" charset="-78"/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/>
                      <a:endParaRPr lang="ar-SA" sz="24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raditional Arabic" panose="02020603050405020304" pitchFamily="18" charset="-78"/>
                        <a:cs typeface="Traditional Arabic" panose="02020603050405020304" pitchFamily="18" charset="-7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8475940"/>
                  </a:ext>
                </a:extLst>
              </a:tr>
            </a:tbl>
          </a:graphicData>
        </a:graphic>
      </p:graphicFrame>
      <p:pic>
        <p:nvPicPr>
          <p:cNvPr id="6" name="صورة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00" y="2761237"/>
            <a:ext cx="4221904" cy="323012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1" y="0"/>
            <a:ext cx="3777343" cy="3777343"/>
          </a:xfrm>
          <a:prstGeom prst="rect">
            <a:avLst/>
          </a:prstGeom>
        </p:spPr>
      </p:pic>
      <p:sp>
        <p:nvSpPr>
          <p:cNvPr id="8" name="مستطيل ذو زوايا قطرية مستديرة 7"/>
          <p:cNvSpPr/>
          <p:nvPr/>
        </p:nvSpPr>
        <p:spPr>
          <a:xfrm>
            <a:off x="123660" y="6103620"/>
            <a:ext cx="2895311" cy="646523"/>
          </a:xfrm>
          <a:prstGeom prst="round2Diag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/>
          <p:cNvSpPr/>
          <p:nvPr/>
        </p:nvSpPr>
        <p:spPr>
          <a:xfrm>
            <a:off x="-670905" y="6221768"/>
            <a:ext cx="448444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استراتيجية فكر ناقش دوّن</a:t>
            </a:r>
            <a:endParaRPr lang="ar-SA" sz="2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683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6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ذو زاويتين مستديرتين في نفس الجانب 6"/>
          <p:cNvSpPr/>
          <p:nvPr/>
        </p:nvSpPr>
        <p:spPr>
          <a:xfrm>
            <a:off x="201400" y="199505"/>
            <a:ext cx="11704320" cy="6483928"/>
          </a:xfrm>
          <a:prstGeom prst="round2Same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3" name="مستطيل ذو زوايا قطرية مستديرة 12"/>
          <p:cNvSpPr/>
          <p:nvPr/>
        </p:nvSpPr>
        <p:spPr>
          <a:xfrm>
            <a:off x="3048000" y="306784"/>
            <a:ext cx="8445186" cy="712524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rgbClr val="DEB2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4" name="مستطيل 13"/>
          <p:cNvSpPr/>
          <p:nvPr/>
        </p:nvSpPr>
        <p:spPr>
          <a:xfrm>
            <a:off x="2486277" y="372977"/>
            <a:ext cx="959227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بالتعاون مع زملائك في المجموعة سجّل ما تعلمته في شريط الذكريات!</a:t>
            </a:r>
            <a:endParaRPr lang="ar-SA" sz="3600" b="0" cap="none" spc="0" dirty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466" b="98083" l="3195" r="897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691" r="50767"/>
          <a:stretch/>
        </p:blipFill>
        <p:spPr>
          <a:xfrm>
            <a:off x="-144237" y="3540628"/>
            <a:ext cx="3500896" cy="2937480"/>
          </a:xfrm>
          <a:prstGeom prst="rect">
            <a:avLst/>
          </a:prstGeom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52" b="89894" l="0" r="994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666" y="-487680"/>
            <a:ext cx="6511290" cy="6096000"/>
          </a:xfrm>
          <a:prstGeom prst="rect">
            <a:avLst/>
          </a:prstGeom>
        </p:spPr>
      </p:pic>
      <p:pic>
        <p:nvPicPr>
          <p:cNvPr id="15" name="صورة 1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52" b="89894" l="0" r="994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746" y="2057400"/>
            <a:ext cx="6511290" cy="6096000"/>
          </a:xfrm>
          <a:prstGeom prst="rect">
            <a:avLst/>
          </a:prstGeom>
        </p:spPr>
      </p:pic>
      <p:sp>
        <p:nvSpPr>
          <p:cNvPr id="8" name="مستطيل ذو زوايا قطرية مستديرة 7"/>
          <p:cNvSpPr/>
          <p:nvPr/>
        </p:nvSpPr>
        <p:spPr>
          <a:xfrm>
            <a:off x="123660" y="6103620"/>
            <a:ext cx="2895311" cy="646523"/>
          </a:xfrm>
          <a:prstGeom prst="round2Diag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8"/>
          <p:cNvSpPr/>
          <p:nvPr/>
        </p:nvSpPr>
        <p:spPr>
          <a:xfrm>
            <a:off x="-670905" y="6221768"/>
            <a:ext cx="448444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استراتيجية شريط الذكريات</a:t>
            </a:r>
            <a:endParaRPr lang="ar-SA" sz="2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936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6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ذو زاويتين مستديرتين في نفس الجانب 6"/>
          <p:cNvSpPr/>
          <p:nvPr/>
        </p:nvSpPr>
        <p:spPr>
          <a:xfrm>
            <a:off x="201400" y="199505"/>
            <a:ext cx="11704320" cy="6483928"/>
          </a:xfrm>
          <a:prstGeom prst="round2Same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" name="مستطيل 9"/>
          <p:cNvSpPr/>
          <p:nvPr/>
        </p:nvSpPr>
        <p:spPr>
          <a:xfrm>
            <a:off x="770856" y="334025"/>
            <a:ext cx="10766088" cy="276998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000" b="1" dirty="0" err="1" smtClean="0">
                <a:ln w="0"/>
                <a:solidFill>
                  <a:srgbClr val="EB565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الحمدلله</a:t>
            </a:r>
            <a:r>
              <a:rPr lang="ar-SA" sz="6000" b="1" dirty="0" smtClean="0">
                <a:ln w="0"/>
                <a:solidFill>
                  <a:srgbClr val="EB565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الذي بنعمته تتم الصالحات.</a:t>
            </a:r>
            <a:endParaRPr lang="ar-SA" sz="6000" b="1" cap="none" spc="0" dirty="0">
              <a:ln w="0"/>
              <a:solidFill>
                <a:srgbClr val="EB565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ctr"/>
            <a:r>
              <a:rPr lang="ar-SA" sz="6000" b="1" dirty="0" smtClean="0">
                <a:ln w="0"/>
                <a:solidFill>
                  <a:srgbClr val="EB565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شكرًا على تعاونكم ابنائي الطلاب / بناتي الطالبات.</a:t>
            </a:r>
          </a:p>
          <a:p>
            <a:pPr algn="ctr"/>
            <a:endParaRPr lang="ar-SA" sz="5400" b="1" cap="none" spc="0" dirty="0">
              <a:ln w="0"/>
              <a:solidFill>
                <a:srgbClr val="F4836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1" name="مستطيل مستدير الزوايا 10"/>
          <p:cNvSpPr/>
          <p:nvPr/>
        </p:nvSpPr>
        <p:spPr>
          <a:xfrm>
            <a:off x="0" y="5023413"/>
            <a:ext cx="12192000" cy="1865067"/>
          </a:xfrm>
          <a:prstGeom prst="roundRect">
            <a:avLst>
              <a:gd name="adj" fmla="val 0"/>
            </a:avLst>
          </a:prstGeom>
          <a:solidFill>
            <a:schemeClr val="accent5">
              <a:lumMod val="60000"/>
              <a:lumOff val="4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جميع العروض لمقرر </a:t>
            </a:r>
            <a:r>
              <a:rPr lang="ar-SA" sz="3600" b="1" dirty="0" err="1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فقة</a:t>
            </a:r>
            <a:r>
              <a:rPr lang="ar-SA" sz="3600" b="1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 2 </a:t>
            </a:r>
          </a:p>
          <a:p>
            <a:pPr algn="ctr"/>
            <a:r>
              <a:rPr lang="ar-SA" sz="3600" b="1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راجعها وأشرف عليها: الأستاذ / عبدالرحمن الشراري</a:t>
            </a:r>
          </a:p>
          <a:p>
            <a:pPr algn="ctr"/>
            <a:r>
              <a:rPr lang="en-US" sz="3600" b="1" dirty="0" smtClean="0">
                <a:latin typeface="Traditional Arabic" panose="02020603050405020304" pitchFamily="18" charset="-78"/>
                <a:cs typeface="Traditional Arabic" panose="02020603050405020304" pitchFamily="18" charset="-78"/>
                <a:hlinkClick r:id="rId4"/>
              </a:rPr>
              <a:t>http://t.me/abd_fegh_1</a:t>
            </a:r>
            <a:r>
              <a:rPr lang="en-US" sz="3600" b="1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endParaRPr lang="ar-SA" sz="3600" b="1" dirty="0" smtClean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16" name="صورة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514" y="1455643"/>
            <a:ext cx="7405967" cy="479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04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6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ذو زاويتين مستديرتين في نفس الجانب 6"/>
          <p:cNvSpPr/>
          <p:nvPr/>
        </p:nvSpPr>
        <p:spPr>
          <a:xfrm>
            <a:off x="178517" y="306307"/>
            <a:ext cx="11704320" cy="6483928"/>
          </a:xfrm>
          <a:prstGeom prst="round2Same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000" b="1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3" name="مخطط انسيابي: إدخال يدوي 2"/>
          <p:cNvSpPr/>
          <p:nvPr/>
        </p:nvSpPr>
        <p:spPr>
          <a:xfrm>
            <a:off x="4284618" y="1570822"/>
            <a:ext cx="4288971" cy="1061104"/>
          </a:xfrm>
          <a:prstGeom prst="flowChartManualInpu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 smtClean="0"/>
              <a:t>القواعد الصفية</a:t>
            </a:r>
            <a:endParaRPr lang="ar-SA" sz="4000" b="1" dirty="0"/>
          </a:p>
        </p:txBody>
      </p:sp>
      <p:sp>
        <p:nvSpPr>
          <p:cNvPr id="11" name="مخطط انسيابي: إدخال يدوي 10"/>
          <p:cNvSpPr/>
          <p:nvPr/>
        </p:nvSpPr>
        <p:spPr>
          <a:xfrm>
            <a:off x="4414482" y="1665409"/>
            <a:ext cx="4038600" cy="913393"/>
          </a:xfrm>
          <a:prstGeom prst="flowChartManualInput">
            <a:avLst/>
          </a:prstGeom>
          <a:noFill/>
          <a:ln w="2857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aphicFrame>
        <p:nvGraphicFramePr>
          <p:cNvPr id="23" name="رسم تخطيطي 22"/>
          <p:cNvGraphicFramePr/>
          <p:nvPr>
            <p:extLst>
              <p:ext uri="{D42A27DB-BD31-4B8C-83A1-F6EECF244321}">
                <p14:modId xmlns:p14="http://schemas.microsoft.com/office/powerpoint/2010/main" val="2124513150"/>
              </p:ext>
            </p:extLst>
          </p:nvPr>
        </p:nvGraphicFramePr>
        <p:xfrm>
          <a:off x="4743139" y="3057257"/>
          <a:ext cx="5482515" cy="31839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27" name="رسم تخطيطي 26"/>
          <p:cNvGraphicFramePr/>
          <p:nvPr>
            <p:extLst>
              <p:ext uri="{D42A27DB-BD31-4B8C-83A1-F6EECF244321}">
                <p14:modId xmlns:p14="http://schemas.microsoft.com/office/powerpoint/2010/main" val="1215481935"/>
              </p:ext>
            </p:extLst>
          </p:nvPr>
        </p:nvGraphicFramePr>
        <p:xfrm>
          <a:off x="1063072" y="-1453670"/>
          <a:ext cx="4526290" cy="5989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28" name="رسم تخطيطي 27"/>
          <p:cNvGraphicFramePr/>
          <p:nvPr>
            <p:extLst>
              <p:ext uri="{D42A27DB-BD31-4B8C-83A1-F6EECF244321}">
                <p14:modId xmlns:p14="http://schemas.microsoft.com/office/powerpoint/2010/main" val="2355089767"/>
              </p:ext>
            </p:extLst>
          </p:nvPr>
        </p:nvGraphicFramePr>
        <p:xfrm>
          <a:off x="8713339" y="-361444"/>
          <a:ext cx="4787764" cy="39246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32" name="رسم تخطيطي 31"/>
          <p:cNvGraphicFramePr/>
          <p:nvPr>
            <p:extLst>
              <p:ext uri="{D42A27DB-BD31-4B8C-83A1-F6EECF244321}">
                <p14:modId xmlns:p14="http://schemas.microsoft.com/office/powerpoint/2010/main" val="446690767"/>
              </p:ext>
            </p:extLst>
          </p:nvPr>
        </p:nvGraphicFramePr>
        <p:xfrm>
          <a:off x="-576999" y="3335317"/>
          <a:ext cx="4775003" cy="3257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aphicFrame>
        <p:nvGraphicFramePr>
          <p:cNvPr id="34" name="رسم تخطيطي 33"/>
          <p:cNvGraphicFramePr/>
          <p:nvPr>
            <p:extLst>
              <p:ext uri="{D42A27DB-BD31-4B8C-83A1-F6EECF244321}">
                <p14:modId xmlns:p14="http://schemas.microsoft.com/office/powerpoint/2010/main" val="442738108"/>
              </p:ext>
            </p:extLst>
          </p:nvPr>
        </p:nvGraphicFramePr>
        <p:xfrm>
          <a:off x="7584751" y="2309356"/>
          <a:ext cx="5129157" cy="35117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4" r:lo="rId25" r:qs="rId26" r:cs="rId27"/>
          </a:graphicData>
        </a:graphic>
      </p:graphicFrame>
    </p:spTree>
    <p:extLst>
      <p:ext uri="{BB962C8B-B14F-4D97-AF65-F5344CB8AC3E}">
        <p14:creationId xmlns:p14="http://schemas.microsoft.com/office/powerpoint/2010/main" val="168390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6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ذو زاويتين مستديرتين في نفس الجانب 6"/>
          <p:cNvSpPr/>
          <p:nvPr/>
        </p:nvSpPr>
        <p:spPr>
          <a:xfrm>
            <a:off x="-1029797" y="306307"/>
            <a:ext cx="11704320" cy="6483928"/>
          </a:xfrm>
          <a:prstGeom prst="round2Same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000" b="1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44" b="98667" l="2667" r="98222">
                        <a14:foregroundMark x1="88889" y1="75556" x2="88889" y2="75556"/>
                        <a14:foregroundMark x1="93333" y1="77778" x2="93333" y2="77778"/>
                        <a14:foregroundMark x1="22222" y1="76000" x2="22222" y2="76000"/>
                        <a14:foregroundMark x1="29333" y1="68889" x2="29333" y2="68889"/>
                        <a14:foregroundMark x1="13778" y1="68889" x2="13778" y2="68889"/>
                        <a14:foregroundMark x1="37778" y1="73333" x2="37778" y2="73333"/>
                        <a14:backgroundMark x1="44444" y1="75556" x2="44444" y2="75556"/>
                        <a14:backgroundMark x1="66222" y1="77778" x2="66222" y2="7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60" y="388148"/>
            <a:ext cx="1606187" cy="1606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703" y="1821499"/>
            <a:ext cx="8953500" cy="4476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مستطيل 4"/>
          <p:cNvSpPr/>
          <p:nvPr/>
        </p:nvSpPr>
        <p:spPr>
          <a:xfrm>
            <a:off x="1678703" y="306307"/>
            <a:ext cx="1051329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شاركـ/ي أفراد مجموعتك في استرجاع تعريف الشفعة</a:t>
            </a:r>
          </a:p>
          <a:p>
            <a:pPr algn="ctr"/>
            <a:r>
              <a:rPr lang="ar-SA" sz="4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 اذكر/ي</a:t>
            </a:r>
            <a:r>
              <a:rPr lang="ar-SA" sz="4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مث</a:t>
            </a:r>
            <a:r>
              <a:rPr lang="ar-SA" sz="4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 </a:t>
            </a:r>
            <a:r>
              <a:rPr lang="ar-SA" sz="4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على الشفعة من الدرس السابق </a:t>
            </a:r>
            <a:r>
              <a:rPr lang="ar-SA" sz="4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مع ذِكر الحُكم!</a:t>
            </a:r>
          </a:p>
        </p:txBody>
      </p:sp>
      <p:pic>
        <p:nvPicPr>
          <p:cNvPr id="12" name="صورة 11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332" y="3049645"/>
            <a:ext cx="3132455" cy="3914775"/>
          </a:xfrm>
          <a:prstGeom prst="rect">
            <a:avLst/>
          </a:prstGeom>
        </p:spPr>
      </p:pic>
      <p:sp>
        <p:nvSpPr>
          <p:cNvPr id="14" name="مستطيل ذو زوايا قطرية مستديرة 13"/>
          <p:cNvSpPr/>
          <p:nvPr/>
        </p:nvSpPr>
        <p:spPr>
          <a:xfrm>
            <a:off x="123660" y="6129477"/>
            <a:ext cx="2289021" cy="620666"/>
          </a:xfrm>
          <a:prstGeom prst="round2Diag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ستطيل 12"/>
          <p:cNvSpPr/>
          <p:nvPr/>
        </p:nvSpPr>
        <p:spPr>
          <a:xfrm>
            <a:off x="-147539" y="6247845"/>
            <a:ext cx="283142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استراتيجية الدقيقة الواحدة</a:t>
            </a:r>
            <a:endParaRPr lang="ar-SA" sz="2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5478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6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ذو زاويتين مستديرتين في نفس الجانب 6"/>
          <p:cNvSpPr/>
          <p:nvPr/>
        </p:nvSpPr>
        <p:spPr>
          <a:xfrm>
            <a:off x="182881" y="199505"/>
            <a:ext cx="11704320" cy="6483928"/>
          </a:xfrm>
          <a:prstGeom prst="round2Same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000" b="1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graphicFrame>
        <p:nvGraphicFramePr>
          <p:cNvPr id="14" name="جدول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3050687"/>
              </p:ext>
            </p:extLst>
          </p:nvPr>
        </p:nvGraphicFramePr>
        <p:xfrm>
          <a:off x="1498679" y="773261"/>
          <a:ext cx="9072723" cy="1601450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535588">
                  <a:extLst>
                    <a:ext uri="{9D8B030D-6E8A-4147-A177-3AD203B41FA5}">
                      <a16:colId xmlns:a16="http://schemas.microsoft.com/office/drawing/2014/main" val="2623862491"/>
                    </a:ext>
                  </a:extLst>
                </a:gridCol>
                <a:gridCol w="693945">
                  <a:extLst>
                    <a:ext uri="{9D8B030D-6E8A-4147-A177-3AD203B41FA5}">
                      <a16:colId xmlns:a16="http://schemas.microsoft.com/office/drawing/2014/main" val="176697507"/>
                    </a:ext>
                  </a:extLst>
                </a:gridCol>
                <a:gridCol w="693945">
                  <a:extLst>
                    <a:ext uri="{9D8B030D-6E8A-4147-A177-3AD203B41FA5}">
                      <a16:colId xmlns:a16="http://schemas.microsoft.com/office/drawing/2014/main" val="1392781387"/>
                    </a:ext>
                  </a:extLst>
                </a:gridCol>
                <a:gridCol w="693945">
                  <a:extLst>
                    <a:ext uri="{9D8B030D-6E8A-4147-A177-3AD203B41FA5}">
                      <a16:colId xmlns:a16="http://schemas.microsoft.com/office/drawing/2014/main" val="2326341408"/>
                    </a:ext>
                  </a:extLst>
                </a:gridCol>
                <a:gridCol w="695962">
                  <a:extLst>
                    <a:ext uri="{9D8B030D-6E8A-4147-A177-3AD203B41FA5}">
                      <a16:colId xmlns:a16="http://schemas.microsoft.com/office/drawing/2014/main" val="2693356783"/>
                    </a:ext>
                  </a:extLst>
                </a:gridCol>
                <a:gridCol w="693945">
                  <a:extLst>
                    <a:ext uri="{9D8B030D-6E8A-4147-A177-3AD203B41FA5}">
                      <a16:colId xmlns:a16="http://schemas.microsoft.com/office/drawing/2014/main" val="1138337017"/>
                    </a:ext>
                  </a:extLst>
                </a:gridCol>
                <a:gridCol w="693945">
                  <a:extLst>
                    <a:ext uri="{9D8B030D-6E8A-4147-A177-3AD203B41FA5}">
                      <a16:colId xmlns:a16="http://schemas.microsoft.com/office/drawing/2014/main" val="1209202019"/>
                    </a:ext>
                  </a:extLst>
                </a:gridCol>
                <a:gridCol w="693945">
                  <a:extLst>
                    <a:ext uri="{9D8B030D-6E8A-4147-A177-3AD203B41FA5}">
                      <a16:colId xmlns:a16="http://schemas.microsoft.com/office/drawing/2014/main" val="1711309646"/>
                    </a:ext>
                  </a:extLst>
                </a:gridCol>
                <a:gridCol w="694953">
                  <a:extLst>
                    <a:ext uri="{9D8B030D-6E8A-4147-A177-3AD203B41FA5}">
                      <a16:colId xmlns:a16="http://schemas.microsoft.com/office/drawing/2014/main" val="3803465574"/>
                    </a:ext>
                  </a:extLst>
                </a:gridCol>
                <a:gridCol w="744377">
                  <a:extLst>
                    <a:ext uri="{9D8B030D-6E8A-4147-A177-3AD203B41FA5}">
                      <a16:colId xmlns:a16="http://schemas.microsoft.com/office/drawing/2014/main" val="3737124278"/>
                    </a:ext>
                  </a:extLst>
                </a:gridCol>
                <a:gridCol w="744377">
                  <a:extLst>
                    <a:ext uri="{9D8B030D-6E8A-4147-A177-3AD203B41FA5}">
                      <a16:colId xmlns:a16="http://schemas.microsoft.com/office/drawing/2014/main" val="3232518353"/>
                    </a:ext>
                  </a:extLst>
                </a:gridCol>
                <a:gridCol w="748411">
                  <a:extLst>
                    <a:ext uri="{9D8B030D-6E8A-4147-A177-3AD203B41FA5}">
                      <a16:colId xmlns:a16="http://schemas.microsoft.com/office/drawing/2014/main" val="315130984"/>
                    </a:ext>
                  </a:extLst>
                </a:gridCol>
                <a:gridCol w="745385">
                  <a:extLst>
                    <a:ext uri="{9D8B030D-6E8A-4147-A177-3AD203B41FA5}">
                      <a16:colId xmlns:a16="http://schemas.microsoft.com/office/drawing/2014/main" val="2697084118"/>
                    </a:ext>
                  </a:extLst>
                </a:gridCol>
              </a:tblGrid>
              <a:tr h="54118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3600" b="1" kern="1200">
                          <a:effectLst/>
                          <a:latin typeface="Traditional Arabic" panose="02020603050405020304" pitchFamily="18" charset="-78"/>
                          <a:cs typeface="Traditional Arabic" panose="02020603050405020304" pitchFamily="18" charset="-78"/>
                        </a:rPr>
                        <a:t>1</a:t>
                      </a:r>
                      <a:endParaRPr lang="en-US" sz="1800" b="1">
                        <a:effectLst/>
                        <a:latin typeface="Traditional Arabic" panose="02020603050405020304" pitchFamily="18" charset="-78"/>
                        <a:ea typeface="Calibri" panose="020F0502020204030204" pitchFamily="34" charset="0"/>
                        <a:cs typeface="Traditional Arabic" panose="02020603050405020304" pitchFamily="18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3600" b="1" kern="1200" dirty="0">
                          <a:effectLst/>
                          <a:latin typeface="Traditional Arabic" panose="02020603050405020304" pitchFamily="18" charset="-78"/>
                          <a:cs typeface="Traditional Arabic" panose="02020603050405020304" pitchFamily="18" charset="-78"/>
                        </a:rPr>
                        <a:t>2</a:t>
                      </a:r>
                      <a:endParaRPr lang="en-US" sz="1800" b="1" dirty="0">
                        <a:effectLst/>
                        <a:latin typeface="Traditional Arabic" panose="02020603050405020304" pitchFamily="18" charset="-78"/>
                        <a:ea typeface="Calibri" panose="020F0502020204030204" pitchFamily="34" charset="0"/>
                        <a:cs typeface="Traditional Arabic" panose="02020603050405020304" pitchFamily="18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3600" b="1" kern="1200">
                          <a:effectLst/>
                          <a:latin typeface="Traditional Arabic" panose="02020603050405020304" pitchFamily="18" charset="-78"/>
                          <a:cs typeface="Traditional Arabic" panose="02020603050405020304" pitchFamily="18" charset="-78"/>
                        </a:rPr>
                        <a:t>3</a:t>
                      </a:r>
                      <a:endParaRPr lang="en-US" sz="1800" b="1">
                        <a:effectLst/>
                        <a:latin typeface="Traditional Arabic" panose="02020603050405020304" pitchFamily="18" charset="-78"/>
                        <a:ea typeface="Calibri" panose="020F0502020204030204" pitchFamily="34" charset="0"/>
                        <a:cs typeface="Traditional Arabic" panose="02020603050405020304" pitchFamily="18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3600" b="1" kern="1200">
                          <a:effectLst/>
                          <a:latin typeface="Traditional Arabic" panose="02020603050405020304" pitchFamily="18" charset="-78"/>
                          <a:cs typeface="Traditional Arabic" panose="02020603050405020304" pitchFamily="18" charset="-78"/>
                        </a:rPr>
                        <a:t>4</a:t>
                      </a:r>
                      <a:endParaRPr lang="en-US" sz="1800" b="1">
                        <a:effectLst/>
                        <a:latin typeface="Traditional Arabic" panose="02020603050405020304" pitchFamily="18" charset="-78"/>
                        <a:ea typeface="Calibri" panose="020F0502020204030204" pitchFamily="34" charset="0"/>
                        <a:cs typeface="Traditional Arabic" panose="02020603050405020304" pitchFamily="18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3600" b="1" kern="1200">
                          <a:effectLst/>
                          <a:latin typeface="Traditional Arabic" panose="02020603050405020304" pitchFamily="18" charset="-78"/>
                          <a:cs typeface="Traditional Arabic" panose="02020603050405020304" pitchFamily="18" charset="-78"/>
                        </a:rPr>
                        <a:t>5</a:t>
                      </a:r>
                      <a:endParaRPr lang="en-US" sz="1800" b="1">
                        <a:effectLst/>
                        <a:latin typeface="Traditional Arabic" panose="02020603050405020304" pitchFamily="18" charset="-78"/>
                        <a:ea typeface="Calibri" panose="020F0502020204030204" pitchFamily="34" charset="0"/>
                        <a:cs typeface="Traditional Arabic" panose="02020603050405020304" pitchFamily="18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3600" b="1" kern="1200">
                          <a:effectLst/>
                          <a:latin typeface="Traditional Arabic" panose="02020603050405020304" pitchFamily="18" charset="-78"/>
                          <a:cs typeface="Traditional Arabic" panose="02020603050405020304" pitchFamily="18" charset="-78"/>
                        </a:rPr>
                        <a:t>6</a:t>
                      </a:r>
                      <a:endParaRPr lang="en-US" sz="1800" b="1">
                        <a:effectLst/>
                        <a:latin typeface="Traditional Arabic" panose="02020603050405020304" pitchFamily="18" charset="-78"/>
                        <a:ea typeface="Calibri" panose="020F0502020204030204" pitchFamily="34" charset="0"/>
                        <a:cs typeface="Traditional Arabic" panose="02020603050405020304" pitchFamily="18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3600" b="1" kern="1200">
                          <a:effectLst/>
                          <a:latin typeface="Traditional Arabic" panose="02020603050405020304" pitchFamily="18" charset="-78"/>
                          <a:cs typeface="Traditional Arabic" panose="02020603050405020304" pitchFamily="18" charset="-78"/>
                        </a:rPr>
                        <a:t>7</a:t>
                      </a:r>
                      <a:endParaRPr lang="en-US" sz="1800" b="1">
                        <a:effectLst/>
                        <a:latin typeface="Traditional Arabic" panose="02020603050405020304" pitchFamily="18" charset="-78"/>
                        <a:ea typeface="Calibri" panose="020F0502020204030204" pitchFamily="34" charset="0"/>
                        <a:cs typeface="Traditional Arabic" panose="02020603050405020304" pitchFamily="18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3600" b="1" kern="1200" dirty="0">
                          <a:effectLst/>
                          <a:latin typeface="Traditional Arabic" panose="02020603050405020304" pitchFamily="18" charset="-78"/>
                          <a:cs typeface="Traditional Arabic" panose="02020603050405020304" pitchFamily="18" charset="-78"/>
                        </a:rPr>
                        <a:t>8</a:t>
                      </a:r>
                      <a:endParaRPr lang="en-US" sz="1800" b="1" dirty="0">
                        <a:effectLst/>
                        <a:latin typeface="Traditional Arabic" panose="02020603050405020304" pitchFamily="18" charset="-78"/>
                        <a:ea typeface="Calibri" panose="020F0502020204030204" pitchFamily="34" charset="0"/>
                        <a:cs typeface="Traditional Arabic" panose="02020603050405020304" pitchFamily="18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3600" b="1" kern="1200">
                          <a:effectLst/>
                          <a:latin typeface="Traditional Arabic" panose="02020603050405020304" pitchFamily="18" charset="-78"/>
                          <a:cs typeface="Traditional Arabic" panose="02020603050405020304" pitchFamily="18" charset="-78"/>
                        </a:rPr>
                        <a:t>9</a:t>
                      </a:r>
                      <a:endParaRPr lang="en-US" sz="1800" b="1">
                        <a:effectLst/>
                        <a:latin typeface="Traditional Arabic" panose="02020603050405020304" pitchFamily="18" charset="-78"/>
                        <a:ea typeface="Calibri" panose="020F0502020204030204" pitchFamily="34" charset="0"/>
                        <a:cs typeface="Traditional Arabic" panose="02020603050405020304" pitchFamily="18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3600" b="1" kern="1200">
                          <a:effectLst/>
                          <a:latin typeface="Traditional Arabic" panose="02020603050405020304" pitchFamily="18" charset="-78"/>
                          <a:cs typeface="Traditional Arabic" panose="02020603050405020304" pitchFamily="18" charset="-78"/>
                        </a:rPr>
                        <a:t>10</a:t>
                      </a:r>
                      <a:endParaRPr lang="en-US" sz="1800" b="1">
                        <a:effectLst/>
                        <a:latin typeface="Traditional Arabic" panose="02020603050405020304" pitchFamily="18" charset="-78"/>
                        <a:ea typeface="Calibri" panose="020F0502020204030204" pitchFamily="34" charset="0"/>
                        <a:cs typeface="Traditional Arabic" panose="02020603050405020304" pitchFamily="18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3600" b="1" kern="1200">
                          <a:effectLst/>
                          <a:latin typeface="Traditional Arabic" panose="02020603050405020304" pitchFamily="18" charset="-78"/>
                          <a:cs typeface="Traditional Arabic" panose="02020603050405020304" pitchFamily="18" charset="-78"/>
                        </a:rPr>
                        <a:t>11</a:t>
                      </a:r>
                      <a:endParaRPr lang="en-US" sz="1800" b="1">
                        <a:effectLst/>
                        <a:latin typeface="Traditional Arabic" panose="02020603050405020304" pitchFamily="18" charset="-78"/>
                        <a:ea typeface="Calibri" panose="020F0502020204030204" pitchFamily="34" charset="0"/>
                        <a:cs typeface="Traditional Arabic" panose="02020603050405020304" pitchFamily="18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3600" b="1" kern="1200">
                          <a:effectLst/>
                          <a:latin typeface="Traditional Arabic" panose="02020603050405020304" pitchFamily="18" charset="-78"/>
                          <a:cs typeface="Traditional Arabic" panose="02020603050405020304" pitchFamily="18" charset="-78"/>
                        </a:rPr>
                        <a:t>12</a:t>
                      </a:r>
                      <a:endParaRPr lang="en-US" sz="1800" b="1">
                        <a:effectLst/>
                        <a:latin typeface="Traditional Arabic" panose="02020603050405020304" pitchFamily="18" charset="-78"/>
                        <a:ea typeface="Calibri" panose="020F0502020204030204" pitchFamily="34" charset="0"/>
                        <a:cs typeface="Traditional Arabic" panose="02020603050405020304" pitchFamily="18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3600" b="1" kern="1200">
                          <a:effectLst/>
                          <a:latin typeface="Traditional Arabic" panose="02020603050405020304" pitchFamily="18" charset="-78"/>
                          <a:cs typeface="Traditional Arabic" panose="02020603050405020304" pitchFamily="18" charset="-78"/>
                        </a:rPr>
                        <a:t>13</a:t>
                      </a:r>
                      <a:endParaRPr lang="en-US" sz="1800" b="1">
                        <a:effectLst/>
                        <a:latin typeface="Traditional Arabic" panose="02020603050405020304" pitchFamily="18" charset="-78"/>
                        <a:ea typeface="Calibri" panose="020F0502020204030204" pitchFamily="34" charset="0"/>
                        <a:cs typeface="Traditional Arabic" panose="02020603050405020304" pitchFamily="18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1760351"/>
                  </a:ext>
                </a:extLst>
              </a:tr>
              <a:tr h="87907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3600" b="1" kern="1200" dirty="0">
                          <a:effectLst/>
                          <a:latin typeface="Traditional Arabic" panose="02020603050405020304" pitchFamily="18" charset="-78"/>
                          <a:cs typeface="Traditional Arabic" panose="02020603050405020304" pitchFamily="18" charset="-78"/>
                        </a:rPr>
                        <a:t>ق</a:t>
                      </a:r>
                      <a:endParaRPr lang="en-US" sz="1800" b="1" dirty="0">
                        <a:effectLst/>
                        <a:latin typeface="Traditional Arabic" panose="02020603050405020304" pitchFamily="18" charset="-78"/>
                        <a:ea typeface="Calibri" panose="020F0502020204030204" pitchFamily="34" charset="0"/>
                        <a:cs typeface="Traditional Arabic" panose="02020603050405020304" pitchFamily="18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3600" b="1" kern="1200" dirty="0">
                          <a:effectLst/>
                          <a:latin typeface="Traditional Arabic" panose="02020603050405020304" pitchFamily="18" charset="-78"/>
                          <a:cs typeface="Traditional Arabic" panose="02020603050405020304" pitchFamily="18" charset="-78"/>
                        </a:rPr>
                        <a:t>ج</a:t>
                      </a:r>
                      <a:endParaRPr lang="en-US" sz="1800" b="1" dirty="0">
                        <a:effectLst/>
                        <a:latin typeface="Traditional Arabic" panose="02020603050405020304" pitchFamily="18" charset="-78"/>
                        <a:ea typeface="Calibri" panose="020F0502020204030204" pitchFamily="34" charset="0"/>
                        <a:cs typeface="Traditional Arabic" panose="02020603050405020304" pitchFamily="18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3600" b="1" kern="1200">
                          <a:effectLst/>
                          <a:latin typeface="Traditional Arabic" panose="02020603050405020304" pitchFamily="18" charset="-78"/>
                          <a:cs typeface="Traditional Arabic" panose="02020603050405020304" pitchFamily="18" charset="-78"/>
                        </a:rPr>
                        <a:t>ل</a:t>
                      </a:r>
                      <a:endParaRPr lang="en-US" sz="1800" b="1">
                        <a:effectLst/>
                        <a:latin typeface="Traditional Arabic" panose="02020603050405020304" pitchFamily="18" charset="-78"/>
                        <a:ea typeface="Calibri" panose="020F0502020204030204" pitchFamily="34" charset="0"/>
                        <a:cs typeface="Traditional Arabic" panose="02020603050405020304" pitchFamily="18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3600" b="1" kern="1200">
                          <a:effectLst/>
                          <a:latin typeface="Traditional Arabic" panose="02020603050405020304" pitchFamily="18" charset="-78"/>
                          <a:cs typeface="Traditional Arabic" panose="02020603050405020304" pitchFamily="18" charset="-78"/>
                        </a:rPr>
                        <a:t>ج</a:t>
                      </a:r>
                      <a:endParaRPr lang="en-US" sz="1800" b="1">
                        <a:effectLst/>
                        <a:latin typeface="Traditional Arabic" panose="02020603050405020304" pitchFamily="18" charset="-78"/>
                        <a:ea typeface="Calibri" panose="020F0502020204030204" pitchFamily="34" charset="0"/>
                        <a:cs typeface="Traditional Arabic" panose="02020603050405020304" pitchFamily="18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3600" b="1" kern="1200">
                          <a:effectLst/>
                          <a:latin typeface="Traditional Arabic" panose="02020603050405020304" pitchFamily="18" charset="-78"/>
                          <a:cs typeface="Traditional Arabic" panose="02020603050405020304" pitchFamily="18" charset="-78"/>
                        </a:rPr>
                        <a:t>ب</a:t>
                      </a:r>
                      <a:endParaRPr lang="en-US" sz="1800" b="1">
                        <a:effectLst/>
                        <a:latin typeface="Traditional Arabic" panose="02020603050405020304" pitchFamily="18" charset="-78"/>
                        <a:ea typeface="Calibri" panose="020F0502020204030204" pitchFamily="34" charset="0"/>
                        <a:cs typeface="Traditional Arabic" panose="02020603050405020304" pitchFamily="18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3600" b="1" kern="1200">
                          <a:effectLst/>
                          <a:latin typeface="Traditional Arabic" panose="02020603050405020304" pitchFamily="18" charset="-78"/>
                          <a:cs typeface="Traditional Arabic" panose="02020603050405020304" pitchFamily="18" charset="-78"/>
                        </a:rPr>
                        <a:t>ا</a:t>
                      </a:r>
                      <a:endParaRPr lang="en-US" sz="1800" b="1">
                        <a:effectLst/>
                        <a:latin typeface="Traditional Arabic" panose="02020603050405020304" pitchFamily="18" charset="-78"/>
                        <a:ea typeface="Calibri" panose="020F0502020204030204" pitchFamily="34" charset="0"/>
                        <a:cs typeface="Traditional Arabic" panose="02020603050405020304" pitchFamily="18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3600" b="1" kern="1200">
                          <a:effectLst/>
                          <a:latin typeface="Traditional Arabic" panose="02020603050405020304" pitchFamily="18" charset="-78"/>
                          <a:cs typeface="Traditional Arabic" panose="02020603050405020304" pitchFamily="18" charset="-78"/>
                        </a:rPr>
                        <a:t>ع</a:t>
                      </a:r>
                      <a:endParaRPr lang="en-US" sz="1800" b="1">
                        <a:effectLst/>
                        <a:latin typeface="Traditional Arabic" panose="02020603050405020304" pitchFamily="18" charset="-78"/>
                        <a:ea typeface="Calibri" panose="020F0502020204030204" pitchFamily="34" charset="0"/>
                        <a:cs typeface="Traditional Arabic" panose="02020603050405020304" pitchFamily="18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3600" b="1" kern="1200">
                          <a:effectLst/>
                          <a:latin typeface="Traditional Arabic" panose="02020603050405020304" pitchFamily="18" charset="-78"/>
                          <a:cs typeface="Traditional Arabic" panose="02020603050405020304" pitchFamily="18" charset="-78"/>
                        </a:rPr>
                        <a:t>ن</a:t>
                      </a:r>
                      <a:endParaRPr lang="en-US" sz="1800" b="1">
                        <a:effectLst/>
                        <a:latin typeface="Traditional Arabic" panose="02020603050405020304" pitchFamily="18" charset="-78"/>
                        <a:ea typeface="Calibri" panose="020F0502020204030204" pitchFamily="34" charset="0"/>
                        <a:cs typeface="Traditional Arabic" panose="02020603050405020304" pitchFamily="18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3600" b="1" kern="1200">
                          <a:effectLst/>
                          <a:latin typeface="Traditional Arabic" panose="02020603050405020304" pitchFamily="18" charset="-78"/>
                          <a:cs typeface="Traditional Arabic" panose="02020603050405020304" pitchFamily="18" charset="-78"/>
                        </a:rPr>
                        <a:t>ك</a:t>
                      </a:r>
                      <a:endParaRPr lang="en-US" sz="1800" b="1">
                        <a:effectLst/>
                        <a:latin typeface="Traditional Arabic" panose="02020603050405020304" pitchFamily="18" charset="-78"/>
                        <a:ea typeface="Calibri" panose="020F0502020204030204" pitchFamily="34" charset="0"/>
                        <a:cs typeface="Traditional Arabic" panose="02020603050405020304" pitchFamily="18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3600" b="1" kern="1200">
                          <a:effectLst/>
                          <a:latin typeface="Traditional Arabic" panose="02020603050405020304" pitchFamily="18" charset="-78"/>
                          <a:cs typeface="Traditional Arabic" panose="02020603050405020304" pitchFamily="18" charset="-78"/>
                        </a:rPr>
                        <a:t>ص</a:t>
                      </a:r>
                      <a:endParaRPr lang="en-US" sz="1800" b="1">
                        <a:effectLst/>
                        <a:latin typeface="Traditional Arabic" panose="02020603050405020304" pitchFamily="18" charset="-78"/>
                        <a:ea typeface="Calibri" panose="020F0502020204030204" pitchFamily="34" charset="0"/>
                        <a:cs typeface="Traditional Arabic" panose="02020603050405020304" pitchFamily="18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3600" b="1" kern="1200">
                          <a:effectLst/>
                          <a:latin typeface="Traditional Arabic" panose="02020603050405020304" pitchFamily="18" charset="-78"/>
                          <a:cs typeface="Traditional Arabic" panose="02020603050405020304" pitchFamily="18" charset="-78"/>
                        </a:rPr>
                        <a:t>س</a:t>
                      </a:r>
                      <a:endParaRPr lang="en-US" sz="1800" b="1">
                        <a:effectLst/>
                        <a:latin typeface="Traditional Arabic" panose="02020603050405020304" pitchFamily="18" charset="-78"/>
                        <a:ea typeface="Calibri" panose="020F0502020204030204" pitchFamily="34" charset="0"/>
                        <a:cs typeface="Traditional Arabic" panose="02020603050405020304" pitchFamily="18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3600" b="1" kern="1200">
                          <a:effectLst/>
                          <a:latin typeface="Traditional Arabic" panose="02020603050405020304" pitchFamily="18" charset="-78"/>
                          <a:cs typeface="Traditional Arabic" panose="02020603050405020304" pitchFamily="18" charset="-78"/>
                        </a:rPr>
                        <a:t>ة</a:t>
                      </a:r>
                      <a:endParaRPr lang="en-US" sz="1800" b="1">
                        <a:effectLst/>
                        <a:latin typeface="Traditional Arabic" panose="02020603050405020304" pitchFamily="18" charset="-78"/>
                        <a:ea typeface="Calibri" panose="020F0502020204030204" pitchFamily="34" charset="0"/>
                        <a:cs typeface="Traditional Arabic" panose="02020603050405020304" pitchFamily="18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3600" b="1" kern="1200" dirty="0">
                          <a:effectLst/>
                          <a:latin typeface="Traditional Arabic" panose="02020603050405020304" pitchFamily="18" charset="-78"/>
                          <a:cs typeface="Traditional Arabic" panose="02020603050405020304" pitchFamily="18" charset="-78"/>
                        </a:rPr>
                        <a:t>ض</a:t>
                      </a:r>
                      <a:endParaRPr lang="en-US" sz="1800" b="1" dirty="0">
                        <a:effectLst/>
                        <a:latin typeface="Traditional Arabic" panose="02020603050405020304" pitchFamily="18" charset="-78"/>
                        <a:ea typeface="Calibri" panose="020F0502020204030204" pitchFamily="34" charset="0"/>
                        <a:cs typeface="Traditional Arabic" panose="02020603050405020304" pitchFamily="18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90014210"/>
                  </a:ext>
                </a:extLst>
              </a:tr>
            </a:tbl>
          </a:graphicData>
        </a:graphic>
      </p:graphicFrame>
      <p:sp>
        <p:nvSpPr>
          <p:cNvPr id="15" name="مستطيل 14"/>
          <p:cNvSpPr/>
          <p:nvPr/>
        </p:nvSpPr>
        <p:spPr>
          <a:xfrm>
            <a:off x="971550" y="2657981"/>
            <a:ext cx="1103378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باستخدام استراتيجية التعلم باللعب</a:t>
            </a:r>
          </a:p>
          <a:p>
            <a:pPr algn="ctr"/>
            <a:r>
              <a:rPr lang="ar-SA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اكتشفي موضوع الدرس!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graphicFrame>
        <p:nvGraphicFramePr>
          <p:cNvPr id="16" name="جدول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5051075"/>
              </p:ext>
            </p:extLst>
          </p:nvPr>
        </p:nvGraphicFramePr>
        <p:xfrm>
          <a:off x="2739403" y="4695577"/>
          <a:ext cx="7498080" cy="1163291"/>
        </p:xfrm>
        <a:graphic>
          <a:graphicData uri="http://schemas.openxmlformats.org/drawingml/2006/table">
            <a:tbl>
              <a:tblPr rtl="1" firstRow="1" bandRow="1">
                <a:tableStyleId>{7DF18680-E054-41AD-8BC1-D1AEF772440D}</a:tableStyleId>
              </a:tblPr>
              <a:tblGrid>
                <a:gridCol w="1349074">
                  <a:extLst>
                    <a:ext uri="{9D8B030D-6E8A-4147-A177-3AD203B41FA5}">
                      <a16:colId xmlns:a16="http://schemas.microsoft.com/office/drawing/2014/main" val="2453312718"/>
                    </a:ext>
                  </a:extLst>
                </a:gridCol>
                <a:gridCol w="866597">
                  <a:extLst>
                    <a:ext uri="{9D8B030D-6E8A-4147-A177-3AD203B41FA5}">
                      <a16:colId xmlns:a16="http://schemas.microsoft.com/office/drawing/2014/main" val="500095541"/>
                    </a:ext>
                  </a:extLst>
                </a:gridCol>
                <a:gridCol w="1109906">
                  <a:extLst>
                    <a:ext uri="{9D8B030D-6E8A-4147-A177-3AD203B41FA5}">
                      <a16:colId xmlns:a16="http://schemas.microsoft.com/office/drawing/2014/main" val="3986254568"/>
                    </a:ext>
                  </a:extLst>
                </a:gridCol>
                <a:gridCol w="867633">
                  <a:extLst>
                    <a:ext uri="{9D8B030D-6E8A-4147-A177-3AD203B41FA5}">
                      <a16:colId xmlns:a16="http://schemas.microsoft.com/office/drawing/2014/main" val="135677258"/>
                    </a:ext>
                  </a:extLst>
                </a:gridCol>
                <a:gridCol w="1109906">
                  <a:extLst>
                    <a:ext uri="{9D8B030D-6E8A-4147-A177-3AD203B41FA5}">
                      <a16:colId xmlns:a16="http://schemas.microsoft.com/office/drawing/2014/main" val="4273543919"/>
                    </a:ext>
                  </a:extLst>
                </a:gridCol>
                <a:gridCol w="1085058">
                  <a:extLst>
                    <a:ext uri="{9D8B030D-6E8A-4147-A177-3AD203B41FA5}">
                      <a16:colId xmlns:a16="http://schemas.microsoft.com/office/drawing/2014/main" val="1085047422"/>
                    </a:ext>
                  </a:extLst>
                </a:gridCol>
                <a:gridCol w="1109906">
                  <a:extLst>
                    <a:ext uri="{9D8B030D-6E8A-4147-A177-3AD203B41FA5}">
                      <a16:colId xmlns:a16="http://schemas.microsoft.com/office/drawing/2014/main" val="1616223299"/>
                    </a:ext>
                  </a:extLst>
                </a:gridCol>
              </a:tblGrid>
              <a:tr h="46926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2800" kern="1200" dirty="0" smtClean="0">
                          <a:effectLst/>
                        </a:rPr>
                        <a:t>6</a:t>
                      </a:r>
                      <a:endParaRPr lang="en-US" sz="1100" dirty="0">
                        <a:effectLst/>
                        <a:latin typeface="Traditional Arabic" panose="02020603050405020304" pitchFamily="18" charset="-78"/>
                        <a:ea typeface="Calibri" panose="020F0502020204030204" pitchFamily="34" charset="0"/>
                        <a:cs typeface="Traditional Arabic" panose="02020603050405020304" pitchFamily="18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2800" kern="1200" dirty="0" smtClean="0">
                          <a:effectLst/>
                        </a:rPr>
                        <a:t>3</a:t>
                      </a:r>
                      <a:endParaRPr lang="en-US" sz="1100" dirty="0">
                        <a:effectLst/>
                        <a:latin typeface="Traditional Arabic" panose="02020603050405020304" pitchFamily="18" charset="-78"/>
                        <a:ea typeface="Calibri" panose="020F0502020204030204" pitchFamily="34" charset="0"/>
                        <a:cs typeface="Traditional Arabic" panose="02020603050405020304" pitchFamily="18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2800" kern="1200" dirty="0" smtClean="0">
                          <a:effectLst/>
                        </a:rPr>
                        <a:t>2</a:t>
                      </a:r>
                      <a:endParaRPr lang="en-US" sz="1100" dirty="0">
                        <a:effectLst/>
                        <a:latin typeface="Traditional Arabic" panose="02020603050405020304" pitchFamily="18" charset="-78"/>
                        <a:ea typeface="Calibri" panose="020F0502020204030204" pitchFamily="34" charset="0"/>
                        <a:cs typeface="Traditional Arabic" panose="02020603050405020304" pitchFamily="18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2800" kern="1200" dirty="0" smtClean="0">
                          <a:effectLst/>
                        </a:rPr>
                        <a:t>7</a:t>
                      </a:r>
                      <a:endParaRPr lang="en-US" sz="1100" dirty="0">
                        <a:effectLst/>
                        <a:latin typeface="Traditional Arabic" panose="02020603050405020304" pitchFamily="18" charset="-78"/>
                        <a:ea typeface="Calibri" panose="020F0502020204030204" pitchFamily="34" charset="0"/>
                        <a:cs typeface="Traditional Arabic" panose="02020603050405020304" pitchFamily="18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2800" kern="1200" dirty="0" smtClean="0">
                          <a:effectLst/>
                        </a:rPr>
                        <a:t>6</a:t>
                      </a:r>
                      <a:endParaRPr lang="en-US" sz="1100" dirty="0">
                        <a:effectLst/>
                        <a:latin typeface="Traditional Arabic" panose="02020603050405020304" pitchFamily="18" charset="-78"/>
                        <a:ea typeface="Calibri" panose="020F0502020204030204" pitchFamily="34" charset="0"/>
                        <a:cs typeface="Traditional Arabic" panose="02020603050405020304" pitchFamily="18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2800" kern="1200" dirty="0" smtClean="0">
                          <a:effectLst/>
                        </a:rPr>
                        <a:t>3</a:t>
                      </a:r>
                      <a:endParaRPr lang="en-US" sz="1100" dirty="0">
                        <a:effectLst/>
                        <a:latin typeface="Traditional Arabic" panose="02020603050405020304" pitchFamily="18" charset="-78"/>
                        <a:ea typeface="Calibri" panose="020F0502020204030204" pitchFamily="34" charset="0"/>
                        <a:cs typeface="Traditional Arabic" panose="02020603050405020304" pitchFamily="18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2800" kern="1200" dirty="0" smtClean="0">
                          <a:effectLst/>
                        </a:rPr>
                        <a:t>12</a:t>
                      </a:r>
                      <a:endParaRPr lang="en-US" sz="1100" dirty="0">
                        <a:effectLst/>
                        <a:latin typeface="Traditional Arabic" panose="02020603050405020304" pitchFamily="18" charset="-78"/>
                        <a:ea typeface="Calibri" panose="020F0502020204030204" pitchFamily="34" charset="0"/>
                        <a:cs typeface="Traditional Arabic" panose="02020603050405020304" pitchFamily="18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7212593"/>
                  </a:ext>
                </a:extLst>
              </a:tr>
              <a:tr h="581123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</a:pPr>
                      <a:endParaRPr lang="en-US" sz="1100" dirty="0">
                        <a:effectLst/>
                        <a:latin typeface="Traditional Arabic" panose="02020603050405020304" pitchFamily="18" charset="-78"/>
                        <a:cs typeface="Traditional Arabic" panose="02020603050405020304" pitchFamily="18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</a:pPr>
                      <a:endParaRPr lang="en-US" sz="1100">
                        <a:effectLst/>
                        <a:latin typeface="Traditional Arabic" panose="02020603050405020304" pitchFamily="18" charset="-78"/>
                        <a:cs typeface="Traditional Arabic" panose="02020603050405020304" pitchFamily="18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</a:pPr>
                      <a:endParaRPr lang="en-US" sz="1100">
                        <a:effectLst/>
                        <a:latin typeface="Traditional Arabic" panose="02020603050405020304" pitchFamily="18" charset="-78"/>
                        <a:cs typeface="Traditional Arabic" panose="02020603050405020304" pitchFamily="18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</a:pPr>
                      <a:endParaRPr lang="en-US" sz="1100">
                        <a:effectLst/>
                        <a:latin typeface="Traditional Arabic" panose="02020603050405020304" pitchFamily="18" charset="-78"/>
                        <a:cs typeface="Traditional Arabic" panose="02020603050405020304" pitchFamily="18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</a:pPr>
                      <a:endParaRPr lang="en-US" sz="1100">
                        <a:effectLst/>
                        <a:latin typeface="Traditional Arabic" panose="02020603050405020304" pitchFamily="18" charset="-78"/>
                        <a:cs typeface="Traditional Arabic" panose="02020603050405020304" pitchFamily="18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</a:pPr>
                      <a:endParaRPr lang="en-US" sz="1100">
                        <a:effectLst/>
                        <a:latin typeface="Traditional Arabic" panose="02020603050405020304" pitchFamily="18" charset="-78"/>
                        <a:cs typeface="Traditional Arabic" panose="02020603050405020304" pitchFamily="18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</a:pPr>
                      <a:endParaRPr lang="en-US" sz="1100" dirty="0">
                        <a:effectLst/>
                        <a:latin typeface="Traditional Arabic" panose="02020603050405020304" pitchFamily="18" charset="-78"/>
                        <a:cs typeface="Traditional Arabic" panose="02020603050405020304" pitchFamily="18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3483143"/>
                  </a:ext>
                </a:extLst>
              </a:tr>
            </a:tbl>
          </a:graphicData>
        </a:graphic>
      </p:graphicFrame>
      <p:sp>
        <p:nvSpPr>
          <p:cNvPr id="17" name="مستطيل ذو زوايا قطرية مستديرة 16"/>
          <p:cNvSpPr/>
          <p:nvPr/>
        </p:nvSpPr>
        <p:spPr>
          <a:xfrm>
            <a:off x="123660" y="6129477"/>
            <a:ext cx="2289021" cy="620666"/>
          </a:xfrm>
          <a:prstGeom prst="round2Diag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مستطيل 17"/>
          <p:cNvSpPr/>
          <p:nvPr/>
        </p:nvSpPr>
        <p:spPr>
          <a:xfrm>
            <a:off x="-147539" y="6247845"/>
            <a:ext cx="283142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استراتيجية التعلم باللعب</a:t>
            </a:r>
            <a:endParaRPr lang="ar-SA" sz="2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5519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6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ذو زاويتين مستديرتين في نفس الجانب 6"/>
          <p:cNvSpPr/>
          <p:nvPr/>
        </p:nvSpPr>
        <p:spPr>
          <a:xfrm>
            <a:off x="182881" y="199505"/>
            <a:ext cx="11704320" cy="6483928"/>
          </a:xfrm>
          <a:prstGeom prst="round2Same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000" b="1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4114801" y="377852"/>
            <a:ext cx="1103378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8000" b="1" dirty="0" smtClean="0">
                <a:ln w="0"/>
                <a:solidFill>
                  <a:srgbClr val="9A1EC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محاور الدرس:</a:t>
            </a:r>
            <a:endParaRPr lang="ar-SA" sz="8000" b="1" cap="none" spc="0" dirty="0">
              <a:ln w="0"/>
              <a:solidFill>
                <a:srgbClr val="9A1EC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71" y="-764412"/>
            <a:ext cx="11548969" cy="8411761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5376219" y="5695928"/>
            <a:ext cx="317907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تعريف الجَعالة.</a:t>
            </a:r>
            <a:endParaRPr lang="ar-SA" sz="48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5448883" y="4316513"/>
            <a:ext cx="265649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حُكم الجَعالة </a:t>
            </a:r>
            <a:endParaRPr lang="ar-SA" sz="48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مستطيل 20"/>
          <p:cNvSpPr/>
          <p:nvPr/>
        </p:nvSpPr>
        <p:spPr>
          <a:xfrm>
            <a:off x="4726554" y="3227193"/>
            <a:ext cx="447840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الحكمة من مشروعيتها</a:t>
            </a:r>
            <a:endParaRPr lang="ar-SA" sz="36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مستطيل 21"/>
          <p:cNvSpPr/>
          <p:nvPr/>
        </p:nvSpPr>
        <p:spPr>
          <a:xfrm>
            <a:off x="4950504" y="1943870"/>
            <a:ext cx="265970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أحكام في الجعالة</a:t>
            </a:r>
            <a:endParaRPr lang="ar-SA" sz="36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صورة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17" y="199505"/>
            <a:ext cx="2106884" cy="187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18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/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6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ذو زاويتين مستديرتين في نفس الجانب 6"/>
          <p:cNvSpPr/>
          <p:nvPr/>
        </p:nvSpPr>
        <p:spPr>
          <a:xfrm>
            <a:off x="182881" y="199505"/>
            <a:ext cx="11704320" cy="6483928"/>
          </a:xfrm>
          <a:prstGeom prst="round2Same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000" b="1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" b="100000" l="446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36" y="3228898"/>
            <a:ext cx="2404728" cy="3435806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950" y="587485"/>
            <a:ext cx="5283518" cy="4541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مربع نص 2"/>
          <p:cNvSpPr txBox="1"/>
          <p:nvPr/>
        </p:nvSpPr>
        <p:spPr>
          <a:xfrm>
            <a:off x="775388" y="4126833"/>
            <a:ext cx="2344386" cy="224676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 smtClean="0">
                <a:solidFill>
                  <a:schemeClr val="accent2">
                    <a:lumMod val="75000"/>
                  </a:schemeClr>
                </a:solidFill>
              </a:rPr>
              <a:t>البحث عن مجرم </a:t>
            </a:r>
          </a:p>
          <a:p>
            <a:pPr algn="ctr"/>
            <a:r>
              <a:rPr lang="ar-SA" sz="2000" b="1" dirty="0" smtClean="0">
                <a:solidFill>
                  <a:schemeClr val="accent2">
                    <a:lumMod val="75000"/>
                  </a:schemeClr>
                </a:solidFill>
              </a:rPr>
              <a:t>هارب..</a:t>
            </a:r>
          </a:p>
          <a:p>
            <a:pPr algn="ctr"/>
            <a:r>
              <a:rPr lang="ar-SA" sz="2000" b="1" dirty="0" smtClean="0">
                <a:solidFill>
                  <a:schemeClr val="accent2">
                    <a:lumMod val="75000"/>
                  </a:schemeClr>
                </a:solidFill>
              </a:rPr>
              <a:t>ولمن يجده او يدلي</a:t>
            </a:r>
          </a:p>
          <a:p>
            <a:pPr algn="ctr"/>
            <a:r>
              <a:rPr lang="ar-SA" sz="2000" b="1" dirty="0" smtClean="0">
                <a:solidFill>
                  <a:schemeClr val="accent2">
                    <a:lumMod val="75000"/>
                  </a:schemeClr>
                </a:solidFill>
              </a:rPr>
              <a:t>أي معلومات </a:t>
            </a:r>
            <a:r>
              <a:rPr lang="ar-SA" sz="2000" b="1" u="sng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مكافأة</a:t>
            </a:r>
          </a:p>
          <a:p>
            <a:pPr algn="ctr"/>
            <a:r>
              <a:rPr lang="ar-SA" sz="2000" b="1" u="sng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مالية </a:t>
            </a:r>
            <a:r>
              <a:rPr lang="ar-SA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ar-SA" sz="2000" b="1" dirty="0" smtClean="0">
                <a:solidFill>
                  <a:schemeClr val="accent2">
                    <a:lumMod val="75000"/>
                  </a:schemeClr>
                </a:solidFill>
              </a:rPr>
              <a:t>، </a:t>
            </a:r>
          </a:p>
          <a:p>
            <a:pPr algn="ctr"/>
            <a:r>
              <a:rPr lang="ar-SA" sz="2000" b="1" dirty="0" smtClean="0">
                <a:solidFill>
                  <a:schemeClr val="accent2">
                    <a:lumMod val="75000"/>
                  </a:schemeClr>
                </a:solidFill>
              </a:rPr>
              <a:t>ويتم التواصل مع مركز </a:t>
            </a:r>
          </a:p>
          <a:p>
            <a:pPr algn="ctr"/>
            <a:r>
              <a:rPr lang="ar-SA" sz="2000" b="1" dirty="0" smtClean="0">
                <a:solidFill>
                  <a:schemeClr val="accent2">
                    <a:lumMod val="75000"/>
                  </a:schemeClr>
                </a:solidFill>
              </a:rPr>
              <a:t>الشرطة.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777047" y="366576"/>
            <a:ext cx="5248553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هل يمكنك إيجاد </a:t>
            </a:r>
          </a:p>
          <a:p>
            <a:pPr algn="ctr"/>
            <a:r>
              <a:rPr lang="ar-SA" sz="6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تعريف </a:t>
            </a:r>
            <a:r>
              <a:rPr lang="ar-SA" sz="6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للجعالة من كلمة </a:t>
            </a:r>
          </a:p>
          <a:p>
            <a:pPr algn="ctr"/>
            <a:r>
              <a:rPr lang="ar-SA" sz="6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واحدة فقط ؟!</a:t>
            </a: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891" y="2590339"/>
            <a:ext cx="2842513" cy="307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25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6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ذو زاويتين مستديرتين في نفس الجانب 6"/>
          <p:cNvSpPr/>
          <p:nvPr/>
        </p:nvSpPr>
        <p:spPr>
          <a:xfrm>
            <a:off x="182881" y="199505"/>
            <a:ext cx="11704320" cy="6483928"/>
          </a:xfrm>
          <a:prstGeom prst="round2Same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000" b="1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7703042" y="1548643"/>
            <a:ext cx="4184159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000" b="1" dirty="0" smtClean="0">
                <a:solidFill>
                  <a:schemeClr val="bg2">
                    <a:lumMod val="50000"/>
                  </a:scheme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الجعالة اصطلاحًا:</a:t>
            </a:r>
          </a:p>
          <a:p>
            <a:pPr algn="ctr"/>
            <a:r>
              <a:rPr lang="ar-SA" sz="6000" b="1" dirty="0" smtClean="0">
                <a:solidFill>
                  <a:schemeClr val="bg2">
                    <a:lumMod val="50000"/>
                  </a:scheme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جعل </a:t>
            </a:r>
            <a:r>
              <a:rPr lang="ar-SA" sz="6000" b="1" dirty="0">
                <a:solidFill>
                  <a:schemeClr val="bg2">
                    <a:lumMod val="50000"/>
                  </a:scheme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مال معلوم </a:t>
            </a:r>
            <a:r>
              <a:rPr lang="ar-SA" sz="6000" b="1" dirty="0" smtClean="0">
                <a:solidFill>
                  <a:schemeClr val="bg2">
                    <a:lumMod val="50000"/>
                  </a:scheme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لمن</a:t>
            </a:r>
          </a:p>
          <a:p>
            <a:pPr algn="ctr"/>
            <a:r>
              <a:rPr lang="ar-SA" sz="6000" b="1" dirty="0" smtClean="0">
                <a:solidFill>
                  <a:schemeClr val="bg2">
                    <a:lumMod val="50000"/>
                  </a:scheme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SA" sz="6000" b="1" dirty="0">
                <a:solidFill>
                  <a:schemeClr val="bg2">
                    <a:lumMod val="50000"/>
                  </a:scheme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يعمل عملاً مباحًا </a:t>
            </a:r>
            <a:endParaRPr lang="ar-SA" sz="6000" b="1" dirty="0" smtClean="0">
              <a:solidFill>
                <a:schemeClr val="bg2">
                  <a:lumMod val="50000"/>
                </a:schemeClr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ctr"/>
            <a:r>
              <a:rPr lang="ar-SA" sz="6000" b="1" dirty="0" smtClean="0">
                <a:solidFill>
                  <a:schemeClr val="bg2">
                    <a:lumMod val="50000"/>
                  </a:scheme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معلوما </a:t>
            </a:r>
            <a:r>
              <a:rPr lang="ar-SA" sz="6000" b="1" dirty="0">
                <a:solidFill>
                  <a:schemeClr val="bg2">
                    <a:lumMod val="50000"/>
                  </a:scheme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او مجهولاً.</a:t>
            </a:r>
          </a:p>
        </p:txBody>
      </p:sp>
      <p:sp>
        <p:nvSpPr>
          <p:cNvPr id="9" name="AutoShape 2" descr="نتيجة بحث الصور عن اعلان طفل مفقود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24" name="شكل بيضاوي 23"/>
          <p:cNvSpPr/>
          <p:nvPr/>
        </p:nvSpPr>
        <p:spPr>
          <a:xfrm>
            <a:off x="3257550" y="2628899"/>
            <a:ext cx="1943100" cy="17430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117" y="205262"/>
            <a:ext cx="8547333" cy="659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75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6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ذو زاويتين مستديرتين في نفس الجانب 6"/>
          <p:cNvSpPr/>
          <p:nvPr/>
        </p:nvSpPr>
        <p:spPr>
          <a:xfrm>
            <a:off x="182881" y="199505"/>
            <a:ext cx="11704320" cy="6483928"/>
          </a:xfrm>
          <a:prstGeom prst="round2Same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" name="مستطيل ذو زوايا قطرية مستديرة 14"/>
          <p:cNvSpPr/>
          <p:nvPr/>
        </p:nvSpPr>
        <p:spPr>
          <a:xfrm>
            <a:off x="1446825" y="480371"/>
            <a:ext cx="9176432" cy="2553115"/>
          </a:xfrm>
          <a:prstGeom prst="round2DiagRect">
            <a:avLst/>
          </a:prstGeom>
          <a:solidFill>
            <a:srgbClr val="DEB246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400" b="1" dirty="0" smtClean="0">
                <a:solidFill>
                  <a:schemeClr val="bg2">
                    <a:lumMod val="50000"/>
                  </a:scheme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عَنْ أَبِي سَعِيدٍ الخُدْرِيِّ رَضِيَ اللَّهُ عَنْهُ أَنَّ نَاسًا مِنْ أَصْحَابِ النَّبِيِّ صَلَّى اللَّهُ عَلَيْهِ وَسَلَّمَ أَتَوْا عَلَى حَيٍّ مِنْ أَحْيَاءِ العَرَبِ فَلَمْ يَقْرُوهُمْ ، فَبَيْنَمَا هُمْ كَذَلِكَ ، إِذْ لُدِغَ سَيِّدُ أُولَئِكَ ، فَقَالُوا : هَلْ مَعَكُمْ مِنْ دَوَاءٍ أَوْ رَاقٍ ؟</a:t>
            </a:r>
          </a:p>
          <a:p>
            <a:r>
              <a:rPr lang="ar-SA" sz="2400" b="1" dirty="0" smtClean="0">
                <a:solidFill>
                  <a:schemeClr val="bg2">
                    <a:lumMod val="50000"/>
                  </a:scheme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فَقَالُوا : إِنَّكُمْ لَمْ تَقْرُونَا ، وَلاَ نَفْعَلُ حَتَّى تَجْعَلُوا لَنَا </a:t>
            </a:r>
            <a:r>
              <a:rPr lang="ar-SA" sz="2400" b="1" dirty="0" smtClean="0">
                <a:solidFill>
                  <a:srgbClr val="FF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جُعْلًا </a:t>
            </a:r>
            <a:r>
              <a:rPr lang="ar-SA" sz="2400" b="1" dirty="0" smtClean="0">
                <a:solidFill>
                  <a:schemeClr val="bg2">
                    <a:lumMod val="50000"/>
                  </a:scheme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، فَجَعَلُوا لَهُمْ </a:t>
            </a:r>
            <a:r>
              <a:rPr lang="ar-SA" sz="2400" b="1" u="sng" dirty="0" smtClean="0">
                <a:solidFill>
                  <a:srgbClr val="FF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قَطِيعًا مِنَ الشَّاءِ </a:t>
            </a:r>
            <a:r>
              <a:rPr lang="ar-SA" sz="2400" b="1" dirty="0" smtClean="0">
                <a:solidFill>
                  <a:schemeClr val="bg2">
                    <a:lumMod val="50000"/>
                  </a:scheme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، فَجَعَلَ يَقْرَأُ </a:t>
            </a:r>
          </a:p>
          <a:p>
            <a:r>
              <a:rPr lang="ar-SA" sz="2400" b="1" dirty="0" smtClean="0">
                <a:solidFill>
                  <a:schemeClr val="bg2">
                    <a:lumMod val="50000"/>
                  </a:scheme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بِأُمِّ القُرْآنِ ، وَيَجْمَعُ بُزَاقَهُ وَيَتْفِلُ ، فَبَرَأَ </a:t>
            </a:r>
            <a:r>
              <a:rPr lang="ar-SA" sz="2400" b="1" u="sng" dirty="0" smtClean="0">
                <a:solidFill>
                  <a:srgbClr val="FF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فَأَتَوْا بِالشَّاءِ </a:t>
            </a:r>
            <a:r>
              <a:rPr lang="ar-SA" sz="2400" b="1" dirty="0" smtClean="0">
                <a:solidFill>
                  <a:schemeClr val="bg2">
                    <a:lumMod val="50000"/>
                  </a:scheme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، فَقَالُوا : لاَ نَأْخُذُهُ حَتَّى نَسْأَلَ النَّبِيَّ صَلَّى اللَّهُ </a:t>
            </a:r>
          </a:p>
          <a:p>
            <a:r>
              <a:rPr lang="ar-SA" sz="2400" b="1" dirty="0" smtClean="0">
                <a:solidFill>
                  <a:schemeClr val="bg2">
                    <a:lumMod val="50000"/>
                  </a:scheme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عَلَيْهِ وَسَلَّمَ ، فَسَأَلُوهُ فَضَحِكَ وَقَالَ : </a:t>
            </a:r>
            <a:r>
              <a:rPr lang="ar-SA" sz="2800" b="1" dirty="0" smtClean="0">
                <a:solidFill>
                  <a:schemeClr val="accent2">
                    <a:lumMod val="50000"/>
                  </a:scheme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وَمَا أَدْرَاكَ أَنَّهَا رُقْيَةٌ ، خُذُوهَا وَاضْرِبُوا لِي بِسَهْمٍ </a:t>
            </a:r>
            <a:r>
              <a:rPr lang="ar-SA" sz="2400" b="1" dirty="0" smtClean="0">
                <a:solidFill>
                  <a:schemeClr val="bg2">
                    <a:lumMod val="50000"/>
                  </a:scheme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.</a:t>
            </a:r>
          </a:p>
        </p:txBody>
      </p:sp>
      <p:pic>
        <p:nvPicPr>
          <p:cNvPr id="16" name="صورة 1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43892" y="3962400"/>
            <a:ext cx="4282942" cy="3587013"/>
          </a:xfrm>
          <a:prstGeom prst="rect">
            <a:avLst/>
          </a:prstGeom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0" y="2892299"/>
            <a:ext cx="2200391" cy="2200391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4734747" y="3033486"/>
            <a:ext cx="503695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استخرجي من القصة ما يلي :</a:t>
            </a:r>
          </a:p>
          <a:p>
            <a:pPr algn="ctr"/>
            <a:endParaRPr lang="ar-SA" sz="4000" b="1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7880966" y="57524"/>
            <a:ext cx="258596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حديثٌ وقِصة *</a:t>
            </a:r>
            <a:endParaRPr lang="ar-SA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مستطيل ذو زوايا قطرية مستديرة 11"/>
          <p:cNvSpPr/>
          <p:nvPr/>
        </p:nvSpPr>
        <p:spPr>
          <a:xfrm>
            <a:off x="123660" y="6103620"/>
            <a:ext cx="2895311" cy="646523"/>
          </a:xfrm>
          <a:prstGeom prst="round2Diag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مستطيل 17"/>
          <p:cNvSpPr/>
          <p:nvPr/>
        </p:nvSpPr>
        <p:spPr>
          <a:xfrm>
            <a:off x="-670905" y="6221768"/>
            <a:ext cx="448444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استراتيجية تحليل القصة</a:t>
            </a:r>
            <a:endParaRPr lang="ar-SA" sz="2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graphicFrame>
        <p:nvGraphicFramePr>
          <p:cNvPr id="5" name="جدول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6304418"/>
              </p:ext>
            </p:extLst>
          </p:nvPr>
        </p:nvGraphicFramePr>
        <p:xfrm>
          <a:off x="2815770" y="3933092"/>
          <a:ext cx="6358178" cy="2560320"/>
        </p:xfrm>
        <a:graphic>
          <a:graphicData uri="http://schemas.openxmlformats.org/drawingml/2006/table">
            <a:tbl>
              <a:tblPr rtl="1" firstRow="1" bandRow="1">
                <a:tableStyleId>{16D9F66E-5EB9-4882-86FB-DCBF35E3C3E4}</a:tableStyleId>
              </a:tblPr>
              <a:tblGrid>
                <a:gridCol w="3179089">
                  <a:extLst>
                    <a:ext uri="{9D8B030D-6E8A-4147-A177-3AD203B41FA5}">
                      <a16:colId xmlns:a16="http://schemas.microsoft.com/office/drawing/2014/main" val="1991161401"/>
                    </a:ext>
                  </a:extLst>
                </a:gridCol>
                <a:gridCol w="3179089">
                  <a:extLst>
                    <a:ext uri="{9D8B030D-6E8A-4147-A177-3AD203B41FA5}">
                      <a16:colId xmlns:a16="http://schemas.microsoft.com/office/drawing/2014/main" val="930151578"/>
                    </a:ext>
                  </a:extLst>
                </a:gridCol>
              </a:tblGrid>
              <a:tr h="553725">
                <a:tc>
                  <a:txBody>
                    <a:bodyPr/>
                    <a:lstStyle/>
                    <a:p>
                      <a:pPr rtl="1"/>
                      <a:r>
                        <a:rPr lang="ar-SA" sz="3600" dirty="0" smtClean="0"/>
                        <a:t>العُقدة</a:t>
                      </a:r>
                      <a:endParaRPr lang="ar-SA" sz="36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3600" b="1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2834984"/>
                  </a:ext>
                </a:extLst>
              </a:tr>
              <a:tr h="553725">
                <a:tc>
                  <a:txBody>
                    <a:bodyPr/>
                    <a:lstStyle/>
                    <a:p>
                      <a:pPr rtl="1"/>
                      <a:r>
                        <a:rPr lang="ar-SA" sz="3600" dirty="0" smtClean="0"/>
                        <a:t>الحل</a:t>
                      </a:r>
                      <a:endParaRPr lang="ar-SA" sz="3600" b="1" i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3600" b="1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6604199"/>
                  </a:ext>
                </a:extLst>
              </a:tr>
              <a:tr h="553725">
                <a:tc>
                  <a:txBody>
                    <a:bodyPr/>
                    <a:lstStyle/>
                    <a:p>
                      <a:pPr rtl="1"/>
                      <a:r>
                        <a:rPr lang="ar-SA" sz="3600" dirty="0" smtClean="0"/>
                        <a:t>حُكم</a:t>
                      </a:r>
                      <a:r>
                        <a:rPr lang="ar-SA" sz="3600" baseline="0" dirty="0" smtClean="0"/>
                        <a:t> الجُعالة</a:t>
                      </a:r>
                      <a:endParaRPr lang="ar-SA" sz="36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3600" b="1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8784927"/>
                  </a:ext>
                </a:extLst>
              </a:tr>
              <a:tr h="553725">
                <a:tc>
                  <a:txBody>
                    <a:bodyPr/>
                    <a:lstStyle/>
                    <a:p>
                      <a:pPr rtl="1"/>
                      <a:r>
                        <a:rPr lang="ar-SA" sz="3600" dirty="0" smtClean="0"/>
                        <a:t>فائدة من</a:t>
                      </a:r>
                      <a:r>
                        <a:rPr lang="ar-SA" sz="3600" baseline="0" dirty="0" smtClean="0"/>
                        <a:t> القصة </a:t>
                      </a:r>
                      <a:endParaRPr lang="ar-SA" sz="36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3600" b="1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50337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6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/>
      <p:bldP spid="3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2686</TotalTime>
  <Words>697</Words>
  <Application>Microsoft Office PowerPoint</Application>
  <PresentationFormat>شاشة عريضة</PresentationFormat>
  <Paragraphs>140</Paragraphs>
  <Slides>22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Traditional Arabic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Prettykadooj</dc:creator>
  <cp:lastModifiedBy>Prettykadooj</cp:lastModifiedBy>
  <cp:revision>91</cp:revision>
  <dcterms:created xsi:type="dcterms:W3CDTF">2020-02-01T18:42:11Z</dcterms:created>
  <dcterms:modified xsi:type="dcterms:W3CDTF">2020-02-08T10:50:00Z</dcterms:modified>
</cp:coreProperties>
</file>