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81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70" r:id="rId15"/>
    <p:sldId id="271" r:id="rId16"/>
    <p:sldId id="277" r:id="rId17"/>
    <p:sldId id="275" r:id="rId18"/>
    <p:sldId id="267" r:id="rId19"/>
    <p:sldId id="273" r:id="rId20"/>
    <p:sldId id="278" r:id="rId21"/>
    <p:sldId id="279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9CB"/>
    <a:srgbClr val="0E7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6" autoAdjust="0"/>
    <p:restoredTop sz="94660"/>
  </p:normalViewPr>
  <p:slideViewPr>
    <p:cSldViewPr snapToGrid="0">
      <p:cViewPr varScale="1">
        <p:scale>
          <a:sx n="52" d="100"/>
          <a:sy n="52" d="100"/>
        </p:scale>
        <p:origin x="53" y="10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87EBF-4DD5-4552-962F-95F16466687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2DE59D2-2085-4909-9CED-E13649B3C6D9}">
      <dgm:prSet phldrT="[نص]"/>
      <dgm:spPr/>
      <dgm:t>
        <a:bodyPr/>
        <a:lstStyle/>
        <a:p>
          <a:pPr rtl="1"/>
          <a:r>
            <a:rPr lang="en-US" dirty="0" smtClean="0"/>
            <a:t> </a:t>
          </a:r>
          <a:endParaRPr lang="ar-SA" dirty="0"/>
        </a:p>
      </dgm:t>
    </dgm:pt>
    <dgm:pt modelId="{97062E19-8E77-40F3-B3CC-FB3325DE2933}" type="parTrans" cxnId="{5527DCF7-C779-4723-8BCE-E66C06D1B416}">
      <dgm:prSet/>
      <dgm:spPr/>
      <dgm:t>
        <a:bodyPr/>
        <a:lstStyle/>
        <a:p>
          <a:pPr rtl="1"/>
          <a:endParaRPr lang="ar-SA"/>
        </a:p>
      </dgm:t>
    </dgm:pt>
    <dgm:pt modelId="{2292E9F9-070F-4E3A-B3A3-2A3B73DF6EF7}" type="sibTrans" cxnId="{5527DCF7-C779-4723-8BCE-E66C06D1B416}">
      <dgm:prSet/>
      <dgm:spPr/>
      <dgm:t>
        <a:bodyPr/>
        <a:lstStyle/>
        <a:p>
          <a:pPr rtl="1"/>
          <a:endParaRPr lang="ar-SA"/>
        </a:p>
      </dgm:t>
    </dgm:pt>
    <dgm:pt modelId="{BAC73115-110A-4FDD-8E63-BCE8B951A6EF}">
      <dgm:prSet phldrT="[نص]" custT="1"/>
      <dgm:spPr/>
      <dgm:t>
        <a:bodyPr/>
        <a:lstStyle/>
        <a:p>
          <a:pPr rtl="1"/>
          <a:r>
            <a:rPr lang="ar-SA" sz="60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؟</a:t>
          </a:r>
          <a:endParaRPr lang="ar-SA" sz="6000" b="1" dirty="0">
            <a:solidFill>
              <a:schemeClr val="accent1">
                <a:lumMod val="7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B3A1E68-658F-41C2-A9C1-EEE636F2B9DF}" type="parTrans" cxnId="{1CBA64C8-0311-42F0-951E-F3E59C5BDFEF}">
      <dgm:prSet/>
      <dgm:spPr/>
      <dgm:t>
        <a:bodyPr/>
        <a:lstStyle/>
        <a:p>
          <a:pPr rtl="1"/>
          <a:endParaRPr lang="ar-SA"/>
        </a:p>
      </dgm:t>
    </dgm:pt>
    <dgm:pt modelId="{563EC2B3-C424-4D73-9679-7535735BEDE1}" type="sibTrans" cxnId="{1CBA64C8-0311-42F0-951E-F3E59C5BDFEF}">
      <dgm:prSet/>
      <dgm:spPr/>
      <dgm:t>
        <a:bodyPr/>
        <a:lstStyle/>
        <a:p>
          <a:pPr rtl="1"/>
          <a:endParaRPr lang="ar-SA"/>
        </a:p>
      </dgm:t>
    </dgm:pt>
    <dgm:pt modelId="{F17CE7C6-94B4-4C2E-8876-8388268C71BA}">
      <dgm:prSet phldrT="[نص]" custT="1"/>
      <dgm:spPr/>
      <dgm:t>
        <a:bodyPr/>
        <a:lstStyle/>
        <a:p>
          <a:pPr rtl="1"/>
          <a:r>
            <a:rPr lang="ar-SA" sz="60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؟</a:t>
          </a:r>
          <a:endParaRPr lang="ar-SA" sz="6000" b="1" dirty="0">
            <a:solidFill>
              <a:schemeClr val="accent1">
                <a:lumMod val="7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E09885D-AA5C-44C5-893B-98CF2EBFF486}" type="parTrans" cxnId="{5CF2947C-DB1A-4B72-B486-99BFA1DB038C}">
      <dgm:prSet/>
      <dgm:spPr/>
      <dgm:t>
        <a:bodyPr/>
        <a:lstStyle/>
        <a:p>
          <a:pPr rtl="1"/>
          <a:endParaRPr lang="ar-SA"/>
        </a:p>
      </dgm:t>
    </dgm:pt>
    <dgm:pt modelId="{6EA83B16-EE14-48C8-9D4B-31AE723CA76E}" type="sibTrans" cxnId="{5CF2947C-DB1A-4B72-B486-99BFA1DB038C}">
      <dgm:prSet/>
      <dgm:spPr/>
      <dgm:t>
        <a:bodyPr/>
        <a:lstStyle/>
        <a:p>
          <a:pPr rtl="1"/>
          <a:endParaRPr lang="ar-SA"/>
        </a:p>
      </dgm:t>
    </dgm:pt>
    <dgm:pt modelId="{0812E2F0-8056-4FD9-B245-1F0BC37247E6}" type="pres">
      <dgm:prSet presAssocID="{E5A87EBF-4DD5-4552-962F-95F16466687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46E30BB-6861-4CE2-AD13-BEF3CE5863D6}" type="pres">
      <dgm:prSet presAssocID="{22DE59D2-2085-4909-9CED-E13649B3C6D9}" presName="hierRoot1" presStyleCnt="0">
        <dgm:presLayoutVars>
          <dgm:hierBranch val="init"/>
        </dgm:presLayoutVars>
      </dgm:prSet>
      <dgm:spPr/>
    </dgm:pt>
    <dgm:pt modelId="{7FB1D1FE-6F3C-44BF-B60A-65F1D3D28A9F}" type="pres">
      <dgm:prSet presAssocID="{22DE59D2-2085-4909-9CED-E13649B3C6D9}" presName="rootComposite1" presStyleCnt="0"/>
      <dgm:spPr/>
    </dgm:pt>
    <dgm:pt modelId="{BA16EF47-A150-4669-AF40-A07C07D9BFA1}" type="pres">
      <dgm:prSet presAssocID="{22DE59D2-2085-4909-9CED-E13649B3C6D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1AC9F3-733B-4D75-ACB3-EB062E77CDC6}" type="pres">
      <dgm:prSet presAssocID="{22DE59D2-2085-4909-9CED-E13649B3C6D9}" presName="topArc1" presStyleLbl="parChTrans1D1" presStyleIdx="0" presStyleCnt="6"/>
      <dgm:spPr/>
    </dgm:pt>
    <dgm:pt modelId="{9A04989C-666E-4C9E-A023-0E66AF6367E7}" type="pres">
      <dgm:prSet presAssocID="{22DE59D2-2085-4909-9CED-E13649B3C6D9}" presName="bottomArc1" presStyleLbl="parChTrans1D1" presStyleIdx="1" presStyleCnt="6"/>
      <dgm:spPr/>
    </dgm:pt>
    <dgm:pt modelId="{EE6CE64D-9576-4481-8836-D39B49A32667}" type="pres">
      <dgm:prSet presAssocID="{22DE59D2-2085-4909-9CED-E13649B3C6D9}" presName="topConnNode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3DBEAFE7-86C3-4FCD-B431-95F7671DEA20}" type="pres">
      <dgm:prSet presAssocID="{22DE59D2-2085-4909-9CED-E13649B3C6D9}" presName="hierChild2" presStyleCnt="0"/>
      <dgm:spPr/>
    </dgm:pt>
    <dgm:pt modelId="{F34DB3C4-6263-4912-99DE-5C35B738494C}" type="pres">
      <dgm:prSet presAssocID="{3B3A1E68-658F-41C2-A9C1-EEE636F2B9DF}" presName="Name28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19736AB-769A-46B9-964B-4CE2A36BFD08}" type="pres">
      <dgm:prSet presAssocID="{BAC73115-110A-4FDD-8E63-BCE8B951A6EF}" presName="hierRoot2" presStyleCnt="0">
        <dgm:presLayoutVars>
          <dgm:hierBranch val="init"/>
        </dgm:presLayoutVars>
      </dgm:prSet>
      <dgm:spPr/>
    </dgm:pt>
    <dgm:pt modelId="{75D4ACEB-2E95-417E-8FB1-3428DF09B490}" type="pres">
      <dgm:prSet presAssocID="{BAC73115-110A-4FDD-8E63-BCE8B951A6EF}" presName="rootComposite2" presStyleCnt="0"/>
      <dgm:spPr/>
    </dgm:pt>
    <dgm:pt modelId="{6C4C43C2-120C-498D-BC9D-D51DD865E29F}" type="pres">
      <dgm:prSet presAssocID="{BAC73115-110A-4FDD-8E63-BCE8B951A6E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E349084-33B4-4858-A13F-0BCB62D6AA29}" type="pres">
      <dgm:prSet presAssocID="{BAC73115-110A-4FDD-8E63-BCE8B951A6EF}" presName="topArc2" presStyleLbl="parChTrans1D1" presStyleIdx="2" presStyleCnt="6"/>
      <dgm:spPr/>
    </dgm:pt>
    <dgm:pt modelId="{B89DC334-14CE-4C50-9C99-A5EE512D57A0}" type="pres">
      <dgm:prSet presAssocID="{BAC73115-110A-4FDD-8E63-BCE8B951A6EF}" presName="bottomArc2" presStyleLbl="parChTrans1D1" presStyleIdx="3" presStyleCnt="6"/>
      <dgm:spPr/>
    </dgm:pt>
    <dgm:pt modelId="{3C72ED6C-21D9-4762-8224-476AFD52BE6F}" type="pres">
      <dgm:prSet presAssocID="{BAC73115-110A-4FDD-8E63-BCE8B951A6EF}" presName="topConnNode2" presStyleLbl="node2" presStyleIdx="0" presStyleCnt="0"/>
      <dgm:spPr/>
      <dgm:t>
        <a:bodyPr/>
        <a:lstStyle/>
        <a:p>
          <a:pPr rtl="1"/>
          <a:endParaRPr lang="ar-SA"/>
        </a:p>
      </dgm:t>
    </dgm:pt>
    <dgm:pt modelId="{B50B5420-DB87-4B27-826C-0F56642E11AF}" type="pres">
      <dgm:prSet presAssocID="{BAC73115-110A-4FDD-8E63-BCE8B951A6EF}" presName="hierChild4" presStyleCnt="0"/>
      <dgm:spPr/>
    </dgm:pt>
    <dgm:pt modelId="{2C5A96A6-C97C-4C78-B38E-F0A4F54EFD50}" type="pres">
      <dgm:prSet presAssocID="{BAC73115-110A-4FDD-8E63-BCE8B951A6EF}" presName="hierChild5" presStyleCnt="0"/>
      <dgm:spPr/>
    </dgm:pt>
    <dgm:pt modelId="{B5FF90A9-B36D-4B73-AA60-2C411113D090}" type="pres">
      <dgm:prSet presAssocID="{EE09885D-AA5C-44C5-893B-98CF2EBFF486}" presName="Name28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81888C33-E5AB-4853-B064-EED57DA1CBF6}" type="pres">
      <dgm:prSet presAssocID="{F17CE7C6-94B4-4C2E-8876-8388268C71BA}" presName="hierRoot2" presStyleCnt="0">
        <dgm:presLayoutVars>
          <dgm:hierBranch val="init"/>
        </dgm:presLayoutVars>
      </dgm:prSet>
      <dgm:spPr/>
    </dgm:pt>
    <dgm:pt modelId="{4799FCB8-5F09-480D-AE9A-1468AB822F4A}" type="pres">
      <dgm:prSet presAssocID="{F17CE7C6-94B4-4C2E-8876-8388268C71BA}" presName="rootComposite2" presStyleCnt="0"/>
      <dgm:spPr/>
    </dgm:pt>
    <dgm:pt modelId="{4ED361B8-3D86-4775-9A60-3E8A2E3E2420}" type="pres">
      <dgm:prSet presAssocID="{F17CE7C6-94B4-4C2E-8876-8388268C71B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3E0F2E9-2D58-4F6F-A813-0A74DE48139A}" type="pres">
      <dgm:prSet presAssocID="{F17CE7C6-94B4-4C2E-8876-8388268C71BA}" presName="topArc2" presStyleLbl="parChTrans1D1" presStyleIdx="4" presStyleCnt="6"/>
      <dgm:spPr/>
    </dgm:pt>
    <dgm:pt modelId="{79CE3028-767D-412A-ADCD-8DBCDE377861}" type="pres">
      <dgm:prSet presAssocID="{F17CE7C6-94B4-4C2E-8876-8388268C71BA}" presName="bottomArc2" presStyleLbl="parChTrans1D1" presStyleIdx="5" presStyleCnt="6"/>
      <dgm:spPr/>
    </dgm:pt>
    <dgm:pt modelId="{A91FAF30-E6B0-4ED8-A185-AFA8F1C71240}" type="pres">
      <dgm:prSet presAssocID="{F17CE7C6-94B4-4C2E-8876-8388268C71BA}" presName="topConnNode2" presStyleLbl="node2" presStyleIdx="0" presStyleCnt="0"/>
      <dgm:spPr/>
      <dgm:t>
        <a:bodyPr/>
        <a:lstStyle/>
        <a:p>
          <a:pPr rtl="1"/>
          <a:endParaRPr lang="ar-SA"/>
        </a:p>
      </dgm:t>
    </dgm:pt>
    <dgm:pt modelId="{132EB09B-3E61-4E82-BB57-7B774A50B448}" type="pres">
      <dgm:prSet presAssocID="{F17CE7C6-94B4-4C2E-8876-8388268C71BA}" presName="hierChild4" presStyleCnt="0"/>
      <dgm:spPr/>
    </dgm:pt>
    <dgm:pt modelId="{BDD9B292-A016-403A-B82E-D879D5C212E8}" type="pres">
      <dgm:prSet presAssocID="{F17CE7C6-94B4-4C2E-8876-8388268C71BA}" presName="hierChild5" presStyleCnt="0"/>
      <dgm:spPr/>
    </dgm:pt>
    <dgm:pt modelId="{0CD9BD55-D5F0-47F6-8288-E1D34BE7674C}" type="pres">
      <dgm:prSet presAssocID="{22DE59D2-2085-4909-9CED-E13649B3C6D9}" presName="hierChild3" presStyleCnt="0"/>
      <dgm:spPr/>
    </dgm:pt>
  </dgm:ptLst>
  <dgm:cxnLst>
    <dgm:cxn modelId="{4AED466E-6C45-493D-9A0E-9BBE273BADBF}" type="presOf" srcId="{22DE59D2-2085-4909-9CED-E13649B3C6D9}" destId="{EE6CE64D-9576-4481-8836-D39B49A32667}" srcOrd="1" destOrd="0" presId="urn:microsoft.com/office/officeart/2008/layout/HalfCircleOrganizationChart"/>
    <dgm:cxn modelId="{5527DCF7-C779-4723-8BCE-E66C06D1B416}" srcId="{E5A87EBF-4DD5-4552-962F-95F164666876}" destId="{22DE59D2-2085-4909-9CED-E13649B3C6D9}" srcOrd="0" destOrd="0" parTransId="{97062E19-8E77-40F3-B3CC-FB3325DE2933}" sibTransId="{2292E9F9-070F-4E3A-B3A3-2A3B73DF6EF7}"/>
    <dgm:cxn modelId="{6DD88EC3-2C9D-4BB8-98EC-ECA7C2B023DE}" type="presOf" srcId="{F17CE7C6-94B4-4C2E-8876-8388268C71BA}" destId="{4ED361B8-3D86-4775-9A60-3E8A2E3E2420}" srcOrd="0" destOrd="0" presId="urn:microsoft.com/office/officeart/2008/layout/HalfCircleOrganizationChart"/>
    <dgm:cxn modelId="{4266F424-D501-45D6-8EE3-50D154BF1CF2}" type="presOf" srcId="{22DE59D2-2085-4909-9CED-E13649B3C6D9}" destId="{BA16EF47-A150-4669-AF40-A07C07D9BFA1}" srcOrd="0" destOrd="0" presId="urn:microsoft.com/office/officeart/2008/layout/HalfCircleOrganizationChart"/>
    <dgm:cxn modelId="{1CBA64C8-0311-42F0-951E-F3E59C5BDFEF}" srcId="{22DE59D2-2085-4909-9CED-E13649B3C6D9}" destId="{BAC73115-110A-4FDD-8E63-BCE8B951A6EF}" srcOrd="0" destOrd="0" parTransId="{3B3A1E68-658F-41C2-A9C1-EEE636F2B9DF}" sibTransId="{563EC2B3-C424-4D73-9679-7535735BEDE1}"/>
    <dgm:cxn modelId="{166842BC-3E18-440E-B6CB-901B41379F97}" type="presOf" srcId="{F17CE7C6-94B4-4C2E-8876-8388268C71BA}" destId="{A91FAF30-E6B0-4ED8-A185-AFA8F1C71240}" srcOrd="1" destOrd="0" presId="urn:microsoft.com/office/officeart/2008/layout/HalfCircleOrganizationChart"/>
    <dgm:cxn modelId="{B1AF80CA-6285-4962-A39E-4A7308F10147}" type="presOf" srcId="{EE09885D-AA5C-44C5-893B-98CF2EBFF486}" destId="{B5FF90A9-B36D-4B73-AA60-2C411113D090}" srcOrd="0" destOrd="0" presId="urn:microsoft.com/office/officeart/2008/layout/HalfCircleOrganizationChart"/>
    <dgm:cxn modelId="{5CF2947C-DB1A-4B72-B486-99BFA1DB038C}" srcId="{22DE59D2-2085-4909-9CED-E13649B3C6D9}" destId="{F17CE7C6-94B4-4C2E-8876-8388268C71BA}" srcOrd="1" destOrd="0" parTransId="{EE09885D-AA5C-44C5-893B-98CF2EBFF486}" sibTransId="{6EA83B16-EE14-48C8-9D4B-31AE723CA76E}"/>
    <dgm:cxn modelId="{4995CBEF-F864-4E0A-80F1-26EDA69C2FFD}" type="presOf" srcId="{BAC73115-110A-4FDD-8E63-BCE8B951A6EF}" destId="{6C4C43C2-120C-498D-BC9D-D51DD865E29F}" srcOrd="0" destOrd="0" presId="urn:microsoft.com/office/officeart/2008/layout/HalfCircleOrganizationChart"/>
    <dgm:cxn modelId="{81F380C4-4AD6-4877-93C1-1CE9D8E9C73E}" type="presOf" srcId="{3B3A1E68-658F-41C2-A9C1-EEE636F2B9DF}" destId="{F34DB3C4-6263-4912-99DE-5C35B738494C}" srcOrd="0" destOrd="0" presId="urn:microsoft.com/office/officeart/2008/layout/HalfCircleOrganizationChart"/>
    <dgm:cxn modelId="{C98B4629-CCF5-47B5-96AE-EAD1B8BC25F5}" type="presOf" srcId="{BAC73115-110A-4FDD-8E63-BCE8B951A6EF}" destId="{3C72ED6C-21D9-4762-8224-476AFD52BE6F}" srcOrd="1" destOrd="0" presId="urn:microsoft.com/office/officeart/2008/layout/HalfCircleOrganizationChart"/>
    <dgm:cxn modelId="{682AAECF-9D64-4EAB-A82C-4DD54C8DAC7F}" type="presOf" srcId="{E5A87EBF-4DD5-4552-962F-95F164666876}" destId="{0812E2F0-8056-4FD9-B245-1F0BC37247E6}" srcOrd="0" destOrd="0" presId="urn:microsoft.com/office/officeart/2008/layout/HalfCircleOrganizationChart"/>
    <dgm:cxn modelId="{816D8F45-C819-4DD9-AD3B-1EDFB190396B}" type="presParOf" srcId="{0812E2F0-8056-4FD9-B245-1F0BC37247E6}" destId="{F46E30BB-6861-4CE2-AD13-BEF3CE5863D6}" srcOrd="0" destOrd="0" presId="urn:microsoft.com/office/officeart/2008/layout/HalfCircleOrganizationChart"/>
    <dgm:cxn modelId="{90D6833B-DD92-4115-A60D-0ED079DCCE30}" type="presParOf" srcId="{F46E30BB-6861-4CE2-AD13-BEF3CE5863D6}" destId="{7FB1D1FE-6F3C-44BF-B60A-65F1D3D28A9F}" srcOrd="0" destOrd="0" presId="urn:microsoft.com/office/officeart/2008/layout/HalfCircleOrganizationChart"/>
    <dgm:cxn modelId="{411F349B-4332-4806-9F63-2020B2B58AA0}" type="presParOf" srcId="{7FB1D1FE-6F3C-44BF-B60A-65F1D3D28A9F}" destId="{BA16EF47-A150-4669-AF40-A07C07D9BFA1}" srcOrd="0" destOrd="0" presId="urn:microsoft.com/office/officeart/2008/layout/HalfCircleOrganizationChart"/>
    <dgm:cxn modelId="{3EF1A85D-1243-4246-897F-F2CE9C3169AB}" type="presParOf" srcId="{7FB1D1FE-6F3C-44BF-B60A-65F1D3D28A9F}" destId="{EA1AC9F3-733B-4D75-ACB3-EB062E77CDC6}" srcOrd="1" destOrd="0" presId="urn:microsoft.com/office/officeart/2008/layout/HalfCircleOrganizationChart"/>
    <dgm:cxn modelId="{FE2F968B-74F5-480A-B4DC-571620022311}" type="presParOf" srcId="{7FB1D1FE-6F3C-44BF-B60A-65F1D3D28A9F}" destId="{9A04989C-666E-4C9E-A023-0E66AF6367E7}" srcOrd="2" destOrd="0" presId="urn:microsoft.com/office/officeart/2008/layout/HalfCircleOrganizationChart"/>
    <dgm:cxn modelId="{9FE85B3C-20F5-423C-896E-B062087505EC}" type="presParOf" srcId="{7FB1D1FE-6F3C-44BF-B60A-65F1D3D28A9F}" destId="{EE6CE64D-9576-4481-8836-D39B49A32667}" srcOrd="3" destOrd="0" presId="urn:microsoft.com/office/officeart/2008/layout/HalfCircleOrganizationChart"/>
    <dgm:cxn modelId="{85F20527-7475-4653-8D5C-2B10EE1F03F1}" type="presParOf" srcId="{F46E30BB-6861-4CE2-AD13-BEF3CE5863D6}" destId="{3DBEAFE7-86C3-4FCD-B431-95F7671DEA20}" srcOrd="1" destOrd="0" presId="urn:microsoft.com/office/officeart/2008/layout/HalfCircleOrganizationChart"/>
    <dgm:cxn modelId="{535FE02E-4545-49C4-8B81-988BF3E95B87}" type="presParOf" srcId="{3DBEAFE7-86C3-4FCD-B431-95F7671DEA20}" destId="{F34DB3C4-6263-4912-99DE-5C35B738494C}" srcOrd="0" destOrd="0" presId="urn:microsoft.com/office/officeart/2008/layout/HalfCircleOrganizationChart"/>
    <dgm:cxn modelId="{A0601D0B-05FE-4B4D-ABD7-E250F47110D4}" type="presParOf" srcId="{3DBEAFE7-86C3-4FCD-B431-95F7671DEA20}" destId="{819736AB-769A-46B9-964B-4CE2A36BFD08}" srcOrd="1" destOrd="0" presId="urn:microsoft.com/office/officeart/2008/layout/HalfCircleOrganizationChart"/>
    <dgm:cxn modelId="{26F55E6B-2F35-436D-9730-E6037B94D31E}" type="presParOf" srcId="{819736AB-769A-46B9-964B-4CE2A36BFD08}" destId="{75D4ACEB-2E95-417E-8FB1-3428DF09B490}" srcOrd="0" destOrd="0" presId="urn:microsoft.com/office/officeart/2008/layout/HalfCircleOrganizationChart"/>
    <dgm:cxn modelId="{83E6FBC7-07CC-451D-80E5-48EE1EF734C4}" type="presParOf" srcId="{75D4ACEB-2E95-417E-8FB1-3428DF09B490}" destId="{6C4C43C2-120C-498D-BC9D-D51DD865E29F}" srcOrd="0" destOrd="0" presId="urn:microsoft.com/office/officeart/2008/layout/HalfCircleOrganizationChart"/>
    <dgm:cxn modelId="{108ACFA6-FA14-4E22-97DA-D9D7C07FBAF6}" type="presParOf" srcId="{75D4ACEB-2E95-417E-8FB1-3428DF09B490}" destId="{3E349084-33B4-4858-A13F-0BCB62D6AA29}" srcOrd="1" destOrd="0" presId="urn:microsoft.com/office/officeart/2008/layout/HalfCircleOrganizationChart"/>
    <dgm:cxn modelId="{C312C929-CCA8-4A51-8D2E-8216B928A4D3}" type="presParOf" srcId="{75D4ACEB-2E95-417E-8FB1-3428DF09B490}" destId="{B89DC334-14CE-4C50-9C99-A5EE512D57A0}" srcOrd="2" destOrd="0" presId="urn:microsoft.com/office/officeart/2008/layout/HalfCircleOrganizationChart"/>
    <dgm:cxn modelId="{D322D54A-726A-441B-92F1-049F2793D8CB}" type="presParOf" srcId="{75D4ACEB-2E95-417E-8FB1-3428DF09B490}" destId="{3C72ED6C-21D9-4762-8224-476AFD52BE6F}" srcOrd="3" destOrd="0" presId="urn:microsoft.com/office/officeart/2008/layout/HalfCircleOrganizationChart"/>
    <dgm:cxn modelId="{4A7E25F0-0E6B-461A-920D-B232E856BC92}" type="presParOf" srcId="{819736AB-769A-46B9-964B-4CE2A36BFD08}" destId="{B50B5420-DB87-4B27-826C-0F56642E11AF}" srcOrd="1" destOrd="0" presId="urn:microsoft.com/office/officeart/2008/layout/HalfCircleOrganizationChart"/>
    <dgm:cxn modelId="{71547648-AEA5-487F-A719-19AA4279EED3}" type="presParOf" srcId="{819736AB-769A-46B9-964B-4CE2A36BFD08}" destId="{2C5A96A6-C97C-4C78-B38E-F0A4F54EFD50}" srcOrd="2" destOrd="0" presId="urn:microsoft.com/office/officeart/2008/layout/HalfCircleOrganizationChart"/>
    <dgm:cxn modelId="{8098216B-3404-44FD-8D05-D4C1F2DEE502}" type="presParOf" srcId="{3DBEAFE7-86C3-4FCD-B431-95F7671DEA20}" destId="{B5FF90A9-B36D-4B73-AA60-2C411113D090}" srcOrd="2" destOrd="0" presId="urn:microsoft.com/office/officeart/2008/layout/HalfCircleOrganizationChart"/>
    <dgm:cxn modelId="{B341AC8C-7A22-4348-8680-C5A1578B6236}" type="presParOf" srcId="{3DBEAFE7-86C3-4FCD-B431-95F7671DEA20}" destId="{81888C33-E5AB-4853-B064-EED57DA1CBF6}" srcOrd="3" destOrd="0" presId="urn:microsoft.com/office/officeart/2008/layout/HalfCircleOrganizationChart"/>
    <dgm:cxn modelId="{0C9A0060-1971-47D4-9CF1-90CFE833715A}" type="presParOf" srcId="{81888C33-E5AB-4853-B064-EED57DA1CBF6}" destId="{4799FCB8-5F09-480D-AE9A-1468AB822F4A}" srcOrd="0" destOrd="0" presId="urn:microsoft.com/office/officeart/2008/layout/HalfCircleOrganizationChart"/>
    <dgm:cxn modelId="{767BA35F-22BD-4D21-92CD-0F31A2934C5C}" type="presParOf" srcId="{4799FCB8-5F09-480D-AE9A-1468AB822F4A}" destId="{4ED361B8-3D86-4775-9A60-3E8A2E3E2420}" srcOrd="0" destOrd="0" presId="urn:microsoft.com/office/officeart/2008/layout/HalfCircleOrganizationChart"/>
    <dgm:cxn modelId="{AA538E9F-45BD-4825-9BC2-D748336C7CD1}" type="presParOf" srcId="{4799FCB8-5F09-480D-AE9A-1468AB822F4A}" destId="{B3E0F2E9-2D58-4F6F-A813-0A74DE48139A}" srcOrd="1" destOrd="0" presId="urn:microsoft.com/office/officeart/2008/layout/HalfCircleOrganizationChart"/>
    <dgm:cxn modelId="{D2B08628-2564-40DD-BAD4-A4B0B771FD6E}" type="presParOf" srcId="{4799FCB8-5F09-480D-AE9A-1468AB822F4A}" destId="{79CE3028-767D-412A-ADCD-8DBCDE377861}" srcOrd="2" destOrd="0" presId="urn:microsoft.com/office/officeart/2008/layout/HalfCircleOrganizationChart"/>
    <dgm:cxn modelId="{BC59B8AD-B3C6-400F-8A66-5B4E226CF21A}" type="presParOf" srcId="{4799FCB8-5F09-480D-AE9A-1468AB822F4A}" destId="{A91FAF30-E6B0-4ED8-A185-AFA8F1C71240}" srcOrd="3" destOrd="0" presId="urn:microsoft.com/office/officeart/2008/layout/HalfCircleOrganizationChart"/>
    <dgm:cxn modelId="{81617711-07F0-4F65-A786-6AB1A6996D01}" type="presParOf" srcId="{81888C33-E5AB-4853-B064-EED57DA1CBF6}" destId="{132EB09B-3E61-4E82-BB57-7B774A50B448}" srcOrd="1" destOrd="0" presId="urn:microsoft.com/office/officeart/2008/layout/HalfCircleOrganizationChart"/>
    <dgm:cxn modelId="{56543919-0495-4BFC-B948-B31B60DC9DB3}" type="presParOf" srcId="{81888C33-E5AB-4853-B064-EED57DA1CBF6}" destId="{BDD9B292-A016-403A-B82E-D879D5C212E8}" srcOrd="2" destOrd="0" presId="urn:microsoft.com/office/officeart/2008/layout/HalfCircleOrganizationChart"/>
    <dgm:cxn modelId="{CAD91904-1B68-412B-AE67-9590A2D6ED53}" type="presParOf" srcId="{F46E30BB-6861-4CE2-AD13-BEF3CE5863D6}" destId="{0CD9BD55-D5F0-47F6-8288-E1D34BE7674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F90A9-B36D-4B73-AA60-2C411113D090}">
      <dsp:nvSpPr>
        <dsp:cNvPr id="0" name=""/>
        <dsp:cNvSpPr/>
      </dsp:nvSpPr>
      <dsp:spPr>
        <a:xfrm>
          <a:off x="4064000" y="1385738"/>
          <a:ext cx="1674762" cy="581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61"/>
              </a:lnTo>
              <a:lnTo>
                <a:pt x="1674762" y="290661"/>
              </a:lnTo>
              <a:lnTo>
                <a:pt x="1674762" y="581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DB3C4-6263-4912-99DE-5C35B738494C}">
      <dsp:nvSpPr>
        <dsp:cNvPr id="0" name=""/>
        <dsp:cNvSpPr/>
      </dsp:nvSpPr>
      <dsp:spPr>
        <a:xfrm>
          <a:off x="2389237" y="1385738"/>
          <a:ext cx="1674762" cy="581322"/>
        </a:xfrm>
        <a:custGeom>
          <a:avLst/>
          <a:gdLst/>
          <a:ahLst/>
          <a:cxnLst/>
          <a:rect l="0" t="0" r="0" b="0"/>
          <a:pathLst>
            <a:path>
              <a:moveTo>
                <a:pt x="1674762" y="0"/>
              </a:moveTo>
              <a:lnTo>
                <a:pt x="1674762" y="290661"/>
              </a:lnTo>
              <a:lnTo>
                <a:pt x="0" y="290661"/>
              </a:lnTo>
              <a:lnTo>
                <a:pt x="0" y="581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AC9F3-733B-4D75-ACB3-EB062E77CDC6}">
      <dsp:nvSpPr>
        <dsp:cNvPr id="0" name=""/>
        <dsp:cNvSpPr/>
      </dsp:nvSpPr>
      <dsp:spPr>
        <a:xfrm>
          <a:off x="3371949" y="1637"/>
          <a:ext cx="1384101" cy="13841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4989C-666E-4C9E-A023-0E66AF6367E7}">
      <dsp:nvSpPr>
        <dsp:cNvPr id="0" name=""/>
        <dsp:cNvSpPr/>
      </dsp:nvSpPr>
      <dsp:spPr>
        <a:xfrm>
          <a:off x="3371949" y="1637"/>
          <a:ext cx="1384101" cy="13841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6EF47-A150-4669-AF40-A07C07D9BFA1}">
      <dsp:nvSpPr>
        <dsp:cNvPr id="0" name=""/>
        <dsp:cNvSpPr/>
      </dsp:nvSpPr>
      <dsp:spPr>
        <a:xfrm>
          <a:off x="2679898" y="250775"/>
          <a:ext cx="2768203" cy="8858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 </a:t>
          </a:r>
          <a:endParaRPr lang="ar-SA" sz="5800" kern="1200" dirty="0"/>
        </a:p>
      </dsp:txBody>
      <dsp:txXfrm>
        <a:off x="2679898" y="250775"/>
        <a:ext cx="2768203" cy="885825"/>
      </dsp:txXfrm>
    </dsp:sp>
    <dsp:sp modelId="{3E349084-33B4-4858-A13F-0BCB62D6AA29}">
      <dsp:nvSpPr>
        <dsp:cNvPr id="0" name=""/>
        <dsp:cNvSpPr/>
      </dsp:nvSpPr>
      <dsp:spPr>
        <a:xfrm>
          <a:off x="1697186" y="1967061"/>
          <a:ext cx="1384101" cy="13841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DC334-14CE-4C50-9C99-A5EE512D57A0}">
      <dsp:nvSpPr>
        <dsp:cNvPr id="0" name=""/>
        <dsp:cNvSpPr/>
      </dsp:nvSpPr>
      <dsp:spPr>
        <a:xfrm>
          <a:off x="1697186" y="1967061"/>
          <a:ext cx="1384101" cy="13841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C43C2-120C-498D-BC9D-D51DD865E29F}">
      <dsp:nvSpPr>
        <dsp:cNvPr id="0" name=""/>
        <dsp:cNvSpPr/>
      </dsp:nvSpPr>
      <dsp:spPr>
        <a:xfrm>
          <a:off x="1005135" y="2216199"/>
          <a:ext cx="2768203" cy="8858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؟</a:t>
          </a:r>
          <a:endParaRPr lang="ar-SA" sz="6000" b="1" kern="1200" dirty="0">
            <a:solidFill>
              <a:schemeClr val="accent1">
                <a:lumMod val="7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005135" y="2216199"/>
        <a:ext cx="2768203" cy="885825"/>
      </dsp:txXfrm>
    </dsp:sp>
    <dsp:sp modelId="{B3E0F2E9-2D58-4F6F-A813-0A74DE48139A}">
      <dsp:nvSpPr>
        <dsp:cNvPr id="0" name=""/>
        <dsp:cNvSpPr/>
      </dsp:nvSpPr>
      <dsp:spPr>
        <a:xfrm>
          <a:off x="5046712" y="1967061"/>
          <a:ext cx="1384101" cy="13841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E3028-767D-412A-ADCD-8DBCDE377861}">
      <dsp:nvSpPr>
        <dsp:cNvPr id="0" name=""/>
        <dsp:cNvSpPr/>
      </dsp:nvSpPr>
      <dsp:spPr>
        <a:xfrm>
          <a:off x="5046712" y="1967061"/>
          <a:ext cx="1384101" cy="13841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361B8-3D86-4775-9A60-3E8A2E3E2420}">
      <dsp:nvSpPr>
        <dsp:cNvPr id="0" name=""/>
        <dsp:cNvSpPr/>
      </dsp:nvSpPr>
      <dsp:spPr>
        <a:xfrm>
          <a:off x="4354661" y="2216199"/>
          <a:ext cx="2768203" cy="8858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؟</a:t>
          </a:r>
          <a:endParaRPr lang="ar-SA" sz="6000" b="1" kern="1200" dirty="0">
            <a:solidFill>
              <a:schemeClr val="accent1">
                <a:lumMod val="7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354661" y="2216199"/>
        <a:ext cx="2768203" cy="88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3831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157268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120502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302765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432420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773270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25536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8536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021432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776103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437572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5ED2-9816-4073-93E3-9F89E8F81C3A}" type="datetimeFigureOut">
              <a:rPr lang="ar-SA" smtClean="0"/>
              <a:t>15/06/41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4CD9-63C3-4DC4-B974-6529E78B82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877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.me/abd_fegh_1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abd_fegh_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34" y="0"/>
            <a:ext cx="2876933" cy="287693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804" cy="212352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63" y="2387799"/>
            <a:ext cx="6458673" cy="3207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0" y="5023413"/>
            <a:ext cx="12192000" cy="1865067"/>
          </a:xfrm>
          <a:prstGeom prst="roundRect">
            <a:avLst>
              <a:gd name="adj" fmla="val 0"/>
            </a:avLst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راجعه واشرف عليه </a:t>
            </a:r>
          </a:p>
          <a:p>
            <a:pPr algn="ctr"/>
            <a:r>
              <a:rPr lang="ar-SA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الأستاذ / </a:t>
            </a: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عبدالرحمن الشراري</a:t>
            </a:r>
          </a:p>
          <a:p>
            <a:pPr algn="ctr"/>
            <a:r>
              <a:rPr lang="en-US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  <a:hlinkClick r:id="rId5"/>
              </a:rPr>
              <a:t>http://t.me/abd_fegh_1</a:t>
            </a:r>
            <a:r>
              <a:rPr lang="en-US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9109710" y="3188970"/>
            <a:ext cx="2571750" cy="160492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الوقف </a:t>
            </a:r>
            <a:endParaRPr lang="ar-SA" sz="4800" b="1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4800" b="1" dirty="0" err="1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فقة</a:t>
            </a:r>
            <a:r>
              <a:rPr lang="ar-SA" sz="4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</a:t>
            </a:r>
            <a:endParaRPr lang="ar-SA" sz="4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9817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81549"/>
              </p:ext>
            </p:extLst>
          </p:nvPr>
        </p:nvGraphicFramePr>
        <p:xfrm>
          <a:off x="2138679" y="1564766"/>
          <a:ext cx="9946641" cy="4933335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315547">
                  <a:extLst>
                    <a:ext uri="{9D8B030D-6E8A-4147-A177-3AD203B41FA5}">
                      <a16:colId xmlns:a16="http://schemas.microsoft.com/office/drawing/2014/main" val="3320589160"/>
                    </a:ext>
                  </a:extLst>
                </a:gridCol>
                <a:gridCol w="3315547">
                  <a:extLst>
                    <a:ext uri="{9D8B030D-6E8A-4147-A177-3AD203B41FA5}">
                      <a16:colId xmlns:a16="http://schemas.microsoft.com/office/drawing/2014/main" val="4108568641"/>
                    </a:ext>
                  </a:extLst>
                </a:gridCol>
                <a:gridCol w="3315547">
                  <a:extLst>
                    <a:ext uri="{9D8B030D-6E8A-4147-A177-3AD203B41FA5}">
                      <a16:colId xmlns:a16="http://schemas.microsoft.com/office/drawing/2014/main" val="1564252051"/>
                    </a:ext>
                  </a:extLst>
                </a:gridCol>
              </a:tblGrid>
              <a:tr h="757575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الواقف</a:t>
                      </a:r>
                      <a:r>
                        <a:rPr lang="ar-SA" sz="3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ar-SA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سبب</a:t>
                      </a:r>
                      <a:r>
                        <a:rPr lang="ar-SA" sz="3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عدم صحة الوقف</a:t>
                      </a:r>
                      <a:endParaRPr lang="ar-SA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الشرط</a:t>
                      </a:r>
                      <a:endParaRPr lang="ar-SA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517529"/>
                  </a:ext>
                </a:extLst>
              </a:tr>
              <a:tr h="152544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206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عُمر</a:t>
                      </a:r>
                      <a:r>
                        <a:rPr lang="ar-SA" sz="3200" b="1" baseline="0" dirty="0" smtClean="0">
                          <a:solidFill>
                            <a:srgbClr val="00206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–7 سنين- ورث 50.000 و قرر أن يوقفها كُلها لبناء مسجد.</a:t>
                      </a:r>
                      <a:endParaRPr lang="ar-SA" sz="3200" b="1" dirty="0">
                        <a:solidFill>
                          <a:srgbClr val="00206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247785"/>
                  </a:ext>
                </a:extLst>
              </a:tr>
              <a:tr h="152544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206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خالد</a:t>
                      </a:r>
                      <a:r>
                        <a:rPr lang="ar-SA" sz="3200" b="1" baseline="0" dirty="0" smtClean="0">
                          <a:solidFill>
                            <a:srgbClr val="00206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قرر أن يشارك بـ20.000 من أجل بناء مسجد فوق قبر.</a:t>
                      </a:r>
                      <a:endParaRPr lang="ar-SA" sz="3200" b="1" dirty="0">
                        <a:solidFill>
                          <a:srgbClr val="00206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8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8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013048"/>
                  </a:ext>
                </a:extLst>
              </a:tr>
              <a:tr h="1043723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206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محمد</a:t>
                      </a:r>
                      <a:r>
                        <a:rPr lang="ar-SA" sz="3200" b="1" baseline="0" dirty="0" smtClean="0">
                          <a:solidFill>
                            <a:srgbClr val="00206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قرر أن يوقف 5 كيلو أرز بجانب المسجد .</a:t>
                      </a:r>
                      <a:endParaRPr lang="ar-SA" sz="3200" b="1" dirty="0">
                        <a:solidFill>
                          <a:srgbClr val="00206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7312639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859169" y="-4894"/>
            <a:ext cx="112261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ناقشـ/ـي مع مجموعتك سبب عدم صحة الوقف و استنبطـ/ـي الشرط</a:t>
            </a:r>
          </a:p>
          <a:p>
            <a:r>
              <a:rPr lang="ar-SA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كل حالة؟</a:t>
            </a:r>
            <a:endParaRPr lang="ar-SA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544" y="3565003"/>
            <a:ext cx="4242688" cy="343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3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439"/>
            <a:ext cx="5482050" cy="2404792"/>
          </a:xfrm>
          <a:prstGeom prst="rect">
            <a:avLst/>
          </a:prstGeom>
        </p:spPr>
      </p:pic>
      <p:sp>
        <p:nvSpPr>
          <p:cNvPr id="4" name="مستطيل ذو زوايا قطرية مستديرة 3"/>
          <p:cNvSpPr/>
          <p:nvPr/>
        </p:nvSpPr>
        <p:spPr>
          <a:xfrm>
            <a:off x="5482050" y="1757079"/>
            <a:ext cx="5972537" cy="3174508"/>
          </a:xfrm>
          <a:prstGeom prst="round2DiagRect">
            <a:avLst/>
          </a:prstGeom>
          <a:solidFill>
            <a:srgbClr val="83C9C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ينعقد الوقف بكل قول أو فعل يدل عليه ، ولا يفتقر الى حكم قاضٍ ، وهو عقد لازم لا يحق للواقف ان يرجع فيه بعد </a:t>
            </a:r>
            <a:r>
              <a:rPr lang="ar-SA" sz="4000" b="1" dirty="0" err="1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انقعاده</a:t>
            </a:r>
            <a:r>
              <a:rPr lang="ar-SA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!</a:t>
            </a:r>
            <a:endParaRPr lang="ar-SA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012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ذو زوايا قطرية مستديرة 10"/>
          <p:cNvSpPr/>
          <p:nvPr/>
        </p:nvSpPr>
        <p:spPr>
          <a:xfrm>
            <a:off x="0" y="346022"/>
            <a:ext cx="4903173" cy="4578921"/>
          </a:xfrm>
          <a:prstGeom prst="round2Diag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83C9CB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557990"/>
            <a:ext cx="497937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قرر خالد أن يساهم في خدمة</a:t>
            </a:r>
          </a:p>
          <a:p>
            <a:pPr algn="ctr"/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الحجاج فقدّم لهم </a:t>
            </a:r>
            <a:r>
              <a:rPr lang="ar-SA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مخيمات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وقف ، وفي الحج مرّ بأزمة 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مالية قررّ أن </a:t>
            </a:r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يجعل المبيت فيها</a:t>
            </a:r>
          </a:p>
          <a:p>
            <a:pPr algn="ctr"/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بمقابل مالي ! هل تصرفه</a:t>
            </a:r>
          </a:p>
          <a:p>
            <a:pPr algn="ctr"/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صحيح ؟ مع التبرير!</a:t>
            </a:r>
            <a:endParaRPr lang="ar-SA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/>
        </p:blipFill>
        <p:spPr>
          <a:xfrm>
            <a:off x="2026920" y="3967779"/>
            <a:ext cx="3078215" cy="280567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35" y="344461"/>
            <a:ext cx="6968490" cy="6269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مستطيل مستدير الزوايا 16"/>
          <p:cNvSpPr/>
          <p:nvPr/>
        </p:nvSpPr>
        <p:spPr>
          <a:xfrm>
            <a:off x="164123" y="6002215"/>
            <a:ext cx="2930769" cy="7092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التبرير المنطقي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1105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128" y="349170"/>
            <a:ext cx="6922384" cy="692238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0" y="251461"/>
            <a:ext cx="8503920" cy="627912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26" y="3383280"/>
            <a:ext cx="1905000" cy="1905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6411828" y="702937"/>
            <a:ext cx="4759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0E7AD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شاركـ/ـي مع مجموعتك في إيجاد </a:t>
            </a:r>
          </a:p>
          <a:p>
            <a:pPr algn="ctr"/>
            <a:r>
              <a:rPr lang="ar-SA" sz="4000" b="1" dirty="0" smtClean="0">
                <a:ln w="0"/>
                <a:solidFill>
                  <a:srgbClr val="0E7AD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طرق للوقف الخيري بمبالغ يسيرة !</a:t>
            </a:r>
            <a:endParaRPr lang="ar-SA" sz="4000" b="1" cap="none" spc="0" dirty="0">
              <a:ln w="0"/>
              <a:solidFill>
                <a:srgbClr val="0E7AD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64123" y="6002215"/>
            <a:ext cx="2930769" cy="7092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العصف الذهني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7201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547758"/>
            <a:ext cx="8168640" cy="5311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83C9CB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" y="4069080"/>
            <a:ext cx="3252251" cy="260318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162442" y="5841265"/>
            <a:ext cx="882004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بعد قراءتك للنص السابق ، ضع/ي له عنوانًا مُناسبًا!</a:t>
            </a:r>
            <a:endParaRPr lang="ar-SA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8147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3550920" y="1173480"/>
            <a:ext cx="8351520" cy="5074920"/>
          </a:xfrm>
          <a:prstGeom prst="round2Diag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22" y="0"/>
            <a:ext cx="3252251" cy="260318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988094" y="2671465"/>
            <a:ext cx="70871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اضفِ/اضيفي الى النص السابق جهود</a:t>
            </a:r>
          </a:p>
          <a:p>
            <a:pPr algn="ctr"/>
            <a:r>
              <a:rPr lang="ar-SA" sz="5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المملكة في العناية بالأوقاف ! </a:t>
            </a:r>
          </a:p>
          <a:p>
            <a:pPr algn="ctr"/>
            <a:r>
              <a:rPr lang="ar-SA" sz="5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ذكر بعض الأمثلة.</a:t>
            </a:r>
            <a:endParaRPr lang="ar-SA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5780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ذو زوايا قطرية مستديرة 10"/>
          <p:cNvSpPr/>
          <p:nvPr/>
        </p:nvSpPr>
        <p:spPr>
          <a:xfrm>
            <a:off x="4312920" y="369826"/>
            <a:ext cx="6903720" cy="2427213"/>
          </a:xfrm>
          <a:prstGeom prst="round2Diag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83C9CB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92680" y="535629"/>
            <a:ext cx="1101852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أوّجِد حلاً ، 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مسجدًا بُنيَّ وقفًا ولكنه اصبح 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مهجورًا بسبب منطقته البعيدة </a:t>
            </a:r>
            <a:r>
              <a:rPr lang="ar-SA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المدينة ! </a:t>
            </a:r>
            <a:endParaRPr lang="ar-SA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/>
        </p:blipFill>
        <p:spPr>
          <a:xfrm>
            <a:off x="-777108" y="1333917"/>
            <a:ext cx="5272908" cy="4806050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164123" y="6002215"/>
            <a:ext cx="2930769" cy="7092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حل المشكلات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57" y="3187286"/>
            <a:ext cx="7483843" cy="36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94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-121920"/>
            <a:ext cx="8153400" cy="81534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55610" r="8788" b="19944"/>
          <a:stretch/>
        </p:blipFill>
        <p:spPr>
          <a:xfrm>
            <a:off x="4130040" y="202915"/>
            <a:ext cx="8061960" cy="303004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1734" y="1131757"/>
            <a:ext cx="97301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7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فكّر/ي من هو الناظر؟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0" y="3642360"/>
            <a:ext cx="3048000" cy="304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4" b="83333" l="10000" r="90000">
                        <a14:foregroundMark x1="71400" y1="33333" x2="71400" y2="33333"/>
                        <a14:foregroundMark x1="66300" y1="23796" x2="66300" y2="23796"/>
                        <a14:foregroundMark x1="57000" y1="16019" x2="57000" y2="16019"/>
                        <a14:foregroundMark x1="45400" y1="13981" x2="45400" y2="13981"/>
                        <a14:foregroundMark x1="33000" y1="16667" x2="33000" y2="16667"/>
                        <a14:foregroundMark x1="25800" y1="25370" x2="25800" y2="25370"/>
                        <a14:foregroundMark x1="25800" y1="37130" x2="25800" y2="37130"/>
                        <a14:foregroundMark x1="25800" y1="35556" x2="25800" y2="35556"/>
                        <a14:foregroundMark x1="75700" y1="73981" x2="75700" y2="73981"/>
                        <a14:foregroundMark x1="67300" y1="73519" x2="67300" y2="73519"/>
                        <a14:foregroundMark x1="67000" y1="68426" x2="67000" y2="68426"/>
                        <a14:foregroundMark x1="67000" y1="78241" x2="67000" y2="78241"/>
                        <a14:foregroundMark x1="67800" y1="75741" x2="67800" y2="75741"/>
                        <a14:foregroundMark x1="67800" y1="75741" x2="67800" y2="7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45"/>
          <a:stretch/>
        </p:blipFill>
        <p:spPr>
          <a:xfrm>
            <a:off x="3070860" y="-45720"/>
            <a:ext cx="2514600" cy="237780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95" y="4952287"/>
            <a:ext cx="1511969" cy="15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08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76" y="144863"/>
            <a:ext cx="10058400" cy="6286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9756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أفقي 2"/>
          <p:cNvSpPr/>
          <p:nvPr/>
        </p:nvSpPr>
        <p:spPr>
          <a:xfrm>
            <a:off x="3611880" y="2686823"/>
            <a:ext cx="7831641" cy="2849880"/>
          </a:xfrm>
          <a:prstGeom prst="horizontalScroll">
            <a:avLst/>
          </a:prstGeom>
          <a:solidFill>
            <a:srgbClr val="83C9CB">
              <a:alpha val="48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202436" y="3096577"/>
            <a:ext cx="72410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5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فكر/ي و ناقشـ/ـي ودوّنـ/ـي ، </a:t>
            </a:r>
          </a:p>
          <a:p>
            <a:r>
              <a:rPr lang="ar-SA" sz="5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اهم آثار الوقف في الحضارة الإسلامية!</a:t>
            </a:r>
            <a:endParaRPr lang="ar-SA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90" y="-164009"/>
            <a:ext cx="6353175" cy="3571875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164123" y="6002215"/>
            <a:ext cx="2930769" cy="7092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 ، ناقش ، دوّن 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58" y="-624840"/>
            <a:ext cx="4191001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83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78" y="0"/>
            <a:ext cx="7720221" cy="72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4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أفقي 2"/>
          <p:cNvSpPr/>
          <p:nvPr/>
        </p:nvSpPr>
        <p:spPr>
          <a:xfrm>
            <a:off x="2179320" y="331507"/>
            <a:ext cx="9767121" cy="2438400"/>
          </a:xfrm>
          <a:prstGeom prst="horizontalScroll">
            <a:avLst/>
          </a:prstGeom>
          <a:solidFill>
            <a:srgbClr val="83C9CB">
              <a:alpha val="48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349685" y="741261"/>
            <a:ext cx="95205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اختار سؤالًا من الأسئلة التالية و اكتبها في رسالة</a:t>
            </a:r>
          </a:p>
          <a:p>
            <a:r>
              <a:rPr lang="ar-SA" sz="4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ووجه سؤالك الى صديق من اختيارك في المجموعة الأخرى!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64123" y="6002215"/>
            <a:ext cx="2930769" cy="7092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ارسل سؤال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8161884" y="2571787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عرف الوقف لغة واصطلاحًا؟!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8161884" y="3696691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ثلاثة من جهود المملكة في العناية بالوقف 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3552092" y="3733719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هو الناظر ؟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5882641" y="5010187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سؤالًا من اختيارك.!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3552092" y="2551964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وضح/ي أنواع الوقف مع مثال؟!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189" y="1786699"/>
            <a:ext cx="3742081" cy="43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9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770856" y="334025"/>
            <a:ext cx="10766088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err="1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الحمدلله</a:t>
            </a:r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بنعمته تتم الصالحات.</a:t>
            </a:r>
            <a:endParaRPr lang="ar-SA" sz="6000" b="1" cap="none" spc="0" dirty="0">
              <a:ln w="0"/>
              <a:solidFill>
                <a:srgbClr val="EB565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شكرًا على تعاونكم ابنائي الطلاب / بناتي الطالبات.</a:t>
            </a:r>
          </a:p>
          <a:p>
            <a:pPr algn="ctr"/>
            <a:endParaRPr lang="ar-SA" sz="5400" b="1" cap="none" spc="0" dirty="0">
              <a:ln w="0"/>
              <a:solidFill>
                <a:srgbClr val="F483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14" y="1455643"/>
            <a:ext cx="7405967" cy="4799067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0" y="5023413"/>
            <a:ext cx="12192000" cy="1865067"/>
          </a:xfrm>
          <a:prstGeom prst="roundRect">
            <a:avLst>
              <a:gd name="adj" fmla="val 0"/>
            </a:avLst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راجعه واشرف عليه </a:t>
            </a:r>
          </a:p>
          <a:p>
            <a:pPr algn="ctr"/>
            <a:r>
              <a:rPr lang="ar-SA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الأستاذ / </a:t>
            </a: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عبدالرحمن الشراري</a:t>
            </a:r>
          </a:p>
          <a:p>
            <a:pPr algn="ctr"/>
            <a:r>
              <a:rPr lang="en-US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  <a:hlinkClick r:id="rId3"/>
              </a:rPr>
              <a:t>http://t.me/abd_fegh_1</a:t>
            </a:r>
            <a:r>
              <a:rPr lang="en-US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5100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8" b="28156"/>
          <a:stretch/>
        </p:blipFill>
        <p:spPr>
          <a:xfrm>
            <a:off x="6515100" y="1371600"/>
            <a:ext cx="5811328" cy="262128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8" b="28156"/>
          <a:stretch/>
        </p:blipFill>
        <p:spPr>
          <a:xfrm>
            <a:off x="2952347" y="3733800"/>
            <a:ext cx="5811328" cy="26212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1993081"/>
            <a:ext cx="1078804" cy="127669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8504379" y="2079486"/>
            <a:ext cx="18327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الهِبة</a:t>
            </a:r>
          </a:p>
          <a:p>
            <a:pPr algn="ct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وحُكمها</a:t>
            </a:r>
            <a:endParaRPr lang="ar-SA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916384" y="2103121"/>
            <a:ext cx="15022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حُكم الهبة</a:t>
            </a:r>
          </a:p>
          <a:p>
            <a:pPr algn="ctr"/>
            <a:r>
              <a:rPr lang="ar-SA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للكافر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866335" y="4444275"/>
            <a:ext cx="1737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حكم قبول </a:t>
            </a:r>
          </a:p>
          <a:p>
            <a:pPr algn="ctr"/>
            <a:r>
              <a:rPr lang="ar-SA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هبة الكافر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000457" y="4444274"/>
            <a:ext cx="17151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حُكم العائد</a:t>
            </a:r>
          </a:p>
          <a:p>
            <a:pPr algn="ctr"/>
            <a:r>
              <a:rPr lang="ar-SA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الهِبة.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2969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42" y="4518018"/>
            <a:ext cx="1298469" cy="1298469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2351649" y="319980"/>
            <a:ext cx="9882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راجعـ/ـي ما سبق دراسته من خلال شريط الذكريـات :</a:t>
            </a:r>
            <a:endParaRPr lang="ar-SA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1779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55610" r="8788" b="19944"/>
          <a:stretch/>
        </p:blipFill>
        <p:spPr>
          <a:xfrm>
            <a:off x="3094892" y="412846"/>
            <a:ext cx="6963508" cy="2617193"/>
          </a:xfrm>
          <a:prstGeom prst="rect">
            <a:avLst/>
          </a:prstGeom>
        </p:spPr>
      </p:pic>
      <p:sp>
        <p:nvSpPr>
          <p:cNvPr id="3" name="مستطيل ذو زوايا قطرية مستديرة 2"/>
          <p:cNvSpPr/>
          <p:nvPr/>
        </p:nvSpPr>
        <p:spPr>
          <a:xfrm>
            <a:off x="7994244" y="2865836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المراد بالوقف؟</a:t>
            </a:r>
            <a:endParaRPr lang="ar-SA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7994244" y="3990740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جهود المملكة في العناية بالوقف</a:t>
            </a:r>
            <a:endParaRPr lang="ar-SA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3384452" y="4027768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التصرف بالوقف </a:t>
            </a:r>
            <a:endParaRPr lang="ar-SA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3384452" y="2846013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صور و أوجه الوقف المشروعة.</a:t>
            </a:r>
            <a:endParaRPr lang="ar-SA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78" y="81035"/>
            <a:ext cx="2279243" cy="2252533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4862075" y="1259777"/>
            <a:ext cx="34291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الدرس</a:t>
            </a:r>
            <a:endParaRPr lang="ar-SA" sz="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5807612" y="5209523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اثر الوقف في الحضارة الإسلامية</a:t>
            </a:r>
            <a:endParaRPr lang="ar-SA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130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099560" y="189189"/>
            <a:ext cx="802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اكتشف موضوع الدرس من خلال الصور !</a:t>
            </a:r>
            <a:endParaRPr lang="ar-SA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14001" r="58170" b="26266"/>
          <a:stretch/>
        </p:blipFill>
        <p:spPr>
          <a:xfrm>
            <a:off x="1260247" y="1112519"/>
            <a:ext cx="5111261" cy="500692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56" y="1112519"/>
            <a:ext cx="5245510" cy="50069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مستطيل مستدير الزوايا 12"/>
          <p:cNvSpPr/>
          <p:nvPr/>
        </p:nvSpPr>
        <p:spPr>
          <a:xfrm>
            <a:off x="164123" y="6002215"/>
            <a:ext cx="2930769" cy="709246"/>
          </a:xfrm>
          <a:prstGeom prst="roundRect">
            <a:avLst/>
          </a:prstGeom>
          <a:solidFill>
            <a:srgbClr val="83C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التعلم بالصور .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711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800" end="13093.99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398332"/>
            <a:ext cx="8853948" cy="498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ستطيل ذو زوايا قطرية مستديرة 4"/>
          <p:cNvSpPr/>
          <p:nvPr/>
        </p:nvSpPr>
        <p:spPr>
          <a:xfrm>
            <a:off x="5927407" y="420329"/>
            <a:ext cx="6013186" cy="632311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927407" y="283199"/>
            <a:ext cx="6013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شاهِد الفيديو واستنتج موضوع الدرس!</a:t>
            </a:r>
            <a:endParaRPr lang="ar-SA" sz="44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3519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6914105" y="427284"/>
            <a:ext cx="49183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5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الوقف لغةً: </a:t>
            </a:r>
            <a:r>
              <a:rPr lang="ar-SA" sz="5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الحَبس والمنع.</a:t>
            </a:r>
          </a:p>
          <a:p>
            <a:r>
              <a:rPr lang="ar-SA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اصطلاحًا: </a:t>
            </a:r>
            <a:endParaRPr lang="ar-SA" sz="5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02" y="241681"/>
            <a:ext cx="1939929" cy="1939929"/>
          </a:xfrm>
          <a:prstGeom prst="rect">
            <a:avLst/>
          </a:prstGeom>
        </p:spPr>
      </p:pic>
      <p:sp>
        <p:nvSpPr>
          <p:cNvPr id="5" name="تمرير أفقي 4"/>
          <p:cNvSpPr/>
          <p:nvPr/>
        </p:nvSpPr>
        <p:spPr>
          <a:xfrm>
            <a:off x="6111240" y="2508531"/>
            <a:ext cx="5090160" cy="3685790"/>
          </a:xfrm>
          <a:prstGeom prst="horizontalScroll">
            <a:avLst>
              <a:gd name="adj" fmla="val 1208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شاركـ/ـي مجموعتك في إيجاد تعريف الوقف اصطلاحًا مختلف عمّا في الكتاب !</a:t>
            </a:r>
            <a:endParaRPr lang="ar-SA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181610"/>
            <a:ext cx="4339632" cy="4339632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164123" y="6002215"/>
            <a:ext cx="2930769" cy="709246"/>
          </a:xfrm>
          <a:prstGeom prst="roundRect">
            <a:avLst/>
          </a:prstGeom>
          <a:solidFill>
            <a:srgbClr val="83C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التعلم التعاوني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4613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2812134" y="685800"/>
            <a:ext cx="9172704" cy="632311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031746" y="548670"/>
            <a:ext cx="89530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استخرجـ/ـي من الحديث التالي ما يدل </a:t>
            </a:r>
            <a:r>
              <a:rPr lang="ar-SA" sz="4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حُكم الوقف ؟ </a:t>
            </a:r>
          </a:p>
        </p:txBody>
      </p:sp>
      <p:sp>
        <p:nvSpPr>
          <p:cNvPr id="5" name="تمرير أفقي 4"/>
          <p:cNvSpPr/>
          <p:nvPr/>
        </p:nvSpPr>
        <p:spPr>
          <a:xfrm>
            <a:off x="4038600" y="2051330"/>
            <a:ext cx="6446520" cy="4181829"/>
          </a:xfrm>
          <a:prstGeom prst="horizontalScroll">
            <a:avLst>
              <a:gd name="adj" fmla="val 1208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2E6B9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حديث رسول </a:t>
            </a:r>
            <a:r>
              <a:rPr lang="ar-SA" sz="3200" b="1" dirty="0">
                <a:solidFill>
                  <a:srgbClr val="2E6B9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 ﷺ يقول: عن أبي هريرة رضي الله عنه أن رسول الله ﷺ قال: </a:t>
            </a:r>
            <a:r>
              <a:rPr lang="ar-SA" sz="3200" b="1" dirty="0">
                <a:solidFill>
                  <a:srgbClr val="2A885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مات ابن آدم انقطع عمله إلا من ثلاث: صدقة جارية، أو علم ينتفع به، أو ولد صالح يدعو له</a:t>
            </a:r>
            <a:r>
              <a:rPr lang="ar-SA" sz="3200" b="1" dirty="0">
                <a:solidFill>
                  <a:srgbClr val="2E6B9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رواه مسلم</a:t>
            </a:r>
            <a:endParaRPr lang="ar-SA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4123" y="6002215"/>
            <a:ext cx="2930769" cy="7092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التعلم التعاوني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479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830089265"/>
              </p:ext>
            </p:extLst>
          </p:nvPr>
        </p:nvGraphicFramePr>
        <p:xfrm>
          <a:off x="3503538" y="213360"/>
          <a:ext cx="8128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ذو زوايا قطرية مستديرة 3"/>
          <p:cNvSpPr/>
          <p:nvPr/>
        </p:nvSpPr>
        <p:spPr>
          <a:xfrm>
            <a:off x="6096000" y="857159"/>
            <a:ext cx="2851636" cy="59473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6319299" y="769809"/>
            <a:ext cx="22831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4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أنواع الوقف</a:t>
            </a:r>
            <a:endParaRPr lang="ar-SA" sz="44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4123" y="6002215"/>
            <a:ext cx="2930769" cy="7092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التعلم التعاوني</a:t>
            </a:r>
            <a:endParaRPr lang="ar-SA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7711440" y="3903198"/>
            <a:ext cx="3295258" cy="1507002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وهو الذي يكون مصرفه على جهات البر</a:t>
            </a:r>
            <a:endParaRPr lang="ar-SA" sz="36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4165600" y="3953799"/>
            <a:ext cx="3295258" cy="1507002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وهو الذي يكون مصرفه على أهل الواقف من أولاده و أقاربه.</a:t>
            </a:r>
            <a:endParaRPr lang="ar-SA" sz="36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ذو زوايا قطرية مستديرة 12"/>
          <p:cNvSpPr/>
          <p:nvPr/>
        </p:nvSpPr>
        <p:spPr>
          <a:xfrm>
            <a:off x="3503538" y="5636455"/>
            <a:ext cx="3295258" cy="731520"/>
          </a:xfrm>
          <a:prstGeom prst="round2Diag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هاتـ/ـي مثالًا لكل نوع!</a:t>
            </a:r>
            <a:endParaRPr lang="ar-SA" sz="3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8982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436</Words>
  <Application>Microsoft Office PowerPoint</Application>
  <PresentationFormat>شاشة عريضة</PresentationFormat>
  <Paragraphs>82</Paragraphs>
  <Slides>21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22</cp:revision>
  <dcterms:created xsi:type="dcterms:W3CDTF">2020-02-09T14:23:19Z</dcterms:created>
  <dcterms:modified xsi:type="dcterms:W3CDTF">2020-02-09T20:26:20Z</dcterms:modified>
</cp:coreProperties>
</file>