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91" r:id="rId2"/>
    <p:sldId id="292" r:id="rId3"/>
    <p:sldId id="312" r:id="rId4"/>
    <p:sldId id="305" r:id="rId5"/>
    <p:sldId id="306" r:id="rId6"/>
    <p:sldId id="314" r:id="rId7"/>
    <p:sldId id="293" r:id="rId8"/>
    <p:sldId id="321" r:id="rId9"/>
    <p:sldId id="315" r:id="rId10"/>
    <p:sldId id="316" r:id="rId11"/>
    <p:sldId id="307" r:id="rId12"/>
    <p:sldId id="317" r:id="rId13"/>
    <p:sldId id="318" r:id="rId14"/>
    <p:sldId id="309" r:id="rId15"/>
    <p:sldId id="310" r:id="rId16"/>
    <p:sldId id="294" r:id="rId17"/>
    <p:sldId id="304" r:id="rId18"/>
  </p:sldIdLst>
  <p:sldSz cx="9144000" cy="6858000" type="screen4x3"/>
  <p:notesSz cx="6858000" cy="9144000"/>
  <p:embeddedFontLst>
    <p:embeddedFont>
      <p:font typeface="Aharoni" panose="02010803020104030203" pitchFamily="2" charset="-79"/>
      <p:bold r:id="rId19"/>
    </p:embeddedFont>
    <p:embeddedFont>
      <p:font typeface="Calibri" panose="020F0502020204030204" pitchFamily="34" charset="0"/>
      <p:regular r:id="rId20"/>
      <p:bold r:id="rId21"/>
    </p:embeddedFont>
    <p:embeddedFont>
      <p:font typeface="Calibri Light" panose="020F0302020204030204" pitchFamily="34" charset="0"/>
      <p:regular r:id="rId22"/>
    </p:embeddedFont>
    <p:embeddedFont>
      <p:font typeface="Comic Sans MS" panose="030F0702030302020204" pitchFamily="66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  <a:srgbClr val="000099"/>
    <a:srgbClr val="E91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214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927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151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747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302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707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8553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365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5638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3590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2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A1C14-F3D3-4A76-963A-798F5D590958}" type="datetimeFigureOut">
              <a:rPr lang="ar-SA" smtClean="0"/>
              <a:t>24/01/42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6ACEA-0986-4011-9100-0425CFFAFFB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203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728">
            <a:off x="1156246" y="908720"/>
            <a:ext cx="2896469" cy="2217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731" y="332656"/>
            <a:ext cx="4160315" cy="23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شكل بيضاوي 4"/>
          <p:cNvSpPr/>
          <p:nvPr/>
        </p:nvSpPr>
        <p:spPr>
          <a:xfrm>
            <a:off x="3269896" y="2719715"/>
            <a:ext cx="1728192" cy="1728192"/>
          </a:xfrm>
          <a:prstGeom prst="ellipse">
            <a:avLst/>
          </a:prstGeom>
          <a:gradFill flip="none" rotWithShape="1">
            <a:gsLst>
              <a:gs pos="41000">
                <a:srgbClr val="FF0000"/>
              </a:gs>
              <a:gs pos="100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9600" b="1" dirty="0">
                <a:ln w="22225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3</a:t>
            </a:r>
            <a:endParaRPr lang="ar-SA" sz="7200" b="1" dirty="0">
              <a:ln w="22225">
                <a:solidFill>
                  <a:schemeClr val="bg1">
                    <a:lumMod val="8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954102" y="4625412"/>
            <a:ext cx="29963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US" sz="8000" b="1" dirty="0">
                <a:ln w="12700">
                  <a:solidFill>
                    <a:srgbClr val="000099"/>
                  </a:solidFill>
                  <a:prstDash val="solid"/>
                </a:ln>
                <a:pattFill prst="pct50">
                  <a:fgClr>
                    <a:srgbClr val="000099"/>
                  </a:fgClr>
                  <a:bgClr>
                    <a:srgbClr val="0070C0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Unit 4 </a:t>
            </a:r>
            <a:endParaRPr lang="ar-SA" sz="8000" b="1" dirty="0">
              <a:ln w="12700">
                <a:solidFill>
                  <a:srgbClr val="000099"/>
                </a:solidFill>
                <a:prstDash val="solid"/>
              </a:ln>
              <a:pattFill prst="pct50">
                <a:fgClr>
                  <a:srgbClr val="000099"/>
                </a:fgClr>
                <a:bgClr>
                  <a:srgbClr val="0070C0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675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368490" y="1982450"/>
            <a:ext cx="843431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7200" b="1" dirty="0">
                <a:solidFill>
                  <a:srgbClr val="552579"/>
                </a:solidFill>
                <a:latin typeface="Comic Sans MS" panose="030F0702030302020204" pitchFamily="66" charset="0"/>
              </a:rPr>
              <a:t>Beautiful Nature </a:t>
            </a:r>
          </a:p>
          <a:p>
            <a:pPr algn="ctr"/>
            <a:r>
              <a:rPr lang="ar-SA" sz="72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الطبيعة الجميلة</a:t>
            </a:r>
            <a:endParaRPr lang="ar-SA" sz="7200" dirty="0">
              <a:solidFill>
                <a:srgbClr val="552579"/>
              </a:solidFill>
              <a:latin typeface="Comic Sans MS" panose="030F0702030302020204" pitchFamily="66" charset="0"/>
              <a:cs typeface="AGA Dimnah Regul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10368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641445" y="1982450"/>
            <a:ext cx="7861110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b="1" dirty="0">
                <a:solidFill>
                  <a:srgbClr val="552579"/>
                </a:solidFill>
                <a:latin typeface="Comic Sans MS" panose="030F0702030302020204" pitchFamily="66" charset="0"/>
              </a:rPr>
              <a:t>Talk Time </a:t>
            </a:r>
          </a:p>
          <a:p>
            <a:pPr algn="ctr"/>
            <a:r>
              <a:rPr lang="ar-SA" sz="88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وقت التحدث</a:t>
            </a:r>
            <a:endParaRPr lang="ar-SA" sz="88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55694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علوية مقصوصة 1">
            <a:extLst>
              <a:ext uri="{FF2B5EF4-FFF2-40B4-BE49-F238E27FC236}">
                <a16:creationId xmlns:a16="http://schemas.microsoft.com/office/drawing/2014/main" id="{F1134614-78FA-4EAB-BE80-082E46C0E7CA}"/>
              </a:ext>
            </a:extLst>
          </p:cNvPr>
          <p:cNvSpPr/>
          <p:nvPr/>
        </p:nvSpPr>
        <p:spPr>
          <a:xfrm>
            <a:off x="1856095" y="1023582"/>
            <a:ext cx="5431809" cy="3534770"/>
          </a:xfrm>
          <a:prstGeom prst="snip2SameRect">
            <a:avLst/>
          </a:prstGeom>
          <a:solidFill>
            <a:srgbClr val="E91FD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>
                <a:latin typeface="Comic Sans MS" panose="030F0702030302020204" pitchFamily="66" charset="0"/>
              </a:rPr>
              <a:t>Materials :</a:t>
            </a:r>
          </a:p>
          <a:p>
            <a:pPr algn="ctr"/>
            <a:endParaRPr lang="en-US" sz="3200" dirty="0">
              <a:latin typeface="Comic Sans MS" panose="030F0702030302020204" pitchFamily="66" charset="0"/>
            </a:endParaRPr>
          </a:p>
          <a:p>
            <a:r>
              <a:rPr lang="en-US" sz="3200" dirty="0">
                <a:latin typeface="Comic Sans MS" panose="030F0702030302020204" pitchFamily="66" charset="0"/>
              </a:rPr>
              <a:t>Opposites flashcards – big/small, long/short, beautiful/ugly 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>Beautiful Nature poster</a:t>
            </a:r>
          </a:p>
        </p:txBody>
      </p:sp>
    </p:spTree>
    <p:extLst>
      <p:ext uri="{BB962C8B-B14F-4D97-AF65-F5344CB8AC3E}">
        <p14:creationId xmlns:p14="http://schemas.microsoft.com/office/powerpoint/2010/main" val="79851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علوية مقصوصة 3">
            <a:extLst>
              <a:ext uri="{FF2B5EF4-FFF2-40B4-BE49-F238E27FC236}">
                <a16:creationId xmlns:a16="http://schemas.microsoft.com/office/drawing/2014/main" id="{CED91018-99B9-40A5-88ED-5D8E2F192A09}"/>
              </a:ext>
            </a:extLst>
          </p:cNvPr>
          <p:cNvSpPr/>
          <p:nvPr/>
        </p:nvSpPr>
        <p:spPr>
          <a:xfrm>
            <a:off x="1119116" y="136478"/>
            <a:ext cx="7710986" cy="4899546"/>
          </a:xfrm>
          <a:prstGeom prst="snip2Same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latin typeface="Comic Sans MS" panose="030F0702030302020204" pitchFamily="66" charset="0"/>
              </a:rPr>
              <a:t>Strategy</a:t>
            </a:r>
            <a:r>
              <a:rPr lang="en-US" sz="2000" dirty="0">
                <a:latin typeface="Comic Sans MS" panose="030F0702030302020204" pitchFamily="66" charset="0"/>
              </a:rPr>
              <a:t> 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A nature walk : 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First, review the vocabulary on the Beautiful Nature poster. Give each student a piece of paper and tell them to draw something from the poster. (For a small class, give them two pieces of paper.) Encourage the students to not draw the same thing their neighbor is drawing. Set a timer for 5 or 10 minutes . When students have finished drawing, have them put their pictures around the room and tell you what they drew. If they don’t know a word, teach them. The teacher should also draw a picture and put it somewhere in the room. Once everyone has put their picture around the room, say, “Stand up. Get in line. Let’s go on a nature walk!”</a:t>
            </a:r>
            <a:endParaRPr lang="ar-S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902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BB36238-DFFB-4F17-B90E-48E3E0E5DC5D}"/>
              </a:ext>
            </a:extLst>
          </p:cNvPr>
          <p:cNvSpPr txBox="1"/>
          <p:nvPr/>
        </p:nvSpPr>
        <p:spPr>
          <a:xfrm>
            <a:off x="484495" y="1674674"/>
            <a:ext cx="8175009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>
                <a:solidFill>
                  <a:srgbClr val="552579"/>
                </a:solidFill>
                <a:latin typeface="Comic Sans MS" panose="030F0702030302020204" pitchFamily="66" charset="0"/>
              </a:rPr>
              <a:t>Review the previous unit </a:t>
            </a:r>
          </a:p>
          <a:p>
            <a:pPr algn="ctr"/>
            <a:r>
              <a:rPr lang="ar-SA" sz="6000" b="1" dirty="0">
                <a:solidFill>
                  <a:srgbClr val="552579"/>
                </a:solidFill>
                <a:latin typeface="Comic Sans MS" panose="030F0702030302020204" pitchFamily="66" charset="0"/>
                <a:cs typeface="+mj-cs"/>
              </a:rPr>
              <a:t>مراجعة سريعة للوحدة السابق</a:t>
            </a:r>
            <a:endParaRPr lang="ar-SA" sz="6000" dirty="0">
              <a:solidFill>
                <a:srgbClr val="552579"/>
              </a:solidFill>
              <a:latin typeface="Comic Sans MS" panose="030F0702030302020204" pitchFamily="66" charset="0"/>
              <a:cs typeface="+mj-cs"/>
            </a:endParaRPr>
          </a:p>
        </p:txBody>
      </p:sp>
      <p:pic>
        <p:nvPicPr>
          <p:cNvPr id="1026" name="Picture 2" descr="Countdown Timer by POWr App Reviews - Countdown Timer by POWr ...">
            <a:extLst>
              <a:ext uri="{FF2B5EF4-FFF2-40B4-BE49-F238E27FC236}">
                <a16:creationId xmlns:a16="http://schemas.microsoft.com/office/drawing/2014/main" id="{38EDE6DC-6EC7-4E11-9B29-C82521F34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3917" y1="40750" x2="43917" y2="40750"/>
                        <a14:foregroundMark x1="44167" y1="37500" x2="44167" y2="37500"/>
                        <a14:foregroundMark x1="45000" y1="34250" x2="38250" y2="41000"/>
                        <a14:foregroundMark x1="38250" y1="41000" x2="40667" y2="44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75" t="10779" r="15196" b="14936"/>
          <a:stretch/>
        </p:blipFill>
        <p:spPr bwMode="auto">
          <a:xfrm>
            <a:off x="627798" y="3428999"/>
            <a:ext cx="2647665" cy="280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70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>
            <a:extLst>
              <a:ext uri="{FF2B5EF4-FFF2-40B4-BE49-F238E27FC236}">
                <a16:creationId xmlns:a16="http://schemas.microsoft.com/office/drawing/2014/main" id="{A173A7E1-DE91-4480-ACE1-168B8EBF80BF}"/>
              </a:ext>
            </a:extLst>
          </p:cNvPr>
          <p:cNvSpPr txBox="1"/>
          <p:nvPr/>
        </p:nvSpPr>
        <p:spPr>
          <a:xfrm>
            <a:off x="4276824" y="335887"/>
            <a:ext cx="41387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highlight>
                  <a:srgbClr val="C0C0C0"/>
                </a:highlight>
              </a:rPr>
              <a:t>Listen and say </a:t>
            </a:r>
            <a:endParaRPr lang="ar-SA" sz="4800" b="1" dirty="0">
              <a:solidFill>
                <a:srgbClr val="FF0000"/>
              </a:solidFill>
              <a:highlight>
                <a:srgbClr val="C0C0C0"/>
              </a:highlight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9145FC8-596D-47CA-B64E-AC56A1273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60" y="1323834"/>
            <a:ext cx="6395725" cy="496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99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84A1B32-F6D1-45BC-9D36-F1839565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0310" y="1266067"/>
            <a:ext cx="6223379" cy="1313360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40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are you doing ? </a:t>
            </a:r>
          </a:p>
          <a:p>
            <a:pPr marL="0" indent="0" algn="ctr" rtl="0">
              <a:buNone/>
            </a:pPr>
            <a:r>
              <a:rPr lang="en-US" sz="40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What is he doing ?</a:t>
            </a:r>
          </a:p>
        </p:txBody>
      </p:sp>
      <p:pic>
        <p:nvPicPr>
          <p:cNvPr id="1026" name="Picture 2" descr="Thinking Clip Art Brain , Transparent Cartoon, Free Cliparts &amp; Silhouettes  - NetClipart">
            <a:extLst>
              <a:ext uri="{FF2B5EF4-FFF2-40B4-BE49-F238E27FC236}">
                <a16:creationId xmlns:a16="http://schemas.microsoft.com/office/drawing/2014/main" id="{F79B141A-E5CC-4CDA-A0EC-A63D313B1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557" y="2783007"/>
            <a:ext cx="4194883" cy="299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43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2FA3E5C-BBC0-4B98-951C-08AEEBC02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231" y="307027"/>
            <a:ext cx="1809039" cy="1847258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D89950A-E626-405F-BCCF-DA4A38E51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090" y="2472777"/>
            <a:ext cx="2744409" cy="2230939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2E17F7F-BE94-4158-A918-257B53CC3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450" y="565546"/>
            <a:ext cx="1817640" cy="197888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411F006-1430-47DD-B237-4F09C9311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699" y="4185190"/>
            <a:ext cx="1954601" cy="1978882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B0E670F-6384-49F6-92B5-CC7F7EA76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710" y="3429000"/>
            <a:ext cx="1739602" cy="2230939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3A61A127-CC3A-43F7-BB44-153080AD3B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7041" y="1198061"/>
            <a:ext cx="2066150" cy="19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0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>
            <a:extLst>
              <a:ext uri="{FF2B5EF4-FFF2-40B4-BE49-F238E27FC236}">
                <a16:creationId xmlns:a16="http://schemas.microsoft.com/office/drawing/2014/main" id="{F8F9664F-588B-4244-855D-87510754B660}"/>
              </a:ext>
            </a:extLst>
          </p:cNvPr>
          <p:cNvSpPr txBox="1"/>
          <p:nvPr/>
        </p:nvSpPr>
        <p:spPr>
          <a:xfrm>
            <a:off x="2735589" y="384182"/>
            <a:ext cx="367282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highlight>
                  <a:srgbClr val="C0C0C0"/>
                </a:highlight>
              </a:rPr>
              <a:t>Listen and say </a:t>
            </a:r>
            <a:endParaRPr lang="ar-SA" sz="4400" b="1" dirty="0">
              <a:solidFill>
                <a:srgbClr val="FF0000"/>
              </a:solidFill>
              <a:highlight>
                <a:srgbClr val="C0C0C0"/>
              </a:highlight>
            </a:endParaRPr>
          </a:p>
        </p:txBody>
      </p:sp>
      <p:pic>
        <p:nvPicPr>
          <p:cNvPr id="2050" name="Picture 2" descr="Bernoulli's Principle - Physics">
            <a:extLst>
              <a:ext uri="{FF2B5EF4-FFF2-40B4-BE49-F238E27FC236}">
                <a16:creationId xmlns:a16="http://schemas.microsoft.com/office/drawing/2014/main" id="{C4F996A9-4FAC-4E06-9DA0-C6F8920DC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339" y="2616556"/>
            <a:ext cx="2878102" cy="193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3F0B065E-EFB4-4F0F-B953-7C73C3696CF9}"/>
              </a:ext>
            </a:extLst>
          </p:cNvPr>
          <p:cNvSpPr txBox="1"/>
          <p:nvPr/>
        </p:nvSpPr>
        <p:spPr>
          <a:xfrm>
            <a:off x="5706339" y="1637731"/>
            <a:ext cx="287810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  <a:latin typeface="Comic Sans MS" panose="030F0702030302020204" pitchFamily="66" charset="0"/>
              </a:rPr>
              <a:t>D</a:t>
            </a:r>
            <a:r>
              <a:rPr lang="en-US" sz="5400" dirty="0">
                <a:latin typeface="Comic Sans MS" panose="030F0702030302020204" pitchFamily="66" charset="0"/>
              </a:rPr>
              <a:t> or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T</a:t>
            </a:r>
            <a:r>
              <a:rPr lang="en-US" sz="5400" dirty="0">
                <a:latin typeface="Comic Sans MS" panose="030F0702030302020204" pitchFamily="66" charset="0"/>
              </a:rPr>
              <a:t> </a:t>
            </a:r>
            <a:endParaRPr lang="ar-SA" sz="5400" dirty="0">
              <a:latin typeface="Comic Sans MS" panose="030F0702030302020204" pitchFamily="66" charset="0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B23514A-5306-4970-95F6-BD9C16A8C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46" y="1337480"/>
            <a:ext cx="5444684" cy="4954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875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177424" y="3295176"/>
            <a:ext cx="1547351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</a:rPr>
              <a:t>Listen and point </a:t>
            </a:r>
            <a:endParaRPr lang="en-US" sz="2000" dirty="0">
              <a:solidFill>
                <a:srgbClr val="7030A0"/>
              </a:solidFill>
            </a:endParaRPr>
          </a:p>
          <a:p>
            <a:pPr algn="ctr"/>
            <a:r>
              <a:rPr lang="ar-SA" sz="2800" dirty="0">
                <a:solidFill>
                  <a:srgbClr val="C00000"/>
                </a:solidFill>
                <a:cs typeface="+mj-cs"/>
              </a:rPr>
              <a:t>استمع ثم تبع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678144" y="2546310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1</a:t>
            </a:r>
            <a:endParaRPr lang="ar-SA" sz="3200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44C29E1-74D7-4BF4-85C0-E8F64DA45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573" y="227221"/>
            <a:ext cx="6809431" cy="4638177"/>
          </a:xfrm>
          <a:prstGeom prst="rect">
            <a:avLst/>
          </a:prstGeom>
        </p:spPr>
      </p:pic>
      <p:pic>
        <p:nvPicPr>
          <p:cNvPr id="4" name="We Can 3 (2020) SB_CD 1_37">
            <a:hlinkClick r:id="" action="ppaction://media"/>
            <a:extLst>
              <a:ext uri="{FF2B5EF4-FFF2-40B4-BE49-F238E27FC236}">
                <a16:creationId xmlns:a16="http://schemas.microsoft.com/office/drawing/2014/main" id="{F4FA39CF-54F2-42AF-B88C-D4042FE1C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1921" y="4865398"/>
            <a:ext cx="1164609" cy="116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44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693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2316397" y="175742"/>
            <a:ext cx="669256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Comic Sans MS" panose="030F0702030302020204" pitchFamily="66" charset="0"/>
              </a:rPr>
              <a:t>Practice and act out the talks in pairs </a:t>
            </a:r>
            <a:endParaRPr lang="en-US" sz="2000" dirty="0">
              <a:solidFill>
                <a:srgbClr val="7030A0"/>
              </a:solidFill>
            </a:endParaRPr>
          </a:p>
          <a:p>
            <a:pPr algn="ctr"/>
            <a:r>
              <a:rPr lang="ar-SA" sz="2800" dirty="0">
                <a:solidFill>
                  <a:srgbClr val="C00000"/>
                </a:solidFill>
                <a:cs typeface="+mj-cs"/>
              </a:rPr>
              <a:t>تدرب على المحادثة مع زميلك 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1770487" y="373016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2</a:t>
            </a:r>
            <a:endParaRPr lang="ar-SA" sz="32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A0BBDF8-D780-4C5D-B447-6B7793AEB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3" y="1473959"/>
            <a:ext cx="6496334" cy="48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35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47B7631E-BCFA-49C1-8906-DAA0B95B8740}"/>
              </a:ext>
            </a:extLst>
          </p:cNvPr>
          <p:cNvSpPr txBox="1"/>
          <p:nvPr/>
        </p:nvSpPr>
        <p:spPr>
          <a:xfrm>
            <a:off x="932598" y="1562778"/>
            <a:ext cx="799303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Listen, point , and say. Then write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sn</a:t>
            </a:r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 –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sh</a:t>
            </a:r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  <a:p>
            <a:pPr algn="ctr" rtl="1"/>
            <a:r>
              <a:rPr lang="ar-SA" sz="2400" dirty="0">
                <a:solidFill>
                  <a:srgbClr val="C00000"/>
                </a:solidFill>
                <a:cs typeface="+mj-cs"/>
              </a:rPr>
              <a:t>استمع ، تبع ، ثم اقراء الكلمات. بعد ذلك أكمل الفراغات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cs typeface="+mj-cs"/>
              </a:rPr>
              <a:t>sh</a:t>
            </a:r>
            <a:r>
              <a:rPr lang="en-US" sz="2400" dirty="0">
                <a:solidFill>
                  <a:srgbClr val="C00000"/>
                </a:solidFill>
                <a:cs typeface="+mj-cs"/>
              </a:rPr>
              <a:t> –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cs typeface="+mj-cs"/>
              </a:rPr>
              <a:t>sn</a:t>
            </a:r>
            <a:r>
              <a:rPr lang="en-US" sz="2400" dirty="0">
                <a:solidFill>
                  <a:srgbClr val="C00000"/>
                </a:solidFill>
                <a:cs typeface="+mj-cs"/>
              </a:rPr>
              <a:t> </a:t>
            </a:r>
            <a:endParaRPr lang="ar-SA" sz="24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C013A68B-D646-414A-BAD6-BA671E4ED307}"/>
              </a:ext>
            </a:extLst>
          </p:cNvPr>
          <p:cNvSpPr/>
          <p:nvPr/>
        </p:nvSpPr>
        <p:spPr>
          <a:xfrm>
            <a:off x="218364" y="1589564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3</a:t>
            </a:r>
            <a:endParaRPr lang="ar-SA" sz="3200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7B19D52-7CB3-4A31-9545-309C26E4B1E0}"/>
              </a:ext>
            </a:extLst>
          </p:cNvPr>
          <p:cNvSpPr txBox="1"/>
          <p:nvPr/>
        </p:nvSpPr>
        <p:spPr>
          <a:xfrm>
            <a:off x="2040340" y="245660"/>
            <a:ext cx="545910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800" u="sng" dirty="0">
                <a:solidFill>
                  <a:srgbClr val="FF0000"/>
                </a:solidFill>
              </a:rPr>
              <a:t>Sounds and Letters </a:t>
            </a:r>
            <a:endParaRPr lang="ar-SA" sz="4800" u="sng" dirty="0">
              <a:solidFill>
                <a:srgbClr val="FF0000"/>
              </a:solidFill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D10BD69-2197-4F11-B2EB-780B3720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598" y="2393775"/>
            <a:ext cx="7837659" cy="2279176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E652FE59-6E76-4CF6-B3FB-A3F8978601A0}"/>
              </a:ext>
            </a:extLst>
          </p:cNvPr>
          <p:cNvSpPr txBox="1"/>
          <p:nvPr/>
        </p:nvSpPr>
        <p:spPr>
          <a:xfrm>
            <a:off x="1392073" y="3643951"/>
            <a:ext cx="68875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  n</a:t>
            </a:r>
            <a:r>
              <a:rPr lang="en-US" sz="2800" dirty="0">
                <a:latin typeface="Comic Sans MS" panose="030F0702030302020204" pitchFamily="66" charset="0"/>
              </a:rPr>
              <a:t> 			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  h</a:t>
            </a:r>
            <a:r>
              <a:rPr lang="en-US" sz="2800" dirty="0">
                <a:latin typeface="Comic Sans MS" panose="030F0702030302020204" pitchFamily="66" charset="0"/>
              </a:rPr>
              <a:t>			   </a:t>
            </a:r>
            <a:r>
              <a:rPr lang="en-US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  n</a:t>
            </a:r>
            <a:r>
              <a:rPr lang="en-US" sz="2800" dirty="0">
                <a:latin typeface="Comic Sans MS" panose="030F0702030302020204" pitchFamily="66" charset="0"/>
              </a:rPr>
              <a:t>			   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  h</a:t>
            </a:r>
            <a:endParaRPr lang="ar-SA" sz="28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477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929536CC-3D9C-4A31-BB4D-B3834041B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179" y="96883"/>
            <a:ext cx="2629539" cy="90509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869CD2B-005D-4D56-BC00-731054CEEEB9}"/>
              </a:ext>
            </a:extLst>
          </p:cNvPr>
          <p:cNvSpPr txBox="1"/>
          <p:nvPr/>
        </p:nvSpPr>
        <p:spPr>
          <a:xfrm>
            <a:off x="6050718" y="376968"/>
            <a:ext cx="191957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>
                <a:solidFill>
                  <a:srgbClr val="C00000"/>
                </a:solidFill>
                <a:cs typeface="+mj-cs"/>
              </a:rPr>
              <a:t>وقت المرح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173F834-E4B5-4EEF-B69F-965139B91A97}"/>
              </a:ext>
            </a:extLst>
          </p:cNvPr>
          <p:cNvSpPr txBox="1"/>
          <p:nvPr/>
        </p:nvSpPr>
        <p:spPr>
          <a:xfrm>
            <a:off x="1064525" y="1110616"/>
            <a:ext cx="768368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+mj-cs"/>
              </a:rPr>
              <a:t>Find something beautiful ! </a:t>
            </a:r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ابحث عن أي شيء جميل</a:t>
            </a:r>
            <a:endParaRPr lang="en-US" sz="2400" dirty="0">
              <a:solidFill>
                <a:srgbClr val="C00000"/>
              </a:solidFill>
              <a:latin typeface="Comic Sans MS" panose="030F0702030302020204" pitchFamily="66" charset="0"/>
              <a:cs typeface="+mj-cs"/>
            </a:endParaRPr>
          </a:p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  <a:cs typeface="+mj-cs"/>
              </a:rPr>
              <a:t>Look around and find a beautiful or an ugly object. </a:t>
            </a:r>
          </a:p>
          <a:p>
            <a:pPr algn="ctr"/>
            <a:r>
              <a:rPr lang="ar-SA" sz="2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انظر حولك وابحث عن شيء جميل وآخر بشع </a:t>
            </a:r>
            <a:endParaRPr lang="ar-SA" sz="2400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0A409734-E07F-4C54-875B-229303D7CA5A}"/>
              </a:ext>
            </a:extLst>
          </p:cNvPr>
          <p:cNvSpPr/>
          <p:nvPr/>
        </p:nvSpPr>
        <p:spPr>
          <a:xfrm>
            <a:off x="518616" y="1275762"/>
            <a:ext cx="545910" cy="559558"/>
          </a:xfrm>
          <a:prstGeom prst="ellipse">
            <a:avLst/>
          </a:prstGeom>
          <a:solidFill>
            <a:srgbClr val="5525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dirty="0"/>
              <a:t>4</a:t>
            </a:r>
            <a:endParaRPr lang="ar-SA" sz="3200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FE93E33C-4479-4C85-975C-BBCD62D4D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90" y="2398263"/>
            <a:ext cx="6184571" cy="3963306"/>
          </a:xfrm>
          <a:prstGeom prst="rect">
            <a:avLst/>
          </a:prstGeom>
        </p:spPr>
      </p:pic>
      <p:pic>
        <p:nvPicPr>
          <p:cNvPr id="9" name="We Can 3 (2020) SB_CD 1_39">
            <a:hlinkClick r:id="" action="ppaction://media"/>
            <a:extLst>
              <a:ext uri="{FF2B5EF4-FFF2-40B4-BE49-F238E27FC236}">
                <a16:creationId xmlns:a16="http://schemas.microsoft.com/office/drawing/2014/main" id="{74416415-D02E-44D6-87B7-5258AE278D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rgbClr val="55257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encilGrayscal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564679" y="3279392"/>
            <a:ext cx="891654" cy="8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9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67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 build="p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134BA9-B710-4D38-9D52-EC8F831FE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659" y="1501491"/>
            <a:ext cx="4666681" cy="19275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  <a:cs typeface="AGA Dimnah Regular" pitchFamily="2" charset="-78"/>
              </a:rPr>
              <a:t>Goal Check </a:t>
            </a:r>
          </a:p>
          <a:p>
            <a:pPr marL="0" indent="0" algn="ctr">
              <a:buNone/>
            </a:pPr>
            <a:r>
              <a:rPr lang="ar-SA" sz="5400" dirty="0">
                <a:solidFill>
                  <a:srgbClr val="C00000"/>
                </a:solidFill>
                <a:latin typeface="Comic Sans MS" panose="030F0702030302020204" pitchFamily="66" charset="0"/>
                <a:cs typeface="+mj-cs"/>
              </a:rPr>
              <a:t>التحقق من الهدف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19FB601-2D19-4ABB-B87D-9E08F2C47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907" y="3175284"/>
            <a:ext cx="3248239" cy="316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6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اوية مطوية 3">
            <a:extLst>
              <a:ext uri="{FF2B5EF4-FFF2-40B4-BE49-F238E27FC236}">
                <a16:creationId xmlns:a16="http://schemas.microsoft.com/office/drawing/2014/main" id="{BC73D175-2FE7-41F6-9129-67CF505DC199}"/>
              </a:ext>
            </a:extLst>
          </p:cNvPr>
          <p:cNvSpPr/>
          <p:nvPr/>
        </p:nvSpPr>
        <p:spPr>
          <a:xfrm>
            <a:off x="2490717" y="518615"/>
            <a:ext cx="6407624" cy="1815151"/>
          </a:xfrm>
          <a:prstGeom prst="foldedCorne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>
                <a:cs typeface="+mj-cs"/>
              </a:rPr>
              <a:t>الهدف :</a:t>
            </a:r>
            <a:endParaRPr lang="ar-SA" sz="4800" dirty="0">
              <a:cs typeface="+mj-cs"/>
            </a:endParaRPr>
          </a:p>
          <a:p>
            <a:pPr algn="ctr"/>
            <a:r>
              <a:rPr lang="ar-SA" sz="2800" dirty="0">
                <a:cs typeface="+mj-cs"/>
              </a:rPr>
              <a:t>أن يتمكن الطالب من تطبيق المحادثة مع زميله</a:t>
            </a:r>
          </a:p>
          <a:p>
            <a:pPr algn="ctr"/>
            <a:r>
              <a:rPr lang="ar-SA" sz="2800" dirty="0">
                <a:cs typeface="+mj-cs"/>
              </a:rPr>
              <a:t>أن يقوم الطالب بالبحث عن شيء جميل أو بشع ويقوم بالتحدث عنه و وصفه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AA67A219-4ADB-44E6-9A2D-F5B0A8977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43" y="2533080"/>
            <a:ext cx="7748658" cy="216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57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3871979A-0D84-413B-97C1-334931DF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3807" y="1096045"/>
            <a:ext cx="4805281" cy="2923061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Have a nice day </a:t>
            </a:r>
          </a:p>
          <a:p>
            <a:pPr marL="0" indent="0" algn="ctr" rtl="0">
              <a:buNone/>
            </a:pPr>
            <a:endParaRPr lang="en-US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marL="0" indent="0" algn="ctr" rtl="0">
              <a:buNone/>
            </a:pPr>
            <a:r>
              <a:rPr lang="en-US" sz="4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See you next class </a:t>
            </a:r>
            <a:endParaRPr lang="ar-SA" sz="4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صورة 5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633AA4AC-8948-432D-99DD-4ED529134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4" y="2942028"/>
            <a:ext cx="274320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67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1034</TotalTime>
  <Words>321</Words>
  <Application>Microsoft Office PowerPoint</Application>
  <PresentationFormat>عرض على الشاشة (4:3)</PresentationFormat>
  <Paragraphs>44</Paragraphs>
  <Slides>17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3" baseType="lpstr">
      <vt:lpstr>Calibri</vt:lpstr>
      <vt:lpstr>Aharoni</vt:lpstr>
      <vt:lpstr>Comic Sans MS</vt:lpstr>
      <vt:lpstr>Arial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ڪپړۑآء اڷٲﻣير</dc:creator>
  <cp:lastModifiedBy>ڪپړۑآء اڷٲﻣير</cp:lastModifiedBy>
  <cp:revision>61</cp:revision>
  <dcterms:created xsi:type="dcterms:W3CDTF">2020-07-29T08:50:48Z</dcterms:created>
  <dcterms:modified xsi:type="dcterms:W3CDTF">2020-09-11T16:15:02Z</dcterms:modified>
</cp:coreProperties>
</file>