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0"/>
  </p:notesMasterIdLst>
  <p:sldIdLst>
    <p:sldId id="256" r:id="rId2"/>
    <p:sldId id="258" r:id="rId3"/>
    <p:sldId id="268" r:id="rId4"/>
    <p:sldId id="270" r:id="rId5"/>
    <p:sldId id="262" r:id="rId6"/>
    <p:sldId id="263" r:id="rId7"/>
    <p:sldId id="269" r:id="rId8"/>
    <p:sldId id="261" r:id="rId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F4C3774-37BB-4051-B693-65AC6223827A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B4B0BAF-04AC-4E2D-8F48-F1173BC382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022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0BAF-04AC-4E2D-8F48-F1173BC3826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7065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B0BAF-04AC-4E2D-8F48-F1173BC3826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93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/>
              <a:t>انقر لتحرير أنماط النص الرئيسي</a:t>
            </a:r>
          </a:p>
          <a:p>
            <a:pPr lvl="1" eaLnBrk="1" latinLnBrk="0" hangingPunct="1"/>
            <a:r>
              <a:rPr lang="ar-SA"/>
              <a:t>المستوى الثاني</a:t>
            </a:r>
          </a:p>
          <a:p>
            <a:pPr lvl="2" eaLnBrk="1" latinLnBrk="0" hangingPunct="1"/>
            <a:r>
              <a:rPr lang="ar-SA"/>
              <a:t>المستوى الثالث</a:t>
            </a:r>
          </a:p>
          <a:p>
            <a:pPr lvl="3" eaLnBrk="1" latinLnBrk="0" hangingPunct="1"/>
            <a:r>
              <a:rPr lang="ar-SA"/>
              <a:t>المستوى الرابع</a:t>
            </a:r>
          </a:p>
          <a:p>
            <a:pPr lvl="4" eaLnBrk="1" latinLnBrk="0" hangingPunct="1"/>
            <a:r>
              <a:rPr lang="ar-SA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/>
              <a:t>انقر لتحرير أنماط النص الرئيسي</a:t>
            </a:r>
          </a:p>
          <a:p>
            <a:pPr lvl="1" eaLnBrk="1" latinLnBrk="0" hangingPunct="1"/>
            <a:r>
              <a:rPr kumimoji="0" lang="ar-SA"/>
              <a:t>المستوى الثاني</a:t>
            </a:r>
          </a:p>
          <a:p>
            <a:pPr lvl="2" eaLnBrk="1" latinLnBrk="0" hangingPunct="1"/>
            <a:r>
              <a:rPr kumimoji="0" lang="ar-SA"/>
              <a:t>المستوى الثالث</a:t>
            </a:r>
          </a:p>
          <a:p>
            <a:pPr lvl="3" eaLnBrk="1" latinLnBrk="0" hangingPunct="1"/>
            <a:r>
              <a:rPr kumimoji="0" lang="ar-SA"/>
              <a:t>المستوى الرابع</a:t>
            </a:r>
          </a:p>
          <a:p>
            <a:pPr lvl="4" eaLnBrk="1" latinLnBrk="0" hangingPunct="1"/>
            <a:r>
              <a:rPr kumimoji="0" lang="ar-SA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9D91F40-8A77-43E8-ADBE-74EDD3FED3B0}" type="datetimeFigureOut">
              <a:rPr lang="ar-SA" smtClean="0"/>
              <a:t>15/01/41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CA2A80-2164-48BE-9567-358F6D7C9668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43808" y="405307"/>
            <a:ext cx="4053805" cy="410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Arial" pitchFamily="34" charset="0"/>
                <a:cs typeface="Microsoft Uighur" pitchFamily="2" charset="-78"/>
              </a:rPr>
              <a:t>بسم الله الرحمن الرحيم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5724128" y="1196752"/>
            <a:ext cx="30963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Arial" pitchFamily="34" charset="0"/>
                <a:cs typeface="Microsoft Uighur" pitchFamily="2" charset="-78"/>
              </a:rPr>
              <a:t>وزارة التعليم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Arial" pitchFamily="34" charset="0"/>
                <a:cs typeface="Microsoft Uighur" pitchFamily="2" charset="-78"/>
              </a:rPr>
              <a:t>ادارة تعليم مكة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Microsoft Uighur" pitchFamily="2" charset="-78"/>
                <a:ea typeface="Arial" pitchFamily="34" charset="0"/>
                <a:cs typeface="Microsoft Uighur" pitchFamily="2" charset="-78"/>
              </a:rPr>
              <a:t>الثانوية 56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عنوان 1"/>
          <p:cNvSpPr txBox="1">
            <a:spLocks/>
          </p:cNvSpPr>
          <p:nvPr/>
        </p:nvSpPr>
        <p:spPr>
          <a:xfrm>
            <a:off x="1403648" y="3573016"/>
            <a:ext cx="749808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5400" dirty="0"/>
              <a:t>تابع درس الربا</a:t>
            </a:r>
          </a:p>
          <a:p>
            <a:pPr algn="ctr"/>
            <a:r>
              <a:rPr lang="ar-SA" sz="5400" dirty="0"/>
              <a:t>المعلمة : نوال عبدالرقيب عقلان </a:t>
            </a:r>
          </a:p>
        </p:txBody>
      </p:sp>
    </p:spTree>
    <p:extLst>
      <p:ext uri="{BB962C8B-B14F-4D97-AF65-F5344CB8AC3E}">
        <p14:creationId xmlns:p14="http://schemas.microsoft.com/office/powerpoint/2010/main" val="34542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3527" y="1052736"/>
            <a:ext cx="83884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وقوله </a:t>
            </a:r>
            <a:r>
              <a:rPr lang="en-US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</a:t>
            </a:r>
            <a:r>
              <a:rPr lang="ar-SA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 </a:t>
            </a:r>
            <a:r>
              <a:rPr lang="en-US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</a:t>
            </a:r>
            <a:r>
              <a:rPr lang="ar-SA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 </a:t>
            </a:r>
            <a:r>
              <a:rPr lang="ar-JO" sz="3600" dirty="0">
                <a:solidFill>
                  <a:schemeClr val="tx2">
                    <a:lumMod val="50000"/>
                  </a:schemeClr>
                </a:solidFill>
                <a:cs typeface="Traditional Arabic" pitchFamily="2" charset="-78"/>
              </a:rPr>
              <a:t>إذا تبايعتم بالعينة و أخذتم أذناب البقر ، و رضيتم بالزرع ، و تركتم الجهاد سلط الله عليكم ذلاًّ ، لا ينزعه حتى ترجعوا إلى دينكم“. </a:t>
            </a:r>
            <a:r>
              <a:rPr lang="ar-SA" sz="3600" dirty="0">
                <a:solidFill>
                  <a:schemeClr val="tx2">
                    <a:lumMod val="50000"/>
                  </a:schemeClr>
                </a:solidFill>
                <a:cs typeface="Traditional Arabic" pitchFamily="2" charset="-78"/>
              </a:rPr>
              <a:t> </a:t>
            </a:r>
            <a:r>
              <a:rPr lang="ar-SA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 </a:t>
            </a:r>
            <a:r>
              <a:rPr lang="en-US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</a:t>
            </a:r>
            <a:r>
              <a:rPr lang="ar-SA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 </a:t>
            </a:r>
            <a:endParaRPr lang="en-US" sz="3600" dirty="0">
              <a:solidFill>
                <a:srgbClr val="002060"/>
              </a:solidFill>
              <a:cs typeface="Akhbar MT" pitchFamily="2" charset="-78"/>
              <a:sym typeface="AGA Arabesque" pitchFamily="2" charset="2"/>
            </a:endParaRPr>
          </a:p>
        </p:txBody>
      </p:sp>
      <p:sp>
        <p:nvSpPr>
          <p:cNvPr id="7" name="عنوان 1"/>
          <p:cNvSpPr txBox="1">
            <a:spLocks/>
          </p:cNvSpPr>
          <p:nvPr/>
        </p:nvSpPr>
        <p:spPr>
          <a:xfrm>
            <a:off x="1401642" y="3685448"/>
            <a:ext cx="2884332" cy="5715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ar-SA" sz="4400" dirty="0">
              <a:solidFill>
                <a:srgbClr val="C00000"/>
              </a:solidFill>
              <a:latin typeface="Ahlan" pitchFamily="2" charset="-78"/>
              <a:cs typeface="Akhbar MT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323527" y="2975878"/>
            <a:ext cx="838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  <a:cs typeface="Akhbar MT" pitchFamily="2" charset="-78"/>
                <a:sym typeface="AGA Arabesque" pitchFamily="2" charset="2"/>
              </a:rPr>
              <a:t>مبدعتي تأملي الحديث السابق وحددي ماذا يتضمن من حكم ؟</a:t>
            </a:r>
            <a:endParaRPr lang="en-US" sz="3600" dirty="0">
              <a:solidFill>
                <a:srgbClr val="C00000"/>
              </a:solidFill>
              <a:cs typeface="Akhbar MT" pitchFamily="2" charset="-78"/>
              <a:sym typeface="AGA Arabesque" pitchFamily="2" charset="2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55887" y="3933782"/>
            <a:ext cx="838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C00000"/>
                </a:solidFill>
                <a:cs typeface="Akhbar MT" pitchFamily="2" charset="-78"/>
                <a:sym typeface="AGA Arabesque" pitchFamily="2" charset="2"/>
              </a:rPr>
              <a:t>ما هي المعاملة المالية التي ذكرت في الحديث ؟</a:t>
            </a:r>
            <a:endParaRPr lang="en-US" sz="3600" dirty="0">
              <a:solidFill>
                <a:srgbClr val="C00000"/>
              </a:solidFill>
              <a:cs typeface="Akhbar MT" pitchFamily="2" charset="-78"/>
              <a:sym typeface="AGA Arabesque" pitchFamily="2" charset="2"/>
            </a:endParaRPr>
          </a:p>
        </p:txBody>
      </p:sp>
      <p:sp>
        <p:nvSpPr>
          <p:cNvPr id="12" name="عنوان 1"/>
          <p:cNvSpPr txBox="1">
            <a:spLocks/>
          </p:cNvSpPr>
          <p:nvPr/>
        </p:nvSpPr>
        <p:spPr>
          <a:xfrm>
            <a:off x="692498" y="6641976"/>
            <a:ext cx="7498080" cy="216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6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dirty="0"/>
              <a:t>إذا درسنا يكون عن بيع العينة </a:t>
            </a:r>
          </a:p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89954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ÙØªÙØ¬Ø© Ø¨Ø­Ø« Ø§ÙØµÙØ± Ø¹Ù Ø´Ø®ØµÙØ§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/>
          <a:stretch/>
        </p:blipFill>
        <p:spPr bwMode="auto">
          <a:xfrm>
            <a:off x="4296152" y="2697128"/>
            <a:ext cx="2128991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468390" cy="199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ÙØªÙØ¬Ø© Ø¨Ø­Ø« Ø§ÙØµÙØ± Ø¹Ù Ø´Ø®ØµÙØ§Ø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423" y="2697128"/>
            <a:ext cx="245253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وسيلة شرح بيضاوية 1"/>
          <p:cNvSpPr/>
          <p:nvPr/>
        </p:nvSpPr>
        <p:spPr>
          <a:xfrm>
            <a:off x="4932040" y="696129"/>
            <a:ext cx="3755111" cy="2060039"/>
          </a:xfrm>
          <a:prstGeom prst="wedgeEllipseCallout">
            <a:avLst>
              <a:gd name="adj1" fmla="val -32423"/>
              <a:gd name="adj2" fmla="val 6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cs typeface="Akhbar MT" pitchFamily="2" charset="-78"/>
              </a:rPr>
              <a:t>سابعيك سيارتي بمبلغ 200 الف ريال تدفعها بعد سنة ثم سأشتريها منك  بمبلغ 150 ريال نقد</a:t>
            </a:r>
          </a:p>
        </p:txBody>
      </p:sp>
      <p:sp>
        <p:nvSpPr>
          <p:cNvPr id="7" name="وسيلة شرح بيضاوية 6"/>
          <p:cNvSpPr/>
          <p:nvPr/>
        </p:nvSpPr>
        <p:spPr>
          <a:xfrm>
            <a:off x="278551" y="977320"/>
            <a:ext cx="3024336" cy="1728192"/>
          </a:xfrm>
          <a:prstGeom prst="wedgeEllipseCallout">
            <a:avLst>
              <a:gd name="adj1" fmla="val 30566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cs typeface="Akhbar MT" pitchFamily="2" charset="-78"/>
              </a:rPr>
              <a:t>اريد ان اقترض منك مبلغ 150 الف ريال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298727" y="49798"/>
            <a:ext cx="83884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طالبتي اعطي تصور عن المقصود ببيع العينة ؟</a:t>
            </a:r>
            <a:endParaRPr lang="en-US" sz="3600" dirty="0">
              <a:solidFill>
                <a:srgbClr val="002060"/>
              </a:solidFill>
              <a:cs typeface="Akhbar MT" pitchFamily="2" charset="-78"/>
              <a:sym typeface="AGA Arabesque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473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playback (12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20" y="116632"/>
            <a:ext cx="912308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0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79136" y="40203"/>
            <a:ext cx="871296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*"/>
              <a:tabLst/>
              <a:defRPr/>
            </a:pP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بتصورك لما حرم الرسول </a:t>
            </a: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sym typeface="AGA Arabesque"/>
              </a:rPr>
              <a:t></a:t>
            </a: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بيع العينة ؟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0" y="2420888"/>
            <a:ext cx="871296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*"/>
              <a:tabLst/>
              <a:defRPr/>
            </a:pP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مثلي على صفة بيع</a:t>
            </a:r>
            <a:r>
              <a:rPr kumimoji="0" lang="ar-SA" sz="3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العينة بمثال من عندك </a:t>
            </a: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؟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655200" y="3933056"/>
            <a:ext cx="756084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tx2"/>
                </a:solidFill>
                <a:cs typeface="AF_Diwani" pitchFamily="2" charset="-78"/>
              </a:rPr>
              <a:t>طالبتي المبدعة  ...</a:t>
            </a:r>
          </a:p>
          <a:p>
            <a:r>
              <a:rPr lang="ar-SA" sz="3200" dirty="0">
                <a:solidFill>
                  <a:srgbClr val="C00000"/>
                </a:solidFill>
                <a:cs typeface="AF_Diwani" pitchFamily="2" charset="-78"/>
              </a:rPr>
              <a:t> افتحي معي الكتاب على صفحة 139وشاركي معنا بحل النشاط المدرسي ...</a:t>
            </a:r>
          </a:p>
        </p:txBody>
      </p:sp>
    </p:spTree>
    <p:extLst>
      <p:ext uri="{BB962C8B-B14F-4D97-AF65-F5344CB8AC3E}">
        <p14:creationId xmlns:p14="http://schemas.microsoft.com/office/powerpoint/2010/main" val="347313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ØµÙØ±Ø© Ø°Ø§Øª ØµÙØ©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53773"/>
            <a:ext cx="2592288" cy="42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ÙØªÙØ¬Ø© Ø¨Ø­Ø« Ø§ÙØµÙØ± Ø¹Ù Ø´Ø®ØµÙØ§Øª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2" b="3471"/>
          <a:stretch/>
        </p:blipFill>
        <p:spPr bwMode="auto">
          <a:xfrm>
            <a:off x="4443608" y="2847960"/>
            <a:ext cx="2128991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284984"/>
            <a:ext cx="2468390" cy="1998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وسيلة شرح بيضاوية 19"/>
          <p:cNvSpPr/>
          <p:nvPr/>
        </p:nvSpPr>
        <p:spPr>
          <a:xfrm>
            <a:off x="5508104" y="1412776"/>
            <a:ext cx="2963023" cy="1343392"/>
          </a:xfrm>
          <a:prstGeom prst="wedgeEllipseCallout">
            <a:avLst>
              <a:gd name="adj1" fmla="val -32423"/>
              <a:gd name="adj2" fmla="val 68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cs typeface="Akhbar MT" pitchFamily="2" charset="-78"/>
              </a:rPr>
              <a:t>سابعيك سيارتي بمبلغ 200 الف ريال تدفعها بعد سنة</a:t>
            </a:r>
          </a:p>
        </p:txBody>
      </p:sp>
      <p:sp>
        <p:nvSpPr>
          <p:cNvPr id="21" name="مستطيل 20"/>
          <p:cNvSpPr/>
          <p:nvPr/>
        </p:nvSpPr>
        <p:spPr>
          <a:xfrm>
            <a:off x="1" y="49798"/>
            <a:ext cx="86871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  <a:cs typeface="Akhbar MT" pitchFamily="2" charset="-78"/>
                <a:sym typeface="AGA Arabesque" pitchFamily="2" charset="2"/>
              </a:rPr>
              <a:t>طالبتي تأملي هذا الحوار ثم وضحي ما وجه الاختلاف بينه وبين ما سبق ؟</a:t>
            </a:r>
            <a:endParaRPr lang="en-US" sz="3200" dirty="0">
              <a:solidFill>
                <a:srgbClr val="002060"/>
              </a:solidFill>
              <a:cs typeface="Akhbar MT" pitchFamily="2" charset="-78"/>
              <a:sym typeface="AGA Arabesque" pitchFamily="2" charset="2"/>
            </a:endParaRPr>
          </a:p>
        </p:txBody>
      </p:sp>
      <p:sp>
        <p:nvSpPr>
          <p:cNvPr id="22" name="وسيلة شرح بيضاوية 21"/>
          <p:cNvSpPr/>
          <p:nvPr/>
        </p:nvSpPr>
        <p:spPr>
          <a:xfrm>
            <a:off x="1619672" y="696129"/>
            <a:ext cx="3024336" cy="1728192"/>
          </a:xfrm>
          <a:prstGeom prst="wedgeEllipseCallout">
            <a:avLst>
              <a:gd name="adj1" fmla="val 16961"/>
              <a:gd name="adj2" fmla="val 598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cs typeface="Akhbar MT" pitchFamily="2" charset="-78"/>
              </a:rPr>
              <a:t>اريد ان اقترض منك مبلغ 150 الف ريال </a:t>
            </a:r>
          </a:p>
        </p:txBody>
      </p:sp>
      <p:sp>
        <p:nvSpPr>
          <p:cNvPr id="23" name="وسيلة شرح بيضاوية 22"/>
          <p:cNvSpPr/>
          <p:nvPr/>
        </p:nvSpPr>
        <p:spPr>
          <a:xfrm>
            <a:off x="111344" y="2510365"/>
            <a:ext cx="3024336" cy="1728192"/>
          </a:xfrm>
          <a:prstGeom prst="wedgeEllipseCallout">
            <a:avLst>
              <a:gd name="adj1" fmla="val 51731"/>
              <a:gd name="adj2" fmla="val 210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>
                <a:cs typeface="Akhbar MT" pitchFamily="2" charset="-78"/>
              </a:rPr>
              <a:t>موافق وسأخذ السيارة وابيعها على جاري بمبلغ 150 ريال</a:t>
            </a:r>
          </a:p>
        </p:txBody>
      </p:sp>
    </p:spTree>
    <p:extLst>
      <p:ext uri="{BB962C8B-B14F-4D97-AF65-F5344CB8AC3E}">
        <p14:creationId xmlns:p14="http://schemas.microsoft.com/office/powerpoint/2010/main" val="229256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79136" y="40203"/>
            <a:ext cx="871296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*"/>
              <a:tabLst/>
              <a:defRPr/>
            </a:pP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المعاملة</a:t>
            </a:r>
            <a:r>
              <a:rPr kumimoji="0" lang="ar-SA" sz="3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السابقة تسمى تورق وهي من المعاملات الجائزة وضحي السبب في ذلك </a:t>
            </a: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؟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0" y="2420888"/>
            <a:ext cx="8712968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itchFamily="18" charset="2"/>
              <a:buChar char="*"/>
              <a:tabLst/>
              <a:defRPr/>
            </a:pP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مثلي على صفة بيع</a:t>
            </a:r>
            <a:r>
              <a:rPr kumimoji="0" lang="ar-SA" sz="3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ar-SA" sz="3000" b="0" i="0" u="none" strike="noStrike" kern="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التورق</a:t>
            </a:r>
            <a:r>
              <a:rPr kumimoji="0" lang="ar-SA" sz="30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بمثال من عندك </a:t>
            </a:r>
            <a:r>
              <a:rPr kumimoji="0" lang="ar-SA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؟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55200" y="3861048"/>
            <a:ext cx="756084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tx2"/>
                </a:solidFill>
                <a:cs typeface="AF_Diwani" pitchFamily="2" charset="-78"/>
              </a:rPr>
              <a:t>طالبتي المبدعة  ...</a:t>
            </a:r>
          </a:p>
          <a:p>
            <a:r>
              <a:rPr lang="ar-SA" sz="3200" dirty="0">
                <a:solidFill>
                  <a:srgbClr val="C00000"/>
                </a:solidFill>
                <a:cs typeface="AF_Diwani" pitchFamily="2" charset="-78"/>
              </a:rPr>
              <a:t> افتحي معي الكتاب على صفحة 140وشاركي معنا بحل النشاط المدرسي ...</a:t>
            </a:r>
          </a:p>
        </p:txBody>
      </p:sp>
    </p:spTree>
    <p:extLst>
      <p:ext uri="{BB962C8B-B14F-4D97-AF65-F5344CB8AC3E}">
        <p14:creationId xmlns:p14="http://schemas.microsoft.com/office/powerpoint/2010/main" val="290583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4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</TotalTime>
  <Words>218</Words>
  <Application>Microsoft Office PowerPoint</Application>
  <PresentationFormat>عرض على الشاشة (4:3)</PresentationFormat>
  <Paragraphs>27</Paragraphs>
  <Slides>8</Slides>
  <Notes>2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7" baseType="lpstr">
      <vt:lpstr>Ahlan</vt:lpstr>
      <vt:lpstr>Arial</vt:lpstr>
      <vt:lpstr>Calibri</vt:lpstr>
      <vt:lpstr>Century Schoolbook</vt:lpstr>
      <vt:lpstr>Microsoft Uighur</vt:lpstr>
      <vt:lpstr>Webdings</vt:lpstr>
      <vt:lpstr>Wingdings</vt:lpstr>
      <vt:lpstr>Wingdings 2</vt:lpstr>
      <vt:lpstr>مشربية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Ahmed-Under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نوال عبدالرقيب عقلان</cp:lastModifiedBy>
  <cp:revision>16</cp:revision>
  <dcterms:created xsi:type="dcterms:W3CDTF">2018-07-15T11:31:24Z</dcterms:created>
  <dcterms:modified xsi:type="dcterms:W3CDTF">2019-09-14T14:08:35Z</dcterms:modified>
</cp:coreProperties>
</file>