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sldIdLst>
    <p:sldId id="291" r:id="rId2"/>
    <p:sldId id="312" r:id="rId3"/>
    <p:sldId id="292" r:id="rId4"/>
    <p:sldId id="305" r:id="rId5"/>
    <p:sldId id="306" r:id="rId6"/>
    <p:sldId id="313" r:id="rId7"/>
    <p:sldId id="316" r:id="rId8"/>
    <p:sldId id="293" r:id="rId9"/>
    <p:sldId id="314" r:id="rId10"/>
    <p:sldId id="309" r:id="rId11"/>
    <p:sldId id="310" r:id="rId12"/>
    <p:sldId id="294" r:id="rId13"/>
    <p:sldId id="317" r:id="rId14"/>
    <p:sldId id="304" r:id="rId15"/>
  </p:sldIdLst>
  <p:sldSz cx="9144000" cy="6858000" type="screen4x3"/>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
      <p:font typeface="Comic Sans MS" panose="030F0702030302020204" pitchFamily="66"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0" d="100"/>
          <a:sy n="70" d="100"/>
        </p:scale>
        <p:origin x="66"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19/01/42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62142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19/01/42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02563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19/01/42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93590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1DA1C14-F3D3-4A76-963A-798F5D590958}" type="datetimeFigureOut">
              <a:rPr lang="ar-SA" smtClean="0"/>
              <a:t>19/01/42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06927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1DA1C14-F3D3-4A76-963A-798F5D590958}" type="datetimeFigureOut">
              <a:rPr lang="ar-SA" smtClean="0"/>
              <a:t>19/01/42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8515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1DA1C14-F3D3-4A76-963A-798F5D590958}" type="datetimeFigureOut">
              <a:rPr lang="ar-SA" smtClean="0"/>
              <a:t>19/01/42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2774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1DA1C14-F3D3-4A76-963A-798F5D590958}" type="datetimeFigureOut">
              <a:rPr lang="ar-SA" smtClean="0"/>
              <a:t>19/01/42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830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DA1C14-F3D3-4A76-963A-798F5D590958}" type="datetimeFigureOut">
              <a:rPr lang="ar-SA" smtClean="0"/>
              <a:t>19/01/42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1137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A1C14-F3D3-4A76-963A-798F5D590958}" type="datetimeFigureOut">
              <a:rPr lang="ar-SA" smtClean="0"/>
              <a:t>19/01/42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2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19/01/42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4855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1DA1C14-F3D3-4A76-963A-798F5D590958}" type="datetimeFigureOut">
              <a:rPr lang="ar-SA" smtClean="0"/>
              <a:t>19/01/42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35365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2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1C14-F3D3-4A76-963A-798F5D590958}" type="datetimeFigureOut">
              <a:rPr lang="ar-SA" smtClean="0"/>
              <a:t>19/01/42</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421203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9087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332656"/>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2719715"/>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3</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1954102" y="4625412"/>
            <a:ext cx="2996333"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2 </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6359856" y="376968"/>
            <a:ext cx="2565633" cy="707886"/>
          </a:xfrm>
          <a:prstGeom prst="rect">
            <a:avLst/>
          </a:prstGeom>
          <a:noFill/>
        </p:spPr>
        <p:txBody>
          <a:bodyPr wrap="square" rtlCol="1">
            <a:spAutoFit/>
          </a:bodyPr>
          <a:lstStyle/>
          <a:p>
            <a:pPr algn="ctr"/>
            <a:r>
              <a:rPr lang="ar-SA" sz="4000" dirty="0">
                <a:solidFill>
                  <a:srgbClr val="C00000"/>
                </a:solidFill>
                <a:cs typeface="+mj-cs"/>
              </a:rPr>
              <a:t>وقت المرح </a:t>
            </a:r>
          </a:p>
        </p:txBody>
      </p:sp>
      <p:sp>
        <p:nvSpPr>
          <p:cNvPr id="6" name="مربع نص 5">
            <a:extLst>
              <a:ext uri="{FF2B5EF4-FFF2-40B4-BE49-F238E27FC236}">
                <a16:creationId xmlns:a16="http://schemas.microsoft.com/office/drawing/2014/main" id="{1173F834-E4B5-4EEF-B69F-965139B91A97}"/>
              </a:ext>
            </a:extLst>
          </p:cNvPr>
          <p:cNvSpPr txBox="1"/>
          <p:nvPr/>
        </p:nvSpPr>
        <p:spPr>
          <a:xfrm>
            <a:off x="1105469" y="1192504"/>
            <a:ext cx="7342495" cy="1015663"/>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Does it move</a:t>
            </a:r>
            <a:r>
              <a:rPr lang="ar-SA" sz="2000" dirty="0">
                <a:solidFill>
                  <a:srgbClr val="C00000"/>
                </a:solidFill>
                <a:latin typeface="Comic Sans MS" panose="030F0702030302020204" pitchFamily="66" charset="0"/>
                <a:cs typeface="+mj-cs"/>
              </a:rPr>
              <a:t>هل يتحرك </a:t>
            </a:r>
            <a:endParaRPr lang="en-US" sz="2000" dirty="0">
              <a:solidFill>
                <a:srgbClr val="C00000"/>
              </a:solidFill>
              <a:latin typeface="Comic Sans MS" panose="030F0702030302020204" pitchFamily="66" charset="0"/>
              <a:cs typeface="+mj-cs"/>
            </a:endParaRPr>
          </a:p>
          <a:p>
            <a:r>
              <a:rPr lang="en-US" sz="2000" dirty="0">
                <a:solidFill>
                  <a:srgbClr val="7030A0"/>
                </a:solidFill>
                <a:latin typeface="Comic Sans MS" panose="030F0702030302020204" pitchFamily="66" charset="0"/>
                <a:cs typeface="AGA Dimnah Regular" pitchFamily="2" charset="-78"/>
              </a:rPr>
              <a:t>Hold a tissue in front of your mouth and say the words</a:t>
            </a:r>
          </a:p>
          <a:p>
            <a:r>
              <a:rPr lang="ar-SA" sz="2000" dirty="0">
                <a:solidFill>
                  <a:srgbClr val="C00000"/>
                </a:solidFill>
                <a:latin typeface="Comic Sans MS" panose="030F0702030302020204" pitchFamily="66" charset="0"/>
                <a:cs typeface="+mj-cs"/>
              </a:rPr>
              <a:t>احمل المنديل أمام فمك ثم انطق الكلمات وشاهد هل يتحرك المنديل أو لا </a:t>
            </a:r>
            <a:endParaRPr lang="ar-SA" sz="2000" dirty="0">
              <a:solidFill>
                <a:srgbClr val="C00000"/>
              </a:solidFill>
              <a:cs typeface="+mj-cs"/>
            </a:endParaRPr>
          </a:p>
        </p:txBody>
      </p:sp>
      <p:sp>
        <p:nvSpPr>
          <p:cNvPr id="7" name="شكل بيضاوي 6">
            <a:extLst>
              <a:ext uri="{FF2B5EF4-FFF2-40B4-BE49-F238E27FC236}">
                <a16:creationId xmlns:a16="http://schemas.microsoft.com/office/drawing/2014/main" id="{0A409734-E07F-4C54-875B-229303D7CA5A}"/>
              </a:ext>
            </a:extLst>
          </p:cNvPr>
          <p:cNvSpPr/>
          <p:nvPr/>
        </p:nvSpPr>
        <p:spPr>
          <a:xfrm>
            <a:off x="423081" y="1357649"/>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3</a:t>
            </a:r>
            <a:endParaRPr lang="ar-SA" sz="3200" dirty="0"/>
          </a:p>
        </p:txBody>
      </p:sp>
      <p:pic>
        <p:nvPicPr>
          <p:cNvPr id="3" name="صورة 2">
            <a:extLst>
              <a:ext uri="{FF2B5EF4-FFF2-40B4-BE49-F238E27FC236}">
                <a16:creationId xmlns:a16="http://schemas.microsoft.com/office/drawing/2014/main" id="{1C562E11-366B-45D2-8882-E0ACE414D043}"/>
              </a:ext>
            </a:extLst>
          </p:cNvPr>
          <p:cNvPicPr>
            <a:picLocks noChangeAspect="1"/>
          </p:cNvPicPr>
          <p:nvPr/>
        </p:nvPicPr>
        <p:blipFill>
          <a:blip r:embed="rId4"/>
          <a:stretch>
            <a:fillRect/>
          </a:stretch>
        </p:blipFill>
        <p:spPr>
          <a:xfrm>
            <a:off x="3357349" y="113988"/>
            <a:ext cx="3253996" cy="974765"/>
          </a:xfrm>
          <a:prstGeom prst="rect">
            <a:avLst/>
          </a:prstGeom>
        </p:spPr>
      </p:pic>
      <p:pic>
        <p:nvPicPr>
          <p:cNvPr id="4" name="صورة 3">
            <a:extLst>
              <a:ext uri="{FF2B5EF4-FFF2-40B4-BE49-F238E27FC236}">
                <a16:creationId xmlns:a16="http://schemas.microsoft.com/office/drawing/2014/main" id="{55DE38F1-92A4-4282-BE65-01AD13A2D496}"/>
              </a:ext>
            </a:extLst>
          </p:cNvPr>
          <p:cNvPicPr>
            <a:picLocks noChangeAspect="1"/>
          </p:cNvPicPr>
          <p:nvPr/>
        </p:nvPicPr>
        <p:blipFill>
          <a:blip r:embed="rId5"/>
          <a:stretch>
            <a:fillRect/>
          </a:stretch>
        </p:blipFill>
        <p:spPr>
          <a:xfrm>
            <a:off x="118636" y="2208167"/>
            <a:ext cx="6623357" cy="4093777"/>
          </a:xfrm>
          <a:prstGeom prst="rect">
            <a:avLst/>
          </a:prstGeom>
        </p:spPr>
      </p:pic>
      <p:pic>
        <p:nvPicPr>
          <p:cNvPr id="10" name="We Can 3 (2020) SB_CD 1_25">
            <a:hlinkClick r:id="" action="ppaction://media"/>
            <a:extLst>
              <a:ext uri="{FF2B5EF4-FFF2-40B4-BE49-F238E27FC236}">
                <a16:creationId xmlns:a16="http://schemas.microsoft.com/office/drawing/2014/main" id="{2721755F-DB99-40B9-BFEB-9FF8B996A9FE}"/>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GlowDiffused/>
                    </a14:imgEffect>
                  </a14:imgLayer>
                </a14:imgProps>
              </a:ext>
            </a:extLst>
          </a:blip>
          <a:stretch>
            <a:fillRect/>
          </a:stretch>
        </p:blipFill>
        <p:spPr>
          <a:xfrm flipH="1">
            <a:off x="7109914" y="2553419"/>
            <a:ext cx="970128" cy="970128"/>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220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10"/>
                </p:tgtEl>
              </p:cMediaNode>
            </p:audio>
          </p:childTnLst>
        </p:cTn>
      </p:par>
    </p:tnLst>
    <p:bldLst>
      <p:bldP spid="5" grpId="0"/>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2238659" y="1501491"/>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AGA Dimnah Regular" pitchFamily="2" charset="-78"/>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736907" y="3175284"/>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1790399" y="259307"/>
            <a:ext cx="7107942" cy="2142699"/>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600" dirty="0">
                <a:cs typeface="+mj-cs"/>
              </a:rPr>
              <a:t>الهدف</a:t>
            </a:r>
            <a:endParaRPr lang="ar-SA" sz="4800" dirty="0">
              <a:cs typeface="+mj-cs"/>
            </a:endParaRPr>
          </a:p>
          <a:p>
            <a:pPr algn="ctr" rtl="1"/>
            <a:r>
              <a:rPr lang="ar-SA" sz="2800" dirty="0">
                <a:cs typeface="+mj-cs"/>
              </a:rPr>
              <a:t>أن يتمكن الطالب من تحديد الحرف الأول للكلمة </a:t>
            </a:r>
            <a:r>
              <a:rPr lang="en-US" sz="2800" dirty="0">
                <a:cs typeface="+mj-cs"/>
              </a:rPr>
              <a:t>b – p </a:t>
            </a:r>
            <a:endParaRPr lang="ar-SA" sz="2800" dirty="0">
              <a:cs typeface="+mj-cs"/>
            </a:endParaRPr>
          </a:p>
          <a:p>
            <a:pPr algn="ctr" rtl="1"/>
            <a:r>
              <a:rPr lang="ar-SA" sz="2800" dirty="0">
                <a:cs typeface="+mj-cs"/>
              </a:rPr>
              <a:t>أن ينطق الطالب كلمتين تبدأ بحرف </a:t>
            </a:r>
            <a:r>
              <a:rPr lang="en-US" sz="2800" dirty="0">
                <a:cs typeface="+mj-cs"/>
              </a:rPr>
              <a:t>b</a:t>
            </a:r>
            <a:r>
              <a:rPr lang="ar-SA" sz="2800" dirty="0">
                <a:cs typeface="+mj-cs"/>
              </a:rPr>
              <a:t> وكلمتين تبدأ بحرف </a:t>
            </a:r>
            <a:r>
              <a:rPr lang="en-US" sz="2800" dirty="0">
                <a:cs typeface="+mj-cs"/>
              </a:rPr>
              <a:t>p</a:t>
            </a:r>
            <a:endParaRPr lang="ar-SA" sz="2800" dirty="0">
              <a:cs typeface="+mj-cs"/>
            </a:endParaRPr>
          </a:p>
        </p:txBody>
      </p:sp>
      <p:pic>
        <p:nvPicPr>
          <p:cNvPr id="2" name="صورة 1">
            <a:extLst>
              <a:ext uri="{FF2B5EF4-FFF2-40B4-BE49-F238E27FC236}">
                <a16:creationId xmlns:a16="http://schemas.microsoft.com/office/drawing/2014/main" id="{7CC0DA20-256A-4C5E-A7F8-3C3D112C5ED2}"/>
              </a:ext>
            </a:extLst>
          </p:cNvPr>
          <p:cNvPicPr>
            <a:picLocks noChangeAspect="1"/>
          </p:cNvPicPr>
          <p:nvPr/>
        </p:nvPicPr>
        <p:blipFill>
          <a:blip r:embed="rId2"/>
          <a:stretch>
            <a:fillRect/>
          </a:stretch>
        </p:blipFill>
        <p:spPr>
          <a:xfrm>
            <a:off x="261510" y="2633662"/>
            <a:ext cx="7599600" cy="2162067"/>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5CA46BEA-BEA1-4B8F-AB9F-484CD795BA0D}"/>
              </a:ext>
            </a:extLst>
          </p:cNvPr>
          <p:cNvPicPr>
            <a:picLocks noChangeAspect="1"/>
          </p:cNvPicPr>
          <p:nvPr/>
        </p:nvPicPr>
        <p:blipFill>
          <a:blip r:embed="rId2"/>
          <a:stretch>
            <a:fillRect/>
          </a:stretch>
        </p:blipFill>
        <p:spPr>
          <a:xfrm>
            <a:off x="873456" y="2374710"/>
            <a:ext cx="8052475" cy="2425531"/>
          </a:xfrm>
          <a:prstGeom prst="rect">
            <a:avLst/>
          </a:prstGeom>
        </p:spPr>
      </p:pic>
      <p:sp>
        <p:nvSpPr>
          <p:cNvPr id="7" name="مربع نص 6">
            <a:extLst>
              <a:ext uri="{FF2B5EF4-FFF2-40B4-BE49-F238E27FC236}">
                <a16:creationId xmlns:a16="http://schemas.microsoft.com/office/drawing/2014/main" id="{3BA145E7-16D7-472E-AB6D-D2EF7F83CD19}"/>
              </a:ext>
            </a:extLst>
          </p:cNvPr>
          <p:cNvSpPr txBox="1"/>
          <p:nvPr/>
        </p:nvSpPr>
        <p:spPr>
          <a:xfrm>
            <a:off x="696037" y="3822246"/>
            <a:ext cx="4749421" cy="584775"/>
          </a:xfrm>
          <a:prstGeom prst="rect">
            <a:avLst/>
          </a:prstGeom>
          <a:noFill/>
        </p:spPr>
        <p:txBody>
          <a:bodyPr wrap="square" rtlCol="1">
            <a:spAutoFit/>
          </a:bodyPr>
          <a:lstStyle/>
          <a:p>
            <a:pPr algn="ctr" rtl="1"/>
            <a:r>
              <a:rPr lang="ar-SA" sz="3200" dirty="0">
                <a:solidFill>
                  <a:schemeClr val="tx1">
                    <a:lumMod val="75000"/>
                    <a:lumOff val="25000"/>
                  </a:schemeClr>
                </a:solidFill>
                <a:cs typeface="+mj-cs"/>
              </a:rPr>
              <a:t>ارتد ملابسك بشكل لائق </a:t>
            </a:r>
            <a:endParaRPr lang="en-US" sz="3200" dirty="0">
              <a:solidFill>
                <a:schemeClr val="tx1">
                  <a:lumMod val="75000"/>
                  <a:lumOff val="25000"/>
                </a:schemeClr>
              </a:solidFill>
              <a:cs typeface="+mj-cs"/>
            </a:endParaRPr>
          </a:p>
        </p:txBody>
      </p:sp>
      <p:pic>
        <p:nvPicPr>
          <p:cNvPr id="3" name="صورة 2">
            <a:extLst>
              <a:ext uri="{FF2B5EF4-FFF2-40B4-BE49-F238E27FC236}">
                <a16:creationId xmlns:a16="http://schemas.microsoft.com/office/drawing/2014/main" id="{D0D02CB1-7B7F-498E-A09A-1C8A2BD7516F}"/>
              </a:ext>
            </a:extLst>
          </p:cNvPr>
          <p:cNvPicPr>
            <a:picLocks noChangeAspect="1"/>
          </p:cNvPicPr>
          <p:nvPr/>
        </p:nvPicPr>
        <p:blipFill>
          <a:blip r:embed="rId3"/>
          <a:stretch>
            <a:fillRect/>
          </a:stretch>
        </p:blipFill>
        <p:spPr>
          <a:xfrm>
            <a:off x="1869742" y="136467"/>
            <a:ext cx="7001599" cy="2238243"/>
          </a:xfrm>
          <a:prstGeom prst="rect">
            <a:avLst/>
          </a:prstGeom>
        </p:spPr>
      </p:pic>
    </p:spTree>
    <p:extLst>
      <p:ext uri="{BB962C8B-B14F-4D97-AF65-F5344CB8AC3E}">
        <p14:creationId xmlns:p14="http://schemas.microsoft.com/office/powerpoint/2010/main" val="1111875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583807" y="1096045"/>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24" y="2942028"/>
            <a:ext cx="2743200" cy="3291840"/>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641445" y="1982450"/>
            <a:ext cx="7861110" cy="2308324"/>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Things We Wear  </a:t>
            </a:r>
          </a:p>
          <a:p>
            <a:pPr algn="ctr"/>
            <a:r>
              <a:rPr lang="ar-SA" sz="7200" b="1" dirty="0">
                <a:solidFill>
                  <a:srgbClr val="552579"/>
                </a:solidFill>
                <a:latin typeface="Comic Sans MS" panose="030F0702030302020204" pitchFamily="66" charset="0"/>
                <a:cs typeface="+mj-cs"/>
              </a:rPr>
              <a:t>الأشياء التي نرتديها</a:t>
            </a:r>
            <a:endParaRPr lang="ar-SA" sz="72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35618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2289412" y="1873268"/>
            <a:ext cx="4565175" cy="2554545"/>
          </a:xfrm>
          <a:prstGeom prst="rect">
            <a:avLst/>
          </a:prstGeom>
          <a:noFill/>
        </p:spPr>
        <p:txBody>
          <a:bodyPr wrap="square" rtlCol="1">
            <a:spAutoFit/>
          </a:bodyPr>
          <a:lstStyle/>
          <a:p>
            <a:pPr algn="ctr"/>
            <a:r>
              <a:rPr lang="en-US" sz="7200" b="1" dirty="0">
                <a:solidFill>
                  <a:srgbClr val="552579"/>
                </a:solidFill>
                <a:latin typeface="Comic Sans MS" panose="030F0702030302020204" pitchFamily="66" charset="0"/>
              </a:rPr>
              <a:t>Phonics </a:t>
            </a:r>
          </a:p>
          <a:p>
            <a:pPr algn="ctr"/>
            <a:r>
              <a:rPr lang="ar-SA" sz="8800" b="1" dirty="0">
                <a:solidFill>
                  <a:srgbClr val="552579"/>
                </a:solidFill>
                <a:latin typeface="Comic Sans MS" panose="030F0702030302020204" pitchFamily="66" charset="0"/>
                <a:cs typeface="+mj-cs"/>
              </a:rPr>
              <a:t>الأصوات</a:t>
            </a:r>
            <a:endParaRPr lang="ar-SA" sz="88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tter P Beginning Sound Flash Cards by Fairies and Unicorns | TpT">
            <a:extLst>
              <a:ext uri="{FF2B5EF4-FFF2-40B4-BE49-F238E27FC236}">
                <a16:creationId xmlns:a16="http://schemas.microsoft.com/office/drawing/2014/main" id="{6DDD5FB1-F8C4-4D1F-BF6D-ED67EBC04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270" y="95250"/>
            <a:ext cx="2581275"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356121" y="1886803"/>
            <a:ext cx="5021097" cy="3084394"/>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Materials :</a:t>
            </a:r>
          </a:p>
          <a:p>
            <a:pPr algn="ctr"/>
            <a:endParaRPr lang="en-US" sz="2800" dirty="0">
              <a:latin typeface="Comic Sans MS" panose="030F0702030302020204" pitchFamily="66" charset="0"/>
            </a:endParaRPr>
          </a:p>
          <a:p>
            <a:r>
              <a:rPr lang="en-US" sz="2800" dirty="0">
                <a:latin typeface="Comic Sans MS" panose="030F0702030302020204" pitchFamily="66" charset="0"/>
              </a:rPr>
              <a:t>Flashcards for clothes </a:t>
            </a:r>
          </a:p>
          <a:p>
            <a:r>
              <a:rPr lang="en-US" sz="2800" dirty="0">
                <a:latin typeface="Comic Sans MS" panose="030F0702030302020204" pitchFamily="66" charset="0"/>
              </a:rPr>
              <a:t>Flashcards for the lesson </a:t>
            </a:r>
          </a:p>
          <a:p>
            <a:r>
              <a:rPr lang="en-US" sz="2800" dirty="0">
                <a:latin typeface="Comic Sans MS" panose="030F0702030302020204" pitchFamily="66" charset="0"/>
              </a:rPr>
              <a:t>Tissues </a:t>
            </a:r>
          </a:p>
          <a:p>
            <a:r>
              <a:rPr lang="en-US" sz="2800" dirty="0">
                <a:latin typeface="Comic Sans MS" panose="030F0702030302020204" pitchFamily="66" charset="0"/>
              </a:rPr>
              <a:t>Alphabet poster </a:t>
            </a:r>
          </a:p>
        </p:txBody>
      </p:sp>
      <p:pic>
        <p:nvPicPr>
          <p:cNvPr id="3" name="صورة 2">
            <a:extLst>
              <a:ext uri="{FF2B5EF4-FFF2-40B4-BE49-F238E27FC236}">
                <a16:creationId xmlns:a16="http://schemas.microsoft.com/office/drawing/2014/main" id="{2B52EB22-A823-4EE4-866D-F86919347A6A}"/>
              </a:ext>
            </a:extLst>
          </p:cNvPr>
          <p:cNvPicPr>
            <a:picLocks noChangeAspect="1"/>
          </p:cNvPicPr>
          <p:nvPr/>
        </p:nvPicPr>
        <p:blipFill>
          <a:blip r:embed="rId3"/>
          <a:stretch>
            <a:fillRect/>
          </a:stretch>
        </p:blipFill>
        <p:spPr>
          <a:xfrm>
            <a:off x="7552545" y="1886802"/>
            <a:ext cx="1476373" cy="2937681"/>
          </a:xfrm>
          <a:prstGeom prst="rect">
            <a:avLst/>
          </a:prstGeom>
        </p:spPr>
      </p:pic>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1000"/>
                                        <p:tgtEl>
                                          <p:spTgt spid="1026"/>
                                        </p:tgtEl>
                                      </p:cBhvr>
                                    </p:animEffect>
                                    <p:anim calcmode="lin" valueType="num">
                                      <p:cBhvr>
                                        <p:cTn id="38" dur="1000" fill="hold"/>
                                        <p:tgtEl>
                                          <p:spTgt spid="1026"/>
                                        </p:tgtEl>
                                        <p:attrNameLst>
                                          <p:attrName>ppt_x</p:attrName>
                                        </p:attrNameLst>
                                      </p:cBhvr>
                                      <p:tavLst>
                                        <p:tav tm="0">
                                          <p:val>
                                            <p:strVal val="#ppt_x"/>
                                          </p:val>
                                        </p:tav>
                                        <p:tav tm="100000">
                                          <p:val>
                                            <p:strVal val="#ppt_x"/>
                                          </p:val>
                                        </p:tav>
                                      </p:tavLst>
                                    </p:anim>
                                    <p:anim calcmode="lin" valueType="num">
                                      <p:cBhvr>
                                        <p:cTn id="3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412543" y="109182"/>
            <a:ext cx="7362968" cy="4817660"/>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latin typeface="Comic Sans MS" panose="030F0702030302020204" pitchFamily="66" charset="0"/>
              </a:rPr>
              <a:t>Strategy </a:t>
            </a:r>
            <a:endParaRPr lang="en-US" sz="2000" dirty="0">
              <a:latin typeface="Comic Sans MS" panose="030F0702030302020204" pitchFamily="66" charset="0"/>
            </a:endParaRPr>
          </a:p>
          <a:p>
            <a:r>
              <a:rPr lang="en-US" sz="2000" dirty="0">
                <a:latin typeface="Comic Sans MS" panose="030F0702030302020204" pitchFamily="66" charset="0"/>
              </a:rPr>
              <a:t>Letter guessing game : </a:t>
            </a:r>
          </a:p>
          <a:p>
            <a:r>
              <a:rPr lang="en-US" sz="2000" dirty="0">
                <a:latin typeface="Comic Sans MS" panose="030F0702030302020204" pitchFamily="66" charset="0"/>
              </a:rPr>
              <a:t>Hand out alphabet cards in random order to students. If your class is small, each student will get more than one card. Have the students think of a word that begins with the letter they see on the card and write it, leaving out the letter . “ _</a:t>
            </a:r>
            <a:r>
              <a:rPr lang="en-US" sz="2000" dirty="0" err="1">
                <a:latin typeface="Comic Sans MS" panose="030F0702030302020204" pitchFamily="66" charset="0"/>
              </a:rPr>
              <a:t>anana</a:t>
            </a:r>
            <a:r>
              <a:rPr lang="en-US" sz="2000" dirty="0">
                <a:latin typeface="Comic Sans MS" panose="030F0702030302020204" pitchFamily="66" charset="0"/>
              </a:rPr>
              <a:t> ” . Have the students work in groups and prepare a list with all their incomplete words. Then have them exchange lists and try to write the missing letters. After they finish, check the answers in class or ask students to hand back the completed list to the group that made it so they can check and compare with their original words.</a:t>
            </a:r>
            <a:endParaRPr lang="ar-SA" sz="2000"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charRg st="34" end="618"/>
                                            </p:txEl>
                                          </p:spTgt>
                                        </p:tgtEl>
                                        <p:attrNameLst>
                                          <p:attrName>style.visibility</p:attrName>
                                        </p:attrNameLst>
                                      </p:cBhvr>
                                      <p:to>
                                        <p:strVal val="visible"/>
                                      </p:to>
                                    </p:set>
                                    <p:animEffect transition="in" filter="fade">
                                      <p:cBhvr>
                                        <p:cTn id="22" dur="500"/>
                                        <p:tgtEl>
                                          <p:spTgt spid="4">
                                            <p:txEl>
                                              <p:charRg st="34" end="6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484495" y="1674674"/>
            <a:ext cx="8175009" cy="1754326"/>
          </a:xfrm>
          <a:prstGeom prst="rect">
            <a:avLst/>
          </a:prstGeom>
          <a:noFill/>
        </p:spPr>
        <p:txBody>
          <a:bodyPr wrap="square" rtlCol="1">
            <a:spAutoFit/>
          </a:bodyPr>
          <a:lstStyle/>
          <a:p>
            <a:pPr algn="ctr"/>
            <a:r>
              <a:rPr lang="en-US" sz="4800" b="1" dirty="0">
                <a:solidFill>
                  <a:srgbClr val="552579"/>
                </a:solidFill>
                <a:latin typeface="Comic Sans MS" panose="030F0702030302020204" pitchFamily="66" charset="0"/>
              </a:rPr>
              <a:t>Review the previous lesson </a:t>
            </a:r>
          </a:p>
          <a:p>
            <a:pPr algn="ctr"/>
            <a:r>
              <a:rPr lang="ar-SA" sz="6000" b="1" dirty="0">
                <a:solidFill>
                  <a:srgbClr val="552579"/>
                </a:solidFill>
                <a:latin typeface="Comic Sans MS" panose="030F0702030302020204" pitchFamily="66" charset="0"/>
                <a:cs typeface="AGA Dimnah Regular" pitchFamily="2" charset="-78"/>
              </a:rPr>
              <a:t>مراجعة سريعة للدرس السابق</a:t>
            </a:r>
            <a:endParaRPr lang="ar-SA" sz="6000" dirty="0">
              <a:solidFill>
                <a:srgbClr val="552579"/>
              </a:solidFill>
              <a:latin typeface="Comic Sans MS" panose="030F0702030302020204" pitchFamily="66" charset="0"/>
              <a:cs typeface="AGA Dimnah Regular" pitchFamily="2" charset="-78"/>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627798" y="3428999"/>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C8544DB-C85B-481E-8C05-CB5237207BC6}"/>
              </a:ext>
            </a:extLst>
          </p:cNvPr>
          <p:cNvPicPr>
            <a:picLocks noChangeAspect="1"/>
          </p:cNvPicPr>
          <p:nvPr/>
        </p:nvPicPr>
        <p:blipFill>
          <a:blip r:embed="rId2"/>
          <a:stretch>
            <a:fillRect/>
          </a:stretch>
        </p:blipFill>
        <p:spPr>
          <a:xfrm>
            <a:off x="1665027" y="178772"/>
            <a:ext cx="5080657" cy="6058255"/>
          </a:xfrm>
          <a:prstGeom prst="rect">
            <a:avLst/>
          </a:prstGeom>
        </p:spPr>
      </p:pic>
    </p:spTree>
    <p:extLst>
      <p:ext uri="{BB962C8B-B14F-4D97-AF65-F5344CB8AC3E}">
        <p14:creationId xmlns:p14="http://schemas.microsoft.com/office/powerpoint/2010/main" val="295746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91069" y="2483895"/>
            <a:ext cx="1624083" cy="3462486"/>
          </a:xfrm>
          <a:prstGeom prst="rect">
            <a:avLst/>
          </a:prstGeom>
          <a:noFill/>
        </p:spPr>
        <p:txBody>
          <a:bodyPr wrap="square" rtlCol="1">
            <a:spAutoFit/>
          </a:bodyPr>
          <a:lstStyle/>
          <a:p>
            <a:pPr algn="ctr"/>
            <a:r>
              <a:rPr lang="en-US" sz="3200" dirty="0">
                <a:solidFill>
                  <a:srgbClr val="7030A0"/>
                </a:solidFill>
                <a:latin typeface="Comic Sans MS" panose="030F0702030302020204" pitchFamily="66" charset="0"/>
              </a:rPr>
              <a:t>Listen , read , and say </a:t>
            </a:r>
          </a:p>
          <a:p>
            <a:pPr algn="ctr"/>
            <a:endParaRPr lang="en-US" sz="1100" dirty="0">
              <a:solidFill>
                <a:srgbClr val="7030A0"/>
              </a:solidFill>
            </a:endParaRPr>
          </a:p>
          <a:p>
            <a:pPr algn="ctr"/>
            <a:r>
              <a:rPr lang="ar-SA" sz="2800" dirty="0">
                <a:solidFill>
                  <a:srgbClr val="7030A0"/>
                </a:solidFill>
                <a:cs typeface="+mj-cs"/>
              </a:rPr>
              <a:t>استمع ، اقراء ، ثم انطق الكلمات</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655092" y="1787861"/>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1</a:t>
            </a:r>
            <a:endParaRPr lang="ar-SA" sz="3200" dirty="0"/>
          </a:p>
        </p:txBody>
      </p:sp>
      <p:pic>
        <p:nvPicPr>
          <p:cNvPr id="2" name="صورة 1">
            <a:extLst>
              <a:ext uri="{FF2B5EF4-FFF2-40B4-BE49-F238E27FC236}">
                <a16:creationId xmlns:a16="http://schemas.microsoft.com/office/drawing/2014/main" id="{486DA085-35DD-46EB-A1BD-342AF1546993}"/>
              </a:ext>
            </a:extLst>
          </p:cNvPr>
          <p:cNvPicPr>
            <a:picLocks noChangeAspect="1"/>
          </p:cNvPicPr>
          <p:nvPr/>
        </p:nvPicPr>
        <p:blipFill>
          <a:blip r:embed="rId4"/>
          <a:stretch>
            <a:fillRect/>
          </a:stretch>
        </p:blipFill>
        <p:spPr>
          <a:xfrm>
            <a:off x="2260694" y="190499"/>
            <a:ext cx="6419281" cy="4695399"/>
          </a:xfrm>
          <a:prstGeom prst="rect">
            <a:avLst/>
          </a:prstGeom>
        </p:spPr>
      </p:pic>
      <p:pic>
        <p:nvPicPr>
          <p:cNvPr id="3" name="We Can 3 (2020) SB_CD 1_23">
            <a:hlinkClick r:id="" action="ppaction://media"/>
            <a:extLst>
              <a:ext uri="{FF2B5EF4-FFF2-40B4-BE49-F238E27FC236}">
                <a16:creationId xmlns:a16="http://schemas.microsoft.com/office/drawing/2014/main" id="{3B9852DE-8971-4BBF-AEE0-6B88D412CEF2}"/>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2260694" y="4358184"/>
            <a:ext cx="1055427" cy="1055427"/>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758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5"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ربع نص 15">
            <a:extLst>
              <a:ext uri="{FF2B5EF4-FFF2-40B4-BE49-F238E27FC236}">
                <a16:creationId xmlns:a16="http://schemas.microsoft.com/office/drawing/2014/main" id="{DF49A249-0AE2-4903-876D-E05AB6AA490D}"/>
              </a:ext>
            </a:extLst>
          </p:cNvPr>
          <p:cNvSpPr txBox="1"/>
          <p:nvPr/>
        </p:nvSpPr>
        <p:spPr>
          <a:xfrm>
            <a:off x="1746913" y="1635456"/>
            <a:ext cx="7206018" cy="707886"/>
          </a:xfrm>
          <a:prstGeom prst="rect">
            <a:avLst/>
          </a:prstGeom>
          <a:noFill/>
        </p:spPr>
        <p:txBody>
          <a:bodyPr wrap="square" rtlCol="1">
            <a:spAutoFit/>
          </a:bodyPr>
          <a:lstStyle/>
          <a:p>
            <a:r>
              <a:rPr lang="en-US" sz="2000" dirty="0">
                <a:solidFill>
                  <a:srgbClr val="7030A0"/>
                </a:solidFill>
                <a:latin typeface="Comic Sans MS" panose="030F0702030302020204" pitchFamily="66" charset="0"/>
              </a:rPr>
              <a:t>Listen, say, and match. Then write the missing letters</a:t>
            </a:r>
            <a:endParaRPr lang="ar-SA" sz="2000" dirty="0">
              <a:solidFill>
                <a:srgbClr val="C00000"/>
              </a:solidFill>
              <a:cs typeface="+mj-cs"/>
            </a:endParaRPr>
          </a:p>
          <a:p>
            <a:r>
              <a:rPr lang="ar-SA" sz="2000" dirty="0">
                <a:solidFill>
                  <a:srgbClr val="C00000"/>
                </a:solidFill>
                <a:cs typeface="+mj-cs"/>
              </a:rPr>
              <a:t>استمع ، اقراء ، ثم صل الكلمات للصور . بعد ذلك أكمل الحروف الناقصة </a:t>
            </a:r>
          </a:p>
        </p:txBody>
      </p:sp>
      <p:sp>
        <p:nvSpPr>
          <p:cNvPr id="17" name="شكل بيضاوي 16">
            <a:extLst>
              <a:ext uri="{FF2B5EF4-FFF2-40B4-BE49-F238E27FC236}">
                <a16:creationId xmlns:a16="http://schemas.microsoft.com/office/drawing/2014/main" id="{EB529570-BE6C-4818-8EAB-F46B4076D027}"/>
              </a:ext>
            </a:extLst>
          </p:cNvPr>
          <p:cNvSpPr/>
          <p:nvPr/>
        </p:nvSpPr>
        <p:spPr>
          <a:xfrm>
            <a:off x="1091821" y="1660474"/>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sp>
        <p:nvSpPr>
          <p:cNvPr id="2" name="مربع نص 1">
            <a:extLst>
              <a:ext uri="{FF2B5EF4-FFF2-40B4-BE49-F238E27FC236}">
                <a16:creationId xmlns:a16="http://schemas.microsoft.com/office/drawing/2014/main" id="{C25A1C26-1D78-42AA-A6E9-78C058E3B08E}"/>
              </a:ext>
            </a:extLst>
          </p:cNvPr>
          <p:cNvSpPr txBox="1"/>
          <p:nvPr/>
        </p:nvSpPr>
        <p:spPr>
          <a:xfrm>
            <a:off x="2238232" y="500107"/>
            <a:ext cx="4667535" cy="769441"/>
          </a:xfrm>
          <a:prstGeom prst="rect">
            <a:avLst/>
          </a:prstGeom>
          <a:noFill/>
        </p:spPr>
        <p:txBody>
          <a:bodyPr wrap="square" rtlCol="1">
            <a:spAutoFit/>
          </a:bodyPr>
          <a:lstStyle/>
          <a:p>
            <a:r>
              <a:rPr lang="en-US" sz="4400" dirty="0">
                <a:solidFill>
                  <a:srgbClr val="FF0000"/>
                </a:solidFill>
                <a:highlight>
                  <a:srgbClr val="C0C0C0"/>
                </a:highlight>
              </a:rPr>
              <a:t>Sounds and Letters </a:t>
            </a:r>
            <a:endParaRPr lang="ar-SA" sz="4400" dirty="0">
              <a:solidFill>
                <a:srgbClr val="FF0000"/>
              </a:solidFill>
              <a:highlight>
                <a:srgbClr val="C0C0C0"/>
              </a:highlight>
            </a:endParaRPr>
          </a:p>
        </p:txBody>
      </p:sp>
      <p:pic>
        <p:nvPicPr>
          <p:cNvPr id="6" name="صورة 5">
            <a:extLst>
              <a:ext uri="{FF2B5EF4-FFF2-40B4-BE49-F238E27FC236}">
                <a16:creationId xmlns:a16="http://schemas.microsoft.com/office/drawing/2014/main" id="{41E6AF79-8BC5-4A9A-9876-1D06F4FDB7DA}"/>
              </a:ext>
            </a:extLst>
          </p:cNvPr>
          <p:cNvPicPr>
            <a:picLocks noChangeAspect="1"/>
          </p:cNvPicPr>
          <p:nvPr/>
        </p:nvPicPr>
        <p:blipFill>
          <a:blip r:embed="rId2"/>
          <a:stretch>
            <a:fillRect/>
          </a:stretch>
        </p:blipFill>
        <p:spPr>
          <a:xfrm>
            <a:off x="1581935" y="2466173"/>
            <a:ext cx="6661313" cy="2406077"/>
          </a:xfrm>
          <a:prstGeom prst="rect">
            <a:avLst/>
          </a:prstGeom>
        </p:spPr>
      </p:pic>
      <p:sp>
        <p:nvSpPr>
          <p:cNvPr id="7" name="شكل حر: شكل 6">
            <a:extLst>
              <a:ext uri="{FF2B5EF4-FFF2-40B4-BE49-F238E27FC236}">
                <a16:creationId xmlns:a16="http://schemas.microsoft.com/office/drawing/2014/main" id="{2D271710-86EF-4E5A-93ED-CD1C374B4243}"/>
              </a:ext>
            </a:extLst>
          </p:cNvPr>
          <p:cNvSpPr/>
          <p:nvPr/>
        </p:nvSpPr>
        <p:spPr>
          <a:xfrm>
            <a:off x="3411940" y="2947916"/>
            <a:ext cx="832514" cy="586854"/>
          </a:xfrm>
          <a:custGeom>
            <a:avLst/>
            <a:gdLst>
              <a:gd name="connsiteX0" fmla="*/ 832514 w 832514"/>
              <a:gd name="connsiteY0" fmla="*/ 0 h 586854"/>
              <a:gd name="connsiteX1" fmla="*/ 696036 w 832514"/>
              <a:gd name="connsiteY1" fmla="*/ 54591 h 586854"/>
              <a:gd name="connsiteX2" fmla="*/ 668741 w 832514"/>
              <a:gd name="connsiteY2" fmla="*/ 95535 h 586854"/>
              <a:gd name="connsiteX3" fmla="*/ 614150 w 832514"/>
              <a:gd name="connsiteY3" fmla="*/ 136478 h 586854"/>
              <a:gd name="connsiteX4" fmla="*/ 573206 w 832514"/>
              <a:gd name="connsiteY4" fmla="*/ 191069 h 586854"/>
              <a:gd name="connsiteX5" fmla="*/ 518615 w 832514"/>
              <a:gd name="connsiteY5" fmla="*/ 272956 h 586854"/>
              <a:gd name="connsiteX6" fmla="*/ 477672 w 832514"/>
              <a:gd name="connsiteY6" fmla="*/ 300251 h 586854"/>
              <a:gd name="connsiteX7" fmla="*/ 436729 w 832514"/>
              <a:gd name="connsiteY7" fmla="*/ 341194 h 586854"/>
              <a:gd name="connsiteX8" fmla="*/ 395785 w 832514"/>
              <a:gd name="connsiteY8" fmla="*/ 354842 h 586854"/>
              <a:gd name="connsiteX9" fmla="*/ 272956 w 832514"/>
              <a:gd name="connsiteY9" fmla="*/ 436729 h 586854"/>
              <a:gd name="connsiteX10" fmla="*/ 191069 w 832514"/>
              <a:gd name="connsiteY10" fmla="*/ 491320 h 586854"/>
              <a:gd name="connsiteX11" fmla="*/ 136478 w 832514"/>
              <a:gd name="connsiteY11" fmla="*/ 532263 h 586854"/>
              <a:gd name="connsiteX12" fmla="*/ 54591 w 832514"/>
              <a:gd name="connsiteY12" fmla="*/ 573206 h 586854"/>
              <a:gd name="connsiteX13" fmla="*/ 0 w 832514"/>
              <a:gd name="connsiteY13" fmla="*/ 586854 h 58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2514" h="586854">
                <a:moveTo>
                  <a:pt x="832514" y="0"/>
                </a:moveTo>
                <a:cubicBezTo>
                  <a:pt x="787021" y="18197"/>
                  <a:pt x="738359" y="29903"/>
                  <a:pt x="696036" y="54591"/>
                </a:cubicBezTo>
                <a:cubicBezTo>
                  <a:pt x="681868" y="62856"/>
                  <a:pt x="680339" y="83936"/>
                  <a:pt x="668741" y="95535"/>
                </a:cubicBezTo>
                <a:cubicBezTo>
                  <a:pt x="652657" y="111619"/>
                  <a:pt x="630234" y="120394"/>
                  <a:pt x="614150" y="136478"/>
                </a:cubicBezTo>
                <a:cubicBezTo>
                  <a:pt x="598066" y="152562"/>
                  <a:pt x="586250" y="172434"/>
                  <a:pt x="573206" y="191069"/>
                </a:cubicBezTo>
                <a:cubicBezTo>
                  <a:pt x="554393" y="217944"/>
                  <a:pt x="545911" y="254759"/>
                  <a:pt x="518615" y="272956"/>
                </a:cubicBezTo>
                <a:cubicBezTo>
                  <a:pt x="504967" y="282054"/>
                  <a:pt x="490273" y="289750"/>
                  <a:pt x="477672" y="300251"/>
                </a:cubicBezTo>
                <a:cubicBezTo>
                  <a:pt x="462845" y="312607"/>
                  <a:pt x="452788" y="330488"/>
                  <a:pt x="436729" y="341194"/>
                </a:cubicBezTo>
                <a:cubicBezTo>
                  <a:pt x="424759" y="349174"/>
                  <a:pt x="409433" y="350293"/>
                  <a:pt x="395785" y="354842"/>
                </a:cubicBezTo>
                <a:lnTo>
                  <a:pt x="272956" y="436729"/>
                </a:lnTo>
                <a:cubicBezTo>
                  <a:pt x="272928" y="436747"/>
                  <a:pt x="191096" y="491300"/>
                  <a:pt x="191069" y="491320"/>
                </a:cubicBezTo>
                <a:cubicBezTo>
                  <a:pt x="172872" y="504968"/>
                  <a:pt x="154987" y="519042"/>
                  <a:pt x="136478" y="532263"/>
                </a:cubicBezTo>
                <a:cubicBezTo>
                  <a:pt x="96598" y="560749"/>
                  <a:pt x="99665" y="560328"/>
                  <a:pt x="54591" y="573206"/>
                </a:cubicBezTo>
                <a:cubicBezTo>
                  <a:pt x="36556" y="578359"/>
                  <a:pt x="0" y="586854"/>
                  <a:pt x="0" y="58685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حر: شكل 11">
            <a:extLst>
              <a:ext uri="{FF2B5EF4-FFF2-40B4-BE49-F238E27FC236}">
                <a16:creationId xmlns:a16="http://schemas.microsoft.com/office/drawing/2014/main" id="{AE145CC7-C4D8-4570-AABE-E030E1D6E9A5}"/>
              </a:ext>
            </a:extLst>
          </p:cNvPr>
          <p:cNvSpPr/>
          <p:nvPr/>
        </p:nvSpPr>
        <p:spPr>
          <a:xfrm>
            <a:off x="4735773" y="2879678"/>
            <a:ext cx="2251881" cy="846161"/>
          </a:xfrm>
          <a:custGeom>
            <a:avLst/>
            <a:gdLst>
              <a:gd name="connsiteX0" fmla="*/ 0 w 2251881"/>
              <a:gd name="connsiteY0" fmla="*/ 846161 h 846161"/>
              <a:gd name="connsiteX1" fmla="*/ 68239 w 2251881"/>
              <a:gd name="connsiteY1" fmla="*/ 805218 h 846161"/>
              <a:gd name="connsiteX2" fmla="*/ 204717 w 2251881"/>
              <a:gd name="connsiteY2" fmla="*/ 723331 h 846161"/>
              <a:gd name="connsiteX3" fmla="*/ 286603 w 2251881"/>
              <a:gd name="connsiteY3" fmla="*/ 655092 h 846161"/>
              <a:gd name="connsiteX4" fmla="*/ 327546 w 2251881"/>
              <a:gd name="connsiteY4" fmla="*/ 641444 h 846161"/>
              <a:gd name="connsiteX5" fmla="*/ 395785 w 2251881"/>
              <a:gd name="connsiteY5" fmla="*/ 614149 h 846161"/>
              <a:gd name="connsiteX6" fmla="*/ 491320 w 2251881"/>
              <a:gd name="connsiteY6" fmla="*/ 573206 h 846161"/>
              <a:gd name="connsiteX7" fmla="*/ 532263 w 2251881"/>
              <a:gd name="connsiteY7" fmla="*/ 545910 h 846161"/>
              <a:gd name="connsiteX8" fmla="*/ 627797 w 2251881"/>
              <a:gd name="connsiteY8" fmla="*/ 518615 h 846161"/>
              <a:gd name="connsiteX9" fmla="*/ 709684 w 2251881"/>
              <a:gd name="connsiteY9" fmla="*/ 491319 h 846161"/>
              <a:gd name="connsiteX10" fmla="*/ 764275 w 2251881"/>
              <a:gd name="connsiteY10" fmla="*/ 477671 h 846161"/>
              <a:gd name="connsiteX11" fmla="*/ 846161 w 2251881"/>
              <a:gd name="connsiteY11" fmla="*/ 450376 h 846161"/>
              <a:gd name="connsiteX12" fmla="*/ 955343 w 2251881"/>
              <a:gd name="connsiteY12" fmla="*/ 395785 h 846161"/>
              <a:gd name="connsiteX13" fmla="*/ 1023582 w 2251881"/>
              <a:gd name="connsiteY13" fmla="*/ 382137 h 846161"/>
              <a:gd name="connsiteX14" fmla="*/ 1091821 w 2251881"/>
              <a:gd name="connsiteY14" fmla="*/ 354841 h 846161"/>
              <a:gd name="connsiteX15" fmla="*/ 1187355 w 2251881"/>
              <a:gd name="connsiteY15" fmla="*/ 327546 h 846161"/>
              <a:gd name="connsiteX16" fmla="*/ 1296537 w 2251881"/>
              <a:gd name="connsiteY16" fmla="*/ 286603 h 846161"/>
              <a:gd name="connsiteX17" fmla="*/ 1378424 w 2251881"/>
              <a:gd name="connsiteY17" fmla="*/ 259307 h 846161"/>
              <a:gd name="connsiteX18" fmla="*/ 1419367 w 2251881"/>
              <a:gd name="connsiteY18" fmla="*/ 245659 h 846161"/>
              <a:gd name="connsiteX19" fmla="*/ 1487606 w 2251881"/>
              <a:gd name="connsiteY19" fmla="*/ 232012 h 846161"/>
              <a:gd name="connsiteX20" fmla="*/ 1569493 w 2251881"/>
              <a:gd name="connsiteY20" fmla="*/ 204716 h 846161"/>
              <a:gd name="connsiteX21" fmla="*/ 1610436 w 2251881"/>
              <a:gd name="connsiteY21" fmla="*/ 191068 h 846161"/>
              <a:gd name="connsiteX22" fmla="*/ 1719618 w 2251881"/>
              <a:gd name="connsiteY22" fmla="*/ 163773 h 846161"/>
              <a:gd name="connsiteX23" fmla="*/ 1774209 w 2251881"/>
              <a:gd name="connsiteY23" fmla="*/ 150125 h 846161"/>
              <a:gd name="connsiteX24" fmla="*/ 1897039 w 2251881"/>
              <a:gd name="connsiteY24" fmla="*/ 109182 h 846161"/>
              <a:gd name="connsiteX25" fmla="*/ 1978926 w 2251881"/>
              <a:gd name="connsiteY25" fmla="*/ 81886 h 846161"/>
              <a:gd name="connsiteX26" fmla="*/ 2019869 w 2251881"/>
              <a:gd name="connsiteY26" fmla="*/ 68238 h 846161"/>
              <a:gd name="connsiteX27" fmla="*/ 2169994 w 2251881"/>
              <a:gd name="connsiteY27" fmla="*/ 27295 h 846161"/>
              <a:gd name="connsiteX28" fmla="*/ 2169994 w 2251881"/>
              <a:gd name="connsiteY28" fmla="*/ 27295 h 846161"/>
              <a:gd name="connsiteX29" fmla="*/ 2251881 w 2251881"/>
              <a:gd name="connsiteY29" fmla="*/ 0 h 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51881" h="846161">
                <a:moveTo>
                  <a:pt x="0" y="846161"/>
                </a:moveTo>
                <a:cubicBezTo>
                  <a:pt x="22746" y="832513"/>
                  <a:pt x="45051" y="818100"/>
                  <a:pt x="68239" y="805218"/>
                </a:cubicBezTo>
                <a:cubicBezTo>
                  <a:pt x="116699" y="778296"/>
                  <a:pt x="163100" y="764948"/>
                  <a:pt x="204717" y="723331"/>
                </a:cubicBezTo>
                <a:cubicBezTo>
                  <a:pt x="234899" y="693149"/>
                  <a:pt x="248603" y="674093"/>
                  <a:pt x="286603" y="655092"/>
                </a:cubicBezTo>
                <a:cubicBezTo>
                  <a:pt x="299470" y="648658"/>
                  <a:pt x="314076" y="646495"/>
                  <a:pt x="327546" y="641444"/>
                </a:cubicBezTo>
                <a:cubicBezTo>
                  <a:pt x="350485" y="632842"/>
                  <a:pt x="373873" y="625105"/>
                  <a:pt x="395785" y="614149"/>
                </a:cubicBezTo>
                <a:cubicBezTo>
                  <a:pt x="490036" y="567024"/>
                  <a:pt x="377702" y="601608"/>
                  <a:pt x="491320" y="573206"/>
                </a:cubicBezTo>
                <a:cubicBezTo>
                  <a:pt x="504968" y="564107"/>
                  <a:pt x="517592" y="553246"/>
                  <a:pt x="532263" y="545910"/>
                </a:cubicBezTo>
                <a:cubicBezTo>
                  <a:pt x="555200" y="534441"/>
                  <a:pt x="605927" y="525176"/>
                  <a:pt x="627797" y="518615"/>
                </a:cubicBezTo>
                <a:cubicBezTo>
                  <a:pt x="655356" y="510347"/>
                  <a:pt x="681771" y="498297"/>
                  <a:pt x="709684" y="491319"/>
                </a:cubicBezTo>
                <a:cubicBezTo>
                  <a:pt x="727881" y="486770"/>
                  <a:pt x="746309" y="483061"/>
                  <a:pt x="764275" y="477671"/>
                </a:cubicBezTo>
                <a:cubicBezTo>
                  <a:pt x="791833" y="469404"/>
                  <a:pt x="820427" y="463243"/>
                  <a:pt x="846161" y="450376"/>
                </a:cubicBezTo>
                <a:cubicBezTo>
                  <a:pt x="882555" y="432179"/>
                  <a:pt x="915443" y="403765"/>
                  <a:pt x="955343" y="395785"/>
                </a:cubicBezTo>
                <a:cubicBezTo>
                  <a:pt x="978089" y="391236"/>
                  <a:pt x="1001364" y="388803"/>
                  <a:pt x="1023582" y="382137"/>
                </a:cubicBezTo>
                <a:cubicBezTo>
                  <a:pt x="1047047" y="375097"/>
                  <a:pt x="1068882" y="363443"/>
                  <a:pt x="1091821" y="354841"/>
                </a:cubicBezTo>
                <a:cubicBezTo>
                  <a:pt x="1130972" y="340160"/>
                  <a:pt x="1144346" y="338298"/>
                  <a:pt x="1187355" y="327546"/>
                </a:cubicBezTo>
                <a:cubicBezTo>
                  <a:pt x="1258609" y="280044"/>
                  <a:pt x="1196646" y="313846"/>
                  <a:pt x="1296537" y="286603"/>
                </a:cubicBezTo>
                <a:cubicBezTo>
                  <a:pt x="1324295" y="279033"/>
                  <a:pt x="1351128" y="268406"/>
                  <a:pt x="1378424" y="259307"/>
                </a:cubicBezTo>
                <a:cubicBezTo>
                  <a:pt x="1392072" y="254758"/>
                  <a:pt x="1405260" y="248480"/>
                  <a:pt x="1419367" y="245659"/>
                </a:cubicBezTo>
                <a:cubicBezTo>
                  <a:pt x="1442113" y="241110"/>
                  <a:pt x="1465227" y="238115"/>
                  <a:pt x="1487606" y="232012"/>
                </a:cubicBezTo>
                <a:cubicBezTo>
                  <a:pt x="1515364" y="224442"/>
                  <a:pt x="1542197" y="213815"/>
                  <a:pt x="1569493" y="204716"/>
                </a:cubicBezTo>
                <a:cubicBezTo>
                  <a:pt x="1583141" y="200167"/>
                  <a:pt x="1596480" y="194557"/>
                  <a:pt x="1610436" y="191068"/>
                </a:cubicBezTo>
                <a:lnTo>
                  <a:pt x="1719618" y="163773"/>
                </a:lnTo>
                <a:cubicBezTo>
                  <a:pt x="1737815" y="159224"/>
                  <a:pt x="1757432" y="158514"/>
                  <a:pt x="1774209" y="150125"/>
                </a:cubicBezTo>
                <a:cubicBezTo>
                  <a:pt x="1874300" y="100078"/>
                  <a:pt x="1780628" y="140930"/>
                  <a:pt x="1897039" y="109182"/>
                </a:cubicBezTo>
                <a:cubicBezTo>
                  <a:pt x="1924797" y="101612"/>
                  <a:pt x="1951630" y="90985"/>
                  <a:pt x="1978926" y="81886"/>
                </a:cubicBezTo>
                <a:cubicBezTo>
                  <a:pt x="1992574" y="77337"/>
                  <a:pt x="2005762" y="71059"/>
                  <a:pt x="2019869" y="68238"/>
                </a:cubicBezTo>
                <a:cubicBezTo>
                  <a:pt x="2116321" y="48949"/>
                  <a:pt x="2066102" y="61927"/>
                  <a:pt x="2169994" y="27295"/>
                </a:cubicBezTo>
                <a:lnTo>
                  <a:pt x="2169994" y="27295"/>
                </a:lnTo>
                <a:cubicBezTo>
                  <a:pt x="2234454" y="11180"/>
                  <a:pt x="2207808" y="22035"/>
                  <a:pt x="2251881"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حر: شكل 12">
            <a:extLst>
              <a:ext uri="{FF2B5EF4-FFF2-40B4-BE49-F238E27FC236}">
                <a16:creationId xmlns:a16="http://schemas.microsoft.com/office/drawing/2014/main" id="{D152E89A-FFE1-42E2-AFD4-D1D929A2537F}"/>
              </a:ext>
            </a:extLst>
          </p:cNvPr>
          <p:cNvSpPr/>
          <p:nvPr/>
        </p:nvSpPr>
        <p:spPr>
          <a:xfrm>
            <a:off x="3425588" y="2947843"/>
            <a:ext cx="2306472" cy="750700"/>
          </a:xfrm>
          <a:custGeom>
            <a:avLst/>
            <a:gdLst>
              <a:gd name="connsiteX0" fmla="*/ 2306472 w 2306472"/>
              <a:gd name="connsiteY0" fmla="*/ 750700 h 750700"/>
              <a:gd name="connsiteX1" fmla="*/ 2224585 w 2306472"/>
              <a:gd name="connsiteY1" fmla="*/ 737053 h 750700"/>
              <a:gd name="connsiteX2" fmla="*/ 2169994 w 2306472"/>
              <a:gd name="connsiteY2" fmla="*/ 709757 h 750700"/>
              <a:gd name="connsiteX3" fmla="*/ 2129051 w 2306472"/>
              <a:gd name="connsiteY3" fmla="*/ 696109 h 750700"/>
              <a:gd name="connsiteX4" fmla="*/ 2074460 w 2306472"/>
              <a:gd name="connsiteY4" fmla="*/ 668814 h 750700"/>
              <a:gd name="connsiteX5" fmla="*/ 2033516 w 2306472"/>
              <a:gd name="connsiteY5" fmla="*/ 655166 h 750700"/>
              <a:gd name="connsiteX6" fmla="*/ 1978925 w 2306472"/>
              <a:gd name="connsiteY6" fmla="*/ 627870 h 750700"/>
              <a:gd name="connsiteX7" fmla="*/ 1897039 w 2306472"/>
              <a:gd name="connsiteY7" fmla="*/ 600575 h 750700"/>
              <a:gd name="connsiteX8" fmla="*/ 1842448 w 2306472"/>
              <a:gd name="connsiteY8" fmla="*/ 573279 h 750700"/>
              <a:gd name="connsiteX9" fmla="*/ 1760561 w 2306472"/>
              <a:gd name="connsiteY9" fmla="*/ 545984 h 750700"/>
              <a:gd name="connsiteX10" fmla="*/ 1719618 w 2306472"/>
              <a:gd name="connsiteY10" fmla="*/ 518688 h 750700"/>
              <a:gd name="connsiteX11" fmla="*/ 1637731 w 2306472"/>
              <a:gd name="connsiteY11" fmla="*/ 491393 h 750700"/>
              <a:gd name="connsiteX12" fmla="*/ 1596788 w 2306472"/>
              <a:gd name="connsiteY12" fmla="*/ 477745 h 750700"/>
              <a:gd name="connsiteX13" fmla="*/ 1542197 w 2306472"/>
              <a:gd name="connsiteY13" fmla="*/ 464097 h 750700"/>
              <a:gd name="connsiteX14" fmla="*/ 1378424 w 2306472"/>
              <a:gd name="connsiteY14" fmla="*/ 423154 h 750700"/>
              <a:gd name="connsiteX15" fmla="*/ 1296537 w 2306472"/>
              <a:gd name="connsiteY15" fmla="*/ 382211 h 750700"/>
              <a:gd name="connsiteX16" fmla="*/ 1146412 w 2306472"/>
              <a:gd name="connsiteY16" fmla="*/ 341267 h 750700"/>
              <a:gd name="connsiteX17" fmla="*/ 1105469 w 2306472"/>
              <a:gd name="connsiteY17" fmla="*/ 327620 h 750700"/>
              <a:gd name="connsiteX18" fmla="*/ 1037230 w 2306472"/>
              <a:gd name="connsiteY18" fmla="*/ 313972 h 750700"/>
              <a:gd name="connsiteX19" fmla="*/ 928048 w 2306472"/>
              <a:gd name="connsiteY19" fmla="*/ 286676 h 750700"/>
              <a:gd name="connsiteX20" fmla="*/ 723331 w 2306472"/>
              <a:gd name="connsiteY20" fmla="*/ 218438 h 750700"/>
              <a:gd name="connsiteX21" fmla="*/ 627797 w 2306472"/>
              <a:gd name="connsiteY21" fmla="*/ 191142 h 750700"/>
              <a:gd name="connsiteX22" fmla="*/ 477672 w 2306472"/>
              <a:gd name="connsiteY22" fmla="*/ 136551 h 750700"/>
              <a:gd name="connsiteX23" fmla="*/ 354842 w 2306472"/>
              <a:gd name="connsiteY23" fmla="*/ 95608 h 750700"/>
              <a:gd name="connsiteX24" fmla="*/ 313899 w 2306472"/>
              <a:gd name="connsiteY24" fmla="*/ 81960 h 750700"/>
              <a:gd name="connsiteX25" fmla="*/ 245660 w 2306472"/>
              <a:gd name="connsiteY25" fmla="*/ 68312 h 750700"/>
              <a:gd name="connsiteX26" fmla="*/ 163773 w 2306472"/>
              <a:gd name="connsiteY26" fmla="*/ 41017 h 750700"/>
              <a:gd name="connsiteX27" fmla="*/ 109182 w 2306472"/>
              <a:gd name="connsiteY27" fmla="*/ 27369 h 750700"/>
              <a:gd name="connsiteX28" fmla="*/ 0 w 2306472"/>
              <a:gd name="connsiteY28" fmla="*/ 73 h 75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6472" h="750700">
                <a:moveTo>
                  <a:pt x="2306472" y="750700"/>
                </a:moveTo>
                <a:cubicBezTo>
                  <a:pt x="2279176" y="746151"/>
                  <a:pt x="2251090" y="745004"/>
                  <a:pt x="2224585" y="737053"/>
                </a:cubicBezTo>
                <a:cubicBezTo>
                  <a:pt x="2205098" y="731207"/>
                  <a:pt x="2188694" y="717771"/>
                  <a:pt x="2169994" y="709757"/>
                </a:cubicBezTo>
                <a:cubicBezTo>
                  <a:pt x="2156771" y="704090"/>
                  <a:pt x="2142274" y="701776"/>
                  <a:pt x="2129051" y="696109"/>
                </a:cubicBezTo>
                <a:cubicBezTo>
                  <a:pt x="2110351" y="688095"/>
                  <a:pt x="2093160" y="676828"/>
                  <a:pt x="2074460" y="668814"/>
                </a:cubicBezTo>
                <a:cubicBezTo>
                  <a:pt x="2061237" y="663147"/>
                  <a:pt x="2046739" y="660833"/>
                  <a:pt x="2033516" y="655166"/>
                </a:cubicBezTo>
                <a:cubicBezTo>
                  <a:pt x="2014816" y="647152"/>
                  <a:pt x="1997815" y="635426"/>
                  <a:pt x="1978925" y="627870"/>
                </a:cubicBezTo>
                <a:cubicBezTo>
                  <a:pt x="1952211" y="617184"/>
                  <a:pt x="1922773" y="613442"/>
                  <a:pt x="1897039" y="600575"/>
                </a:cubicBezTo>
                <a:cubicBezTo>
                  <a:pt x="1878842" y="591476"/>
                  <a:pt x="1861338" y="580835"/>
                  <a:pt x="1842448" y="573279"/>
                </a:cubicBezTo>
                <a:cubicBezTo>
                  <a:pt x="1815734" y="562593"/>
                  <a:pt x="1760561" y="545984"/>
                  <a:pt x="1760561" y="545984"/>
                </a:cubicBezTo>
                <a:cubicBezTo>
                  <a:pt x="1746913" y="536885"/>
                  <a:pt x="1734607" y="525350"/>
                  <a:pt x="1719618" y="518688"/>
                </a:cubicBezTo>
                <a:cubicBezTo>
                  <a:pt x="1693326" y="507003"/>
                  <a:pt x="1665027" y="500491"/>
                  <a:pt x="1637731" y="491393"/>
                </a:cubicBezTo>
                <a:cubicBezTo>
                  <a:pt x="1624083" y="486844"/>
                  <a:pt x="1610744" y="481234"/>
                  <a:pt x="1596788" y="477745"/>
                </a:cubicBezTo>
                <a:cubicBezTo>
                  <a:pt x="1578591" y="473196"/>
                  <a:pt x="1560163" y="469487"/>
                  <a:pt x="1542197" y="464097"/>
                </a:cubicBezTo>
                <a:cubicBezTo>
                  <a:pt x="1407026" y="423546"/>
                  <a:pt x="1514691" y="445865"/>
                  <a:pt x="1378424" y="423154"/>
                </a:cubicBezTo>
                <a:cubicBezTo>
                  <a:pt x="1229106" y="373380"/>
                  <a:pt x="1455276" y="452762"/>
                  <a:pt x="1296537" y="382211"/>
                </a:cubicBezTo>
                <a:cubicBezTo>
                  <a:pt x="1221248" y="348749"/>
                  <a:pt x="1219803" y="359614"/>
                  <a:pt x="1146412" y="341267"/>
                </a:cubicBezTo>
                <a:cubicBezTo>
                  <a:pt x="1132456" y="337778"/>
                  <a:pt x="1119425" y="331109"/>
                  <a:pt x="1105469" y="327620"/>
                </a:cubicBezTo>
                <a:cubicBezTo>
                  <a:pt x="1082965" y="321994"/>
                  <a:pt x="1059833" y="319188"/>
                  <a:pt x="1037230" y="313972"/>
                </a:cubicBezTo>
                <a:cubicBezTo>
                  <a:pt x="1000677" y="305536"/>
                  <a:pt x="928048" y="286676"/>
                  <a:pt x="928048" y="286676"/>
                </a:cubicBezTo>
                <a:cubicBezTo>
                  <a:pt x="827188" y="219437"/>
                  <a:pt x="947948" y="293312"/>
                  <a:pt x="723331" y="218438"/>
                </a:cubicBezTo>
                <a:cubicBezTo>
                  <a:pt x="664594" y="198858"/>
                  <a:pt x="696344" y="208279"/>
                  <a:pt x="627797" y="191142"/>
                </a:cubicBezTo>
                <a:cubicBezTo>
                  <a:pt x="541968" y="133924"/>
                  <a:pt x="634036" y="188671"/>
                  <a:pt x="477672" y="136551"/>
                </a:cubicBezTo>
                <a:lnTo>
                  <a:pt x="354842" y="95608"/>
                </a:lnTo>
                <a:cubicBezTo>
                  <a:pt x="341194" y="91059"/>
                  <a:pt x="328006" y="84781"/>
                  <a:pt x="313899" y="81960"/>
                </a:cubicBezTo>
                <a:cubicBezTo>
                  <a:pt x="291153" y="77411"/>
                  <a:pt x="268039" y="74415"/>
                  <a:pt x="245660" y="68312"/>
                </a:cubicBezTo>
                <a:cubicBezTo>
                  <a:pt x="217902" y="60742"/>
                  <a:pt x="191686" y="47995"/>
                  <a:pt x="163773" y="41017"/>
                </a:cubicBezTo>
                <a:cubicBezTo>
                  <a:pt x="145576" y="36468"/>
                  <a:pt x="127148" y="32759"/>
                  <a:pt x="109182" y="27369"/>
                </a:cubicBezTo>
                <a:cubicBezTo>
                  <a:pt x="8606" y="-2804"/>
                  <a:pt x="59248" y="73"/>
                  <a:pt x="0" y="7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شكل حر: شكل 13">
            <a:extLst>
              <a:ext uri="{FF2B5EF4-FFF2-40B4-BE49-F238E27FC236}">
                <a16:creationId xmlns:a16="http://schemas.microsoft.com/office/drawing/2014/main" id="{572A789F-6550-4925-91DD-FD5360C4436B}"/>
              </a:ext>
            </a:extLst>
          </p:cNvPr>
          <p:cNvSpPr/>
          <p:nvPr/>
        </p:nvSpPr>
        <p:spPr>
          <a:xfrm>
            <a:off x="6045958" y="2893325"/>
            <a:ext cx="887105" cy="791571"/>
          </a:xfrm>
          <a:custGeom>
            <a:avLst/>
            <a:gdLst>
              <a:gd name="connsiteX0" fmla="*/ 0 w 887105"/>
              <a:gd name="connsiteY0" fmla="*/ 0 h 791571"/>
              <a:gd name="connsiteX1" fmla="*/ 40943 w 887105"/>
              <a:gd name="connsiteY1" fmla="*/ 109182 h 791571"/>
              <a:gd name="connsiteX2" fmla="*/ 95535 w 887105"/>
              <a:gd name="connsiteY2" fmla="*/ 204717 h 791571"/>
              <a:gd name="connsiteX3" fmla="*/ 150126 w 887105"/>
              <a:gd name="connsiteY3" fmla="*/ 272956 h 791571"/>
              <a:gd name="connsiteX4" fmla="*/ 204717 w 887105"/>
              <a:gd name="connsiteY4" fmla="*/ 354842 h 791571"/>
              <a:gd name="connsiteX5" fmla="*/ 286603 w 887105"/>
              <a:gd name="connsiteY5" fmla="*/ 436729 h 791571"/>
              <a:gd name="connsiteX6" fmla="*/ 327546 w 887105"/>
              <a:gd name="connsiteY6" fmla="*/ 491320 h 791571"/>
              <a:gd name="connsiteX7" fmla="*/ 409433 w 887105"/>
              <a:gd name="connsiteY7" fmla="*/ 545911 h 791571"/>
              <a:gd name="connsiteX8" fmla="*/ 491320 w 887105"/>
              <a:gd name="connsiteY8" fmla="*/ 586854 h 791571"/>
              <a:gd name="connsiteX9" fmla="*/ 573206 w 887105"/>
              <a:gd name="connsiteY9" fmla="*/ 641445 h 791571"/>
              <a:gd name="connsiteX10" fmla="*/ 614149 w 887105"/>
              <a:gd name="connsiteY10" fmla="*/ 655093 h 791571"/>
              <a:gd name="connsiteX11" fmla="*/ 655093 w 887105"/>
              <a:gd name="connsiteY11" fmla="*/ 682388 h 791571"/>
              <a:gd name="connsiteX12" fmla="*/ 736979 w 887105"/>
              <a:gd name="connsiteY12" fmla="*/ 709684 h 791571"/>
              <a:gd name="connsiteX13" fmla="*/ 777923 w 887105"/>
              <a:gd name="connsiteY13" fmla="*/ 736979 h 791571"/>
              <a:gd name="connsiteX14" fmla="*/ 887105 w 887105"/>
              <a:gd name="connsiteY14" fmla="*/ 791571 h 79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7105" h="791571">
                <a:moveTo>
                  <a:pt x="0" y="0"/>
                </a:moveTo>
                <a:cubicBezTo>
                  <a:pt x="34615" y="173075"/>
                  <a:pt x="-11771" y="-13818"/>
                  <a:pt x="40943" y="109182"/>
                </a:cubicBezTo>
                <a:cubicBezTo>
                  <a:pt x="82182" y="205408"/>
                  <a:pt x="17753" y="126937"/>
                  <a:pt x="95535" y="204717"/>
                </a:cubicBezTo>
                <a:cubicBezTo>
                  <a:pt x="126267" y="296917"/>
                  <a:pt x="83646" y="196979"/>
                  <a:pt x="150126" y="272956"/>
                </a:cubicBezTo>
                <a:cubicBezTo>
                  <a:pt x="171728" y="297644"/>
                  <a:pt x="181521" y="331645"/>
                  <a:pt x="204717" y="354842"/>
                </a:cubicBezTo>
                <a:cubicBezTo>
                  <a:pt x="232012" y="382138"/>
                  <a:pt x="263442" y="405848"/>
                  <a:pt x="286603" y="436729"/>
                </a:cubicBezTo>
                <a:cubicBezTo>
                  <a:pt x="300251" y="454926"/>
                  <a:pt x="310545" y="476208"/>
                  <a:pt x="327546" y="491320"/>
                </a:cubicBezTo>
                <a:cubicBezTo>
                  <a:pt x="352065" y="513115"/>
                  <a:pt x="382137" y="527714"/>
                  <a:pt x="409433" y="545911"/>
                </a:cubicBezTo>
                <a:cubicBezTo>
                  <a:pt x="462346" y="581186"/>
                  <a:pt x="434816" y="568019"/>
                  <a:pt x="491320" y="586854"/>
                </a:cubicBezTo>
                <a:cubicBezTo>
                  <a:pt x="518615" y="605051"/>
                  <a:pt x="542085" y="631071"/>
                  <a:pt x="573206" y="641445"/>
                </a:cubicBezTo>
                <a:cubicBezTo>
                  <a:pt x="586854" y="645994"/>
                  <a:pt x="601282" y="648659"/>
                  <a:pt x="614149" y="655093"/>
                </a:cubicBezTo>
                <a:cubicBezTo>
                  <a:pt x="628820" y="662428"/>
                  <a:pt x="640104" y="675726"/>
                  <a:pt x="655093" y="682388"/>
                </a:cubicBezTo>
                <a:cubicBezTo>
                  <a:pt x="681385" y="694073"/>
                  <a:pt x="713039" y="693725"/>
                  <a:pt x="736979" y="709684"/>
                </a:cubicBezTo>
                <a:cubicBezTo>
                  <a:pt x="750627" y="718782"/>
                  <a:pt x="762934" y="730317"/>
                  <a:pt x="777923" y="736979"/>
                </a:cubicBezTo>
                <a:cubicBezTo>
                  <a:pt x="890833" y="787161"/>
                  <a:pt x="831049" y="735515"/>
                  <a:pt x="887105" y="791571"/>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64519CA8-D320-466E-872E-AAE05082E927}"/>
              </a:ext>
            </a:extLst>
          </p:cNvPr>
          <p:cNvSpPr txBox="1"/>
          <p:nvPr/>
        </p:nvSpPr>
        <p:spPr>
          <a:xfrm>
            <a:off x="2251883" y="4189859"/>
            <a:ext cx="1869743" cy="646331"/>
          </a:xfrm>
          <a:prstGeom prst="rect">
            <a:avLst/>
          </a:prstGeom>
          <a:noFill/>
        </p:spPr>
        <p:txBody>
          <a:bodyPr wrap="square" rtlCol="1">
            <a:spAutoFit/>
          </a:bodyPr>
          <a:lstStyle/>
          <a:p>
            <a:r>
              <a:rPr lang="en-US" sz="3600" dirty="0">
                <a:solidFill>
                  <a:srgbClr val="7030A0"/>
                </a:solidFill>
              </a:rPr>
              <a:t>pl</a:t>
            </a:r>
            <a:r>
              <a:rPr lang="en-US" sz="3600" dirty="0"/>
              <a:t>        </a:t>
            </a:r>
            <a:r>
              <a:rPr lang="en-US" sz="3600" dirty="0">
                <a:solidFill>
                  <a:srgbClr val="7030A0"/>
                </a:solidFill>
              </a:rPr>
              <a:t>bl</a:t>
            </a:r>
            <a:endParaRPr lang="ar-SA" sz="3600" dirty="0">
              <a:solidFill>
                <a:srgbClr val="7030A0"/>
              </a:solidFill>
            </a:endParaRPr>
          </a:p>
        </p:txBody>
      </p:sp>
    </p:spTree>
    <p:extLst>
      <p:ext uri="{BB962C8B-B14F-4D97-AF65-F5344CB8AC3E}">
        <p14:creationId xmlns:p14="http://schemas.microsoft.com/office/powerpoint/2010/main" val="2621764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animBg="1"/>
      <p:bldP spid="2" grpId="0"/>
      <p:bldP spid="7" grpId="0" animBg="1"/>
      <p:bldP spid="12" grpId="0" animBg="1"/>
      <p:bldP spid="13" grpId="0" animBg="1"/>
      <p:bldP spid="14" grpId="0" animBg="1"/>
      <p:bldP spid="15"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1268</TotalTime>
  <Words>275</Words>
  <Application>Microsoft Office PowerPoint</Application>
  <PresentationFormat>عرض على الشاشة (4:3)</PresentationFormat>
  <Paragraphs>40</Paragraphs>
  <Slides>14</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Calibri</vt:lpstr>
      <vt:lpstr>Comic Sans MS</vt:lpstr>
      <vt:lpstr>Arial</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61</cp:revision>
  <dcterms:created xsi:type="dcterms:W3CDTF">2020-07-29T08:50:48Z</dcterms:created>
  <dcterms:modified xsi:type="dcterms:W3CDTF">2020-09-06T18:58:53Z</dcterms:modified>
</cp:coreProperties>
</file>