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8" r:id="rId12"/>
    <p:sldId id="265" r:id="rId13"/>
    <p:sldId id="266" r:id="rId14"/>
    <p:sldId id="267" r:id="rId1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D6BDE2-7724-2640-B957-04DB8621A4F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48CED305-B92A-D741-AAF9-9A518E4ED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A2933528-7F66-9A45-8286-BED9147F43AC}"/>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5" name="عنصر نائب للتذييل 4">
            <a:extLst>
              <a:ext uri="{FF2B5EF4-FFF2-40B4-BE49-F238E27FC236}">
                <a16:creationId xmlns:a16="http://schemas.microsoft.com/office/drawing/2014/main" id="{097785ED-E540-8A49-8A54-CA09CD3306F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5AAE247-C438-4E4A-B69F-749CB69ECA26}"/>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99737671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FF0847-6334-EF49-AD52-AC0DE51F506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5FD3378-804F-6144-A423-1559E6F2267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FEA56C5-B8A9-BE4E-897F-84790F9AF039}"/>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5" name="عنصر نائب للتذييل 4">
            <a:extLst>
              <a:ext uri="{FF2B5EF4-FFF2-40B4-BE49-F238E27FC236}">
                <a16:creationId xmlns:a16="http://schemas.microsoft.com/office/drawing/2014/main" id="{E41AAD85-1723-934D-9AA9-48940C70DB0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1CE3AF9-8FD0-BF41-89F2-D50D579033FA}"/>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141016317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616521A-FB00-7447-85A4-8B54BF178E05}"/>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6B9BAE7-43E2-DE45-ABAB-F0A41DEA7FE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F7CF717-C58D-3C47-8712-5AFEBF355605}"/>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5" name="عنصر نائب للتذييل 4">
            <a:extLst>
              <a:ext uri="{FF2B5EF4-FFF2-40B4-BE49-F238E27FC236}">
                <a16:creationId xmlns:a16="http://schemas.microsoft.com/office/drawing/2014/main" id="{FF0D28B0-91D8-3740-B42F-58109670F09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9CEF7E1-269E-F54D-8E21-0D121B40F53C}"/>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20188058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75060B-F8A5-3747-9264-822F7D45C117}"/>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D287A7E-7887-DE42-862D-F59A922A3DC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369AEE1-820F-5340-8840-A7384B0E8D65}"/>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5" name="عنصر نائب للتذييل 4">
            <a:extLst>
              <a:ext uri="{FF2B5EF4-FFF2-40B4-BE49-F238E27FC236}">
                <a16:creationId xmlns:a16="http://schemas.microsoft.com/office/drawing/2014/main" id="{39193B86-4A74-1845-98D2-A2E8B253DE0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B554D9E-0FF7-5B4E-B671-B0C5E7C195FC}"/>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218397362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6F5C51-AF4E-D34E-BC75-1C9A997AED82}"/>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EF80B6A-C5C8-9449-8405-6D5AA59A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59DAB1B-18AA-5845-8CE2-2D2E62780F77}"/>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5" name="عنصر نائب للتذييل 4">
            <a:extLst>
              <a:ext uri="{FF2B5EF4-FFF2-40B4-BE49-F238E27FC236}">
                <a16:creationId xmlns:a16="http://schemas.microsoft.com/office/drawing/2014/main" id="{73C801C2-8DEC-2C4D-9AB8-DFD39621F25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362FE0A-E082-1543-9846-CD08C711E1BA}"/>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49852781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2E1A80-32B3-BB4D-9472-A61C2083B81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F291317-8FC3-584B-8C8D-232D75E1D4C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6AE719EB-1E67-A947-A217-E91FBFF92072}"/>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30E3F07B-2801-CC45-B79A-52C37C2362D8}"/>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6" name="عنصر نائب للتذييل 5">
            <a:extLst>
              <a:ext uri="{FF2B5EF4-FFF2-40B4-BE49-F238E27FC236}">
                <a16:creationId xmlns:a16="http://schemas.microsoft.com/office/drawing/2014/main" id="{9D559219-F5A6-0943-A0FC-D01F74FF4B7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3A3402C-FDFC-DB47-8132-A1CEC634DA95}"/>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290978148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BA3D42-41E7-7044-AC82-87415E42F71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CB78E59-85D1-1F41-ACCF-4805838A0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64C95960-C5E6-E640-85F2-A8369A2D125A}"/>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901A955F-F108-0C49-A243-6006F3A9D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A1BAF73E-71D9-754D-855A-71FE73A0485C}"/>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022FE38B-E497-7A4C-A8F2-B0D38BD35794}"/>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8" name="عنصر نائب للتذييل 7">
            <a:extLst>
              <a:ext uri="{FF2B5EF4-FFF2-40B4-BE49-F238E27FC236}">
                <a16:creationId xmlns:a16="http://schemas.microsoft.com/office/drawing/2014/main" id="{78118340-3DBD-9A4F-817C-F58773FE478B}"/>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B378508A-161B-444E-B4FE-22B583ED6EC9}"/>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31367985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0CDE92-1237-9B47-8818-0989BA5B7F8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BF657131-6D81-3B4C-A9BC-571D7DE36335}"/>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4" name="عنصر نائب للتذييل 3">
            <a:extLst>
              <a:ext uri="{FF2B5EF4-FFF2-40B4-BE49-F238E27FC236}">
                <a16:creationId xmlns:a16="http://schemas.microsoft.com/office/drawing/2014/main" id="{CDFA56C0-FEB8-B64F-AF90-F4F8AF06C34A}"/>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F432A30D-AAE0-3642-9E9A-8E766B9B679D}"/>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319303002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C56F361-21A9-6D46-BF0F-38580331F012}"/>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3" name="عنصر نائب للتذييل 2">
            <a:extLst>
              <a:ext uri="{FF2B5EF4-FFF2-40B4-BE49-F238E27FC236}">
                <a16:creationId xmlns:a16="http://schemas.microsoft.com/office/drawing/2014/main" id="{FB0E2112-E13C-2E48-99B4-5BE93B612D4C}"/>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CFC733D9-E479-294A-883E-5E6BAE9432B2}"/>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90229628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48FE02-BF4F-B344-B432-B519D7EDC5D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2F2CBED-646C-7549-A960-472C4166A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965B8D3-3FDB-7F4A-97E4-57D87965C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DBAD13D-9449-4A45-A280-75C1708FB5F6}"/>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6" name="عنصر نائب للتذييل 5">
            <a:extLst>
              <a:ext uri="{FF2B5EF4-FFF2-40B4-BE49-F238E27FC236}">
                <a16:creationId xmlns:a16="http://schemas.microsoft.com/office/drawing/2014/main" id="{041EBF22-CE4C-D64B-8A8C-F2410526BF7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8AF2EDB-0484-2047-BCFF-0C208571379F}"/>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174174853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66D731-206E-2743-9548-A00BF00E6A8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A664713C-9B3A-3549-9E96-7BC9D53D69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C260D318-FCD2-BD4C-8BF2-D7EBCCFAB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0D7141A-98EB-3543-97E9-668ECEA66929}"/>
              </a:ext>
            </a:extLst>
          </p:cNvPr>
          <p:cNvSpPr>
            <a:spLocks noGrp="1"/>
          </p:cNvSpPr>
          <p:nvPr>
            <p:ph type="dt" sz="half" idx="10"/>
          </p:nvPr>
        </p:nvSpPr>
        <p:spPr/>
        <p:txBody>
          <a:bodyPr/>
          <a:lstStyle/>
          <a:p>
            <a:fld id="{59028029-47A9-9947-AC86-33922E28981D}" type="datetimeFigureOut">
              <a:rPr lang="ar-SA" smtClean="0"/>
              <a:t>28 محرم، 1442</a:t>
            </a:fld>
            <a:endParaRPr lang="ar-SA"/>
          </a:p>
        </p:txBody>
      </p:sp>
      <p:sp>
        <p:nvSpPr>
          <p:cNvPr id="6" name="عنصر نائب للتذييل 5">
            <a:extLst>
              <a:ext uri="{FF2B5EF4-FFF2-40B4-BE49-F238E27FC236}">
                <a16:creationId xmlns:a16="http://schemas.microsoft.com/office/drawing/2014/main" id="{5B15E868-F835-B941-8F68-F756D03EC77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BB9CDBF-1715-AE40-88CB-D000BD1A5911}"/>
              </a:ext>
            </a:extLst>
          </p:cNvPr>
          <p:cNvSpPr>
            <a:spLocks noGrp="1"/>
          </p:cNvSpPr>
          <p:nvPr>
            <p:ph type="sldNum" sz="quarter" idx="12"/>
          </p:nvPr>
        </p:nvSpPr>
        <p:spPr/>
        <p:txBody>
          <a:bodyPr/>
          <a:lstStyle/>
          <a:p>
            <a:fld id="{0BCFB782-4599-C440-A272-773C6EE1B903}" type="slidenum">
              <a:rPr lang="ar-SA" smtClean="0"/>
              <a:t>‹#›</a:t>
            </a:fld>
            <a:endParaRPr lang="ar-SA"/>
          </a:p>
        </p:txBody>
      </p:sp>
    </p:spTree>
    <p:extLst>
      <p:ext uri="{BB962C8B-B14F-4D97-AF65-F5344CB8AC3E}">
        <p14:creationId xmlns:p14="http://schemas.microsoft.com/office/powerpoint/2010/main" val="366303406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DD22133-708C-B24C-836E-FCA090AB020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241C05-9AD8-6245-8A37-9EA82463BC2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7EE22C9-EA9B-9444-B479-AB60FD8BE4E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028029-47A9-9947-AC86-33922E28981D}" type="datetimeFigureOut">
              <a:rPr lang="ar-SA" smtClean="0"/>
              <a:t>28 محرم، 1442</a:t>
            </a:fld>
            <a:endParaRPr lang="ar-SA"/>
          </a:p>
        </p:txBody>
      </p:sp>
      <p:sp>
        <p:nvSpPr>
          <p:cNvPr id="5" name="عنصر نائب للتذييل 4">
            <a:extLst>
              <a:ext uri="{FF2B5EF4-FFF2-40B4-BE49-F238E27FC236}">
                <a16:creationId xmlns:a16="http://schemas.microsoft.com/office/drawing/2014/main" id="{AA4A927E-8BCC-A649-B2ED-C86037A8D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EA09D898-68EE-B343-BD2F-EE582118849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CFB782-4599-C440-A272-773C6EE1B903}" type="slidenum">
              <a:rPr lang="ar-SA" smtClean="0"/>
              <a:t>‹#›</a:t>
            </a:fld>
            <a:endParaRPr lang="ar-SA"/>
          </a:p>
        </p:txBody>
      </p:sp>
    </p:spTree>
    <p:extLst>
      <p:ext uri="{BB962C8B-B14F-4D97-AF65-F5344CB8AC3E}">
        <p14:creationId xmlns:p14="http://schemas.microsoft.com/office/powerpoint/2010/main" val="1409833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258C0A-98CE-9A4C-9AA7-E50924349EAC}"/>
              </a:ext>
            </a:extLst>
          </p:cNvPr>
          <p:cNvSpPr>
            <a:spLocks noGrp="1"/>
          </p:cNvSpPr>
          <p:nvPr>
            <p:ph type="ctrTitle"/>
          </p:nvPr>
        </p:nvSpPr>
        <p:spPr>
          <a:xfrm>
            <a:off x="6746628" y="1783959"/>
            <a:ext cx="4645250" cy="2889114"/>
          </a:xfrm>
        </p:spPr>
        <p:txBody>
          <a:bodyPr anchor="b">
            <a:normAutofit/>
          </a:bodyPr>
          <a:lstStyle/>
          <a:p>
            <a:pPr algn="l"/>
            <a:r>
              <a:rPr lang="ar-SA" dirty="0"/>
              <a:t>الآثار والمصادر الكلاسيكية</a:t>
            </a:r>
            <a:endParaRPr lang="ar-SA"/>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صورة 4">
            <a:extLst>
              <a:ext uri="{FF2B5EF4-FFF2-40B4-BE49-F238E27FC236}">
                <a16:creationId xmlns:a16="http://schemas.microsoft.com/office/drawing/2014/main" id="{D8639D1C-FF18-0540-89DB-0E98A0652A9A}"/>
              </a:ext>
            </a:extLst>
          </p:cNvPr>
          <p:cNvPicPr>
            <a:picLocks noChangeAspect="1"/>
          </p:cNvPicPr>
          <p:nvPr/>
        </p:nvPicPr>
        <p:blipFill rotWithShape="1">
          <a:blip r:embed="rId2">
            <a:extLst>
              <a:ext uri="{28A0092B-C50C-407E-A947-70E740481C1C}">
                <a14:useLocalDpi xmlns:a14="http://schemas.microsoft.com/office/drawing/2010/main" val="0"/>
              </a:ext>
            </a:extLst>
          </a:blip>
          <a:srcRect t="9441" r="-2" b="517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2152754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30703927-CDB0-8742-AEE4-608C2F4AD7F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117" b="10854"/>
          <a:stretch/>
        </p:blipFill>
        <p:spPr>
          <a:xfrm>
            <a:off x="20" y="1"/>
            <a:ext cx="12191980" cy="6857999"/>
          </a:xfrm>
          <a:prstGeom prst="rect">
            <a:avLst/>
          </a:prstGeom>
        </p:spPr>
      </p:pic>
      <p:sp>
        <p:nvSpPr>
          <p:cNvPr id="2" name="عنوان 1">
            <a:extLst>
              <a:ext uri="{FF2B5EF4-FFF2-40B4-BE49-F238E27FC236}">
                <a16:creationId xmlns:a16="http://schemas.microsoft.com/office/drawing/2014/main" id="{BEA6C67E-89CB-1F46-9840-163D0720F03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rtl="0"/>
            <a:r>
              <a:rPr lang="en-US" sz="6000">
                <a:solidFill>
                  <a:srgbClr val="FFFFFF"/>
                </a:solidFill>
              </a:rPr>
              <a:t>هل يوجد في منطقة الرياض مناطق اثرية ؟</a:t>
            </a:r>
          </a:p>
        </p:txBody>
      </p:sp>
    </p:spTree>
    <p:extLst>
      <p:ext uri="{BB962C8B-B14F-4D97-AF65-F5344CB8AC3E}">
        <p14:creationId xmlns:p14="http://schemas.microsoft.com/office/powerpoint/2010/main" val="3824429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44CACC7-FFA6-BE42-AB7F-20802D34E04A}"/>
              </a:ext>
            </a:extLst>
          </p:cNvPr>
          <p:cNvSpPr>
            <a:spLocks noGrp="1"/>
          </p:cNvSpPr>
          <p:nvPr>
            <p:ph type="title"/>
          </p:nvPr>
        </p:nvSpPr>
        <p:spPr>
          <a:xfrm>
            <a:off x="457201" y="412454"/>
            <a:ext cx="2381250" cy="2101850"/>
          </a:xfrm>
        </p:spPr>
        <p:txBody>
          <a:bodyPr>
            <a:normAutofit/>
          </a:bodyPr>
          <a:lstStyle/>
          <a:p>
            <a:r>
              <a:rPr lang="ar-SA" sz="2200"/>
              <a:t>هناك دلائل تشير لنا  من خلال الصور ان موقع المقر في منطقة الرياض  وجدت فيه اثار قديمة تدل على استئناس الإنسان للخيل في العالم </a:t>
            </a:r>
          </a:p>
        </p:txBody>
      </p:sp>
      <p:sp>
        <p:nvSpPr>
          <p:cNvPr id="14" name="Rectangle 13">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8">
            <a:extLst>
              <a:ext uri="{FF2B5EF4-FFF2-40B4-BE49-F238E27FC236}">
                <a16:creationId xmlns:a16="http://schemas.microsoft.com/office/drawing/2014/main" id="{8FF52ADA-D139-423D-A3CB-E484707839BF}"/>
              </a:ext>
            </a:extLst>
          </p:cNvPr>
          <p:cNvSpPr>
            <a:spLocks noGrp="1"/>
          </p:cNvSpPr>
          <p:nvPr>
            <p:ph idx="1"/>
          </p:nvPr>
        </p:nvSpPr>
        <p:spPr>
          <a:xfrm>
            <a:off x="3157538" y="412454"/>
            <a:ext cx="3243262" cy="2101850"/>
          </a:xfrm>
        </p:spPr>
        <p:txBody>
          <a:bodyPr anchor="ctr">
            <a:normAutofit/>
          </a:bodyPr>
          <a:lstStyle/>
          <a:p>
            <a:r>
              <a:rPr lang="ar-SA" sz="2400" dirty="0"/>
              <a:t>اقدم استئناس للخيل في العالم </a:t>
            </a:r>
            <a:endParaRPr lang="en-US" sz="2400" dirty="0"/>
          </a:p>
        </p:txBody>
      </p:sp>
      <p:pic>
        <p:nvPicPr>
          <p:cNvPr id="4" name="صورة 4">
            <a:extLst>
              <a:ext uri="{FF2B5EF4-FFF2-40B4-BE49-F238E27FC236}">
                <a16:creationId xmlns:a16="http://schemas.microsoft.com/office/drawing/2014/main" id="{EDFE6229-76ED-6849-985E-2D830331AFF2}"/>
              </a:ext>
            </a:extLst>
          </p:cNvPr>
          <p:cNvPicPr>
            <a:picLocks noChangeAspect="1"/>
          </p:cNvPicPr>
          <p:nvPr/>
        </p:nvPicPr>
        <p:blipFill rotWithShape="1">
          <a:blip r:embed="rId2">
            <a:extLst>
              <a:ext uri="{28A0092B-C50C-407E-A947-70E740481C1C}">
                <a14:useLocalDpi xmlns:a14="http://schemas.microsoft.com/office/drawing/2010/main" val="0"/>
              </a:ext>
            </a:extLst>
          </a:blip>
          <a:srcRect r="8461" b="-3"/>
          <a:stretch/>
        </p:blipFill>
        <p:spPr>
          <a:xfrm>
            <a:off x="20" y="2959630"/>
            <a:ext cx="6400781" cy="3898370"/>
          </a:xfrm>
          <a:prstGeom prst="rect">
            <a:avLst/>
          </a:prstGeom>
        </p:spPr>
      </p:pic>
      <p:pic>
        <p:nvPicPr>
          <p:cNvPr id="5" name="صورة 5">
            <a:extLst>
              <a:ext uri="{FF2B5EF4-FFF2-40B4-BE49-F238E27FC236}">
                <a16:creationId xmlns:a16="http://schemas.microsoft.com/office/drawing/2014/main" id="{00DD47A5-1A6C-8D43-B258-44AE44693510}"/>
              </a:ext>
            </a:extLst>
          </p:cNvPr>
          <p:cNvPicPr>
            <a:picLocks noChangeAspect="1"/>
          </p:cNvPicPr>
          <p:nvPr/>
        </p:nvPicPr>
        <p:blipFill rotWithShape="1">
          <a:blip r:embed="rId3">
            <a:extLst>
              <a:ext uri="{28A0092B-C50C-407E-A947-70E740481C1C}">
                <a14:useLocalDpi xmlns:a14="http://schemas.microsoft.com/office/drawing/2010/main" val="0"/>
              </a:ext>
            </a:extLst>
          </a:blip>
          <a:srcRect t="8163"/>
          <a:stretch/>
        </p:blipFill>
        <p:spPr>
          <a:xfrm>
            <a:off x="6591299" y="1"/>
            <a:ext cx="5600701" cy="6857999"/>
          </a:xfrm>
          <a:prstGeom prst="rect">
            <a:avLst/>
          </a:prstGeom>
        </p:spPr>
      </p:pic>
    </p:spTree>
    <p:extLst>
      <p:ext uri="{BB962C8B-B14F-4D97-AF65-F5344CB8AC3E}">
        <p14:creationId xmlns:p14="http://schemas.microsoft.com/office/powerpoint/2010/main" val="86549881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عنوان 1">
            <a:extLst>
              <a:ext uri="{FF2B5EF4-FFF2-40B4-BE49-F238E27FC236}">
                <a16:creationId xmlns:a16="http://schemas.microsoft.com/office/drawing/2014/main" id="{BA16CE1E-0F59-9E44-8112-E9B598836E9A}"/>
              </a:ext>
            </a:extLst>
          </p:cNvPr>
          <p:cNvSpPr>
            <a:spLocks noGrp="1"/>
          </p:cNvSpPr>
          <p:nvPr>
            <p:ph type="title"/>
          </p:nvPr>
        </p:nvSpPr>
        <p:spPr>
          <a:xfrm>
            <a:off x="871220" y="860028"/>
            <a:ext cx="6006192" cy="1324907"/>
          </a:xfrm>
        </p:spPr>
        <p:txBody>
          <a:bodyPr>
            <a:normAutofit/>
          </a:bodyPr>
          <a:lstStyle/>
          <a:p>
            <a:r>
              <a:rPr lang="ar-SA">
                <a:solidFill>
                  <a:schemeClr val="accent1"/>
                </a:solidFill>
              </a:rPr>
              <a:t>والمقصود بالمصادر الكلاسيكية ؟</a:t>
            </a:r>
          </a:p>
        </p:txBody>
      </p:sp>
      <p:sp>
        <p:nvSpPr>
          <p:cNvPr id="3" name="عنصر نائب للمحتوى 2">
            <a:extLst>
              <a:ext uri="{FF2B5EF4-FFF2-40B4-BE49-F238E27FC236}">
                <a16:creationId xmlns:a16="http://schemas.microsoft.com/office/drawing/2014/main" id="{6CB00F6C-760C-3141-B235-832758F8460C}"/>
              </a:ext>
            </a:extLst>
          </p:cNvPr>
          <p:cNvSpPr>
            <a:spLocks noGrp="1"/>
          </p:cNvSpPr>
          <p:nvPr>
            <p:ph idx="1"/>
          </p:nvPr>
        </p:nvSpPr>
        <p:spPr>
          <a:xfrm>
            <a:off x="871220" y="2248823"/>
            <a:ext cx="6006192" cy="3928139"/>
          </a:xfrm>
        </p:spPr>
        <p:txBody>
          <a:bodyPr>
            <a:normAutofit/>
          </a:bodyPr>
          <a:lstStyle/>
          <a:p>
            <a:r>
              <a:rPr lang="ar-SA" sz="2400">
                <a:solidFill>
                  <a:schemeClr val="accent1"/>
                </a:solidFill>
              </a:rPr>
              <a:t>هي مؤلفات كتبت باللغتين اليونانية واللاتينية في حقبة زمنية قديمة جدا قبل الإسلام في القرن الخامس قبل الميلادحتى القرن الثالث الميلادي </a:t>
            </a:r>
          </a:p>
        </p:txBody>
      </p:sp>
      <p:sp>
        <p:nvSpPr>
          <p:cNvPr id="13" name="Rectangle 1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9E614F1E-D110-1C42-B012-4A67F01AE371}"/>
              </a:ext>
            </a:extLst>
          </p:cNvPr>
          <p:cNvPicPr>
            <a:picLocks noChangeAspect="1"/>
          </p:cNvPicPr>
          <p:nvPr/>
        </p:nvPicPr>
        <p:blipFill rotWithShape="1">
          <a:blip r:embed="rId2">
            <a:extLst>
              <a:ext uri="{28A0092B-C50C-407E-A947-70E740481C1C}">
                <a14:useLocalDpi xmlns:a14="http://schemas.microsoft.com/office/drawing/2010/main" val="0"/>
              </a:ext>
            </a:extLst>
          </a:blip>
          <a:srcRect l="1948" r="1" b="1"/>
          <a:stretch/>
        </p:blipFill>
        <p:spPr>
          <a:xfrm>
            <a:off x="7523826" y="862763"/>
            <a:ext cx="3788081" cy="5151142"/>
          </a:xfrm>
          <a:prstGeom prst="rect">
            <a:avLst/>
          </a:prstGeom>
        </p:spPr>
      </p:pic>
    </p:spTree>
    <p:extLst>
      <p:ext uri="{BB962C8B-B14F-4D97-AF65-F5344CB8AC3E}">
        <p14:creationId xmlns:p14="http://schemas.microsoft.com/office/powerpoint/2010/main" val="45724710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4964A580-FA87-3C47-80F3-3C2EEC88E6C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B088876E-4AEC-4C4D-AFA1-8C47423D57A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rtl="0"/>
            <a:r>
              <a:rPr lang="en-US" sz="3600">
                <a:solidFill>
                  <a:schemeClr val="tx1">
                    <a:lumMod val="85000"/>
                    <a:lumOff val="15000"/>
                  </a:schemeClr>
                </a:solidFill>
              </a:rPr>
              <a:t>فسري تعتبر النقوش من علامات العمق الحضاري القديم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08252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A786C0-D5C4-E740-A28C-43DCF8C625D2}"/>
              </a:ext>
            </a:extLst>
          </p:cNvPr>
          <p:cNvSpPr>
            <a:spLocks noGrp="1"/>
          </p:cNvSpPr>
          <p:nvPr>
            <p:ph type="title"/>
          </p:nvPr>
        </p:nvSpPr>
        <p:spPr>
          <a:xfrm>
            <a:off x="4941535" y="640081"/>
            <a:ext cx="6610383" cy="3497021"/>
          </a:xfrm>
          <a:noFill/>
        </p:spPr>
        <p:txBody>
          <a:bodyPr vert="horz" lIns="91440" tIns="45720" rIns="91440" bIns="45720" rtlCol="0" anchor="b">
            <a:normAutofit/>
          </a:bodyPr>
          <a:lstStyle/>
          <a:p>
            <a:pPr algn="l" rtl="0"/>
            <a:r>
              <a:rPr lang="en-US" sz="6000"/>
              <a:t>الواجب</a:t>
            </a:r>
          </a:p>
        </p:txBody>
      </p:sp>
      <p:sp>
        <p:nvSpPr>
          <p:cNvPr id="3" name="عنصر نائب للمحتوى 2">
            <a:extLst>
              <a:ext uri="{FF2B5EF4-FFF2-40B4-BE49-F238E27FC236}">
                <a16:creationId xmlns:a16="http://schemas.microsoft.com/office/drawing/2014/main" id="{181C0FF6-0E14-2B4F-8F2A-54745FB657FE}"/>
              </a:ext>
            </a:extLst>
          </p:cNvPr>
          <p:cNvSpPr>
            <a:spLocks noGrp="1"/>
          </p:cNvSpPr>
          <p:nvPr>
            <p:ph idx="1"/>
          </p:nvPr>
        </p:nvSpPr>
        <p:spPr>
          <a:xfrm>
            <a:off x="4949759" y="4393579"/>
            <a:ext cx="6602159" cy="1824341"/>
          </a:xfrm>
          <a:noFill/>
        </p:spPr>
        <p:txBody>
          <a:bodyPr vert="horz" lIns="91440" tIns="45720" rIns="91440" bIns="45720" rtlCol="0">
            <a:normAutofit/>
          </a:bodyPr>
          <a:lstStyle/>
          <a:p>
            <a:pPr marL="0" indent="0" algn="l" rtl="0">
              <a:buNone/>
            </a:pPr>
            <a:r>
              <a:rPr lang="en-US" sz="2400"/>
              <a:t>اكتبي تقرير عن دور المملكة في دعم الآثار التاريخية وماهي الجهة المسوؤلة عنها؟</a:t>
            </a:r>
          </a:p>
        </p:txBody>
      </p:sp>
      <p:sp>
        <p:nvSpPr>
          <p:cNvPr id="14" name="Rectangle 10">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صورة 6">
            <a:extLst>
              <a:ext uri="{FF2B5EF4-FFF2-40B4-BE49-F238E27FC236}">
                <a16:creationId xmlns:a16="http://schemas.microsoft.com/office/drawing/2014/main" id="{3E3A702F-FF14-BD4D-823B-4DAF035CB9A1}"/>
              </a:ext>
            </a:extLst>
          </p:cNvPr>
          <p:cNvPicPr>
            <a:picLocks noChangeAspect="1"/>
          </p:cNvPicPr>
          <p:nvPr/>
        </p:nvPicPr>
        <p:blipFill rotWithShape="1">
          <a:blip r:embed="rId2">
            <a:extLst>
              <a:ext uri="{28A0092B-C50C-407E-A947-70E740481C1C}">
                <a14:useLocalDpi xmlns:a14="http://schemas.microsoft.com/office/drawing/2010/main" val="0"/>
              </a:ext>
            </a:extLst>
          </a:blip>
          <a:srcRect r="-1" b="2328"/>
          <a:stretch/>
        </p:blipFill>
        <p:spPr>
          <a:xfrm>
            <a:off x="809243" y="809244"/>
            <a:ext cx="3017520" cy="5239512"/>
          </a:xfrm>
          <a:prstGeom prst="rect">
            <a:avLst/>
          </a:prstGeom>
          <a:effectLst/>
        </p:spPr>
      </p:pic>
    </p:spTree>
    <p:extLst>
      <p:ext uri="{BB962C8B-B14F-4D97-AF65-F5344CB8AC3E}">
        <p14:creationId xmlns:p14="http://schemas.microsoft.com/office/powerpoint/2010/main" val="322146515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80C9E1-5F11-424E-B7A9-7AB165889190}"/>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47463C79-709E-B84C-AFD0-598288046C77}"/>
              </a:ext>
            </a:extLst>
          </p:cNvPr>
          <p:cNvSpPr>
            <a:spLocks noGrp="1"/>
          </p:cNvSpPr>
          <p:nvPr>
            <p:ph idx="1"/>
          </p:nvPr>
        </p:nvSpPr>
        <p:spPr/>
        <p:txBody>
          <a:bodyPr/>
          <a:lstStyle/>
          <a:p>
            <a:endParaRPr lang="ar-SA"/>
          </a:p>
        </p:txBody>
      </p:sp>
    </p:spTree>
    <p:extLst>
      <p:ext uri="{BB962C8B-B14F-4D97-AF65-F5344CB8AC3E}">
        <p14:creationId xmlns:p14="http://schemas.microsoft.com/office/powerpoint/2010/main" val="36864710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DA6AAF64-0CFF-1541-8B5C-4F73322560F7}"/>
              </a:ext>
            </a:extLst>
          </p:cNvPr>
          <p:cNvPicPr>
            <a:picLocks noChangeAspect="1"/>
          </p:cNvPicPr>
          <p:nvPr/>
        </p:nvPicPr>
        <p:blipFill rotWithShape="1">
          <a:blip r:embed="rId2">
            <a:extLst>
              <a:ext uri="{28A0092B-C50C-407E-A947-70E740481C1C}">
                <a14:useLocalDpi xmlns:a14="http://schemas.microsoft.com/office/drawing/2010/main" val="0"/>
              </a:ext>
            </a:extLst>
          </a:blip>
          <a:srcRect t="8692" b="6722"/>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عنوان 1">
            <a:extLst>
              <a:ext uri="{FF2B5EF4-FFF2-40B4-BE49-F238E27FC236}">
                <a16:creationId xmlns:a16="http://schemas.microsoft.com/office/drawing/2014/main" id="{82042ED5-D282-CA4C-8CB5-E29E6B54BEF1}"/>
              </a:ext>
            </a:extLst>
          </p:cNvPr>
          <p:cNvSpPr>
            <a:spLocks noGrp="1"/>
          </p:cNvSpPr>
          <p:nvPr>
            <p:ph type="title"/>
          </p:nvPr>
        </p:nvSpPr>
        <p:spPr>
          <a:xfrm>
            <a:off x="709448" y="1913950"/>
            <a:ext cx="4204137" cy="1342754"/>
          </a:xfrm>
        </p:spPr>
        <p:txBody>
          <a:bodyPr>
            <a:normAutofit/>
          </a:bodyPr>
          <a:lstStyle/>
          <a:p>
            <a:pPr algn="ctr"/>
            <a:r>
              <a:rPr lang="ar-SA" sz="3600"/>
              <a:t>أهداف الدرس </a:t>
            </a:r>
            <a:br>
              <a:rPr lang="ar-SA" sz="3600"/>
            </a:br>
            <a:endParaRPr lang="ar-SA" sz="3600"/>
          </a:p>
        </p:txBody>
      </p:sp>
      <p:cxnSp>
        <p:nvCxnSpPr>
          <p:cNvPr id="20"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4F380E5A-C178-314F-A080-9DD0CB06FBDF}"/>
              </a:ext>
            </a:extLst>
          </p:cNvPr>
          <p:cNvSpPr>
            <a:spLocks noGrp="1"/>
          </p:cNvSpPr>
          <p:nvPr>
            <p:ph idx="1"/>
          </p:nvPr>
        </p:nvSpPr>
        <p:spPr>
          <a:xfrm>
            <a:off x="525516" y="3417573"/>
            <a:ext cx="4593021" cy="2619839"/>
          </a:xfrm>
        </p:spPr>
        <p:txBody>
          <a:bodyPr anchor="ctr">
            <a:normAutofit/>
          </a:bodyPr>
          <a:lstStyle/>
          <a:p>
            <a:r>
              <a:rPr lang="ar-SA" sz="1700"/>
              <a:t>ان تعرف الطالبة مفهوم الآثار</a:t>
            </a:r>
          </a:p>
          <a:p>
            <a:r>
              <a:rPr lang="ar-SA" sz="1700"/>
              <a:t>ان تبحث عن اهم الآثار التاريخية في وطني</a:t>
            </a:r>
          </a:p>
          <a:p>
            <a:r>
              <a:rPr lang="ar-SA" sz="1700"/>
              <a:t>ان تحدد منطقة الشويحطية على خارطة المملكة</a:t>
            </a:r>
          </a:p>
          <a:p>
            <a:r>
              <a:rPr lang="ar-SA" sz="1700"/>
              <a:t>ان تستدل على بعض الآثار التي تؤكد وجود العصر الحجري في وطني</a:t>
            </a:r>
          </a:p>
          <a:p>
            <a:r>
              <a:rPr lang="ar-SA" sz="1700"/>
              <a:t>ان تبين المقصود بالمصادر الكلاسيكية</a:t>
            </a:r>
          </a:p>
          <a:p>
            <a:r>
              <a:rPr lang="ar-SA" sz="1700"/>
              <a:t>ان تفسر النقوش من علامات العمق الحضاري والنشاط القديم </a:t>
            </a:r>
          </a:p>
        </p:txBody>
      </p:sp>
    </p:spTree>
    <p:extLst>
      <p:ext uri="{BB962C8B-B14F-4D97-AF65-F5344CB8AC3E}">
        <p14:creationId xmlns:p14="http://schemas.microsoft.com/office/powerpoint/2010/main" val="409101691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912FF71F-DBB2-0F41-8496-93F8783AB3D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8356" r="6124" b="2"/>
          <a:stretch/>
        </p:blipFill>
        <p:spPr>
          <a:xfrm>
            <a:off x="5797543" y="10"/>
            <a:ext cx="6394152" cy="6857990"/>
          </a:xfrm>
          <a:prstGeom prst="rect">
            <a:avLst/>
          </a:prstGeom>
        </p:spPr>
      </p:pic>
      <p:pic>
        <p:nvPicPr>
          <p:cNvPr id="1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عنوان 1">
            <a:extLst>
              <a:ext uri="{FF2B5EF4-FFF2-40B4-BE49-F238E27FC236}">
                <a16:creationId xmlns:a16="http://schemas.microsoft.com/office/drawing/2014/main" id="{F17758D6-8971-D441-A7D8-6A574F208F6C}"/>
              </a:ext>
            </a:extLst>
          </p:cNvPr>
          <p:cNvSpPr>
            <a:spLocks noGrp="1"/>
          </p:cNvSpPr>
          <p:nvPr>
            <p:ph type="title"/>
          </p:nvPr>
        </p:nvSpPr>
        <p:spPr>
          <a:xfrm>
            <a:off x="804998" y="798445"/>
            <a:ext cx="4803636" cy="1311664"/>
          </a:xfrm>
        </p:spPr>
        <p:txBody>
          <a:bodyPr>
            <a:normAutofit/>
          </a:bodyPr>
          <a:lstStyle/>
          <a:p>
            <a:r>
              <a:rPr lang="ar-SA">
                <a:solidFill>
                  <a:srgbClr val="000000"/>
                </a:solidFill>
              </a:rPr>
              <a:t>عرفي الآثار وهل يوجد في وطني اثار قديمة ؟</a:t>
            </a:r>
          </a:p>
        </p:txBody>
      </p:sp>
      <p:sp>
        <p:nvSpPr>
          <p:cNvPr id="3" name="عنصر نائب للمحتوى 2">
            <a:extLst>
              <a:ext uri="{FF2B5EF4-FFF2-40B4-BE49-F238E27FC236}">
                <a16:creationId xmlns:a16="http://schemas.microsoft.com/office/drawing/2014/main" id="{3F7B5B2A-C4F6-4C41-AD6B-FF4E16AC3400}"/>
              </a:ext>
            </a:extLst>
          </p:cNvPr>
          <p:cNvSpPr>
            <a:spLocks noGrp="1"/>
          </p:cNvSpPr>
          <p:nvPr>
            <p:ph idx="1"/>
          </p:nvPr>
        </p:nvSpPr>
        <p:spPr>
          <a:xfrm>
            <a:off x="804997" y="2272142"/>
            <a:ext cx="5291003" cy="4356637"/>
          </a:xfrm>
        </p:spPr>
        <p:txBody>
          <a:bodyPr anchor="ctr">
            <a:normAutofit/>
          </a:bodyPr>
          <a:lstStyle/>
          <a:p>
            <a:r>
              <a:rPr lang="ar-SA" sz="1700" b="1">
                <a:solidFill>
                  <a:srgbClr val="000000"/>
                </a:solidFill>
              </a:rPr>
              <a:t> </a:t>
            </a:r>
            <a:r>
              <a:rPr lang="ar-SA" sz="1700" b="1">
                <a:solidFill>
                  <a:srgbClr val="000000"/>
                </a:solidFill>
                <a:latin typeface="HelveticaNeue"/>
              </a:rPr>
              <a:t> </a:t>
            </a:r>
            <a:r>
              <a:rPr lang="ar-SA" sz="1700" b="1">
                <a:solidFill>
                  <a:srgbClr val="000000"/>
                </a:solidFill>
                <a:latin typeface="HelveticaNeue-Bold"/>
              </a:rPr>
              <a:t>الآثار</a:t>
            </a:r>
            <a:r>
              <a:rPr lang="ar-SA" sz="1700" b="1">
                <a:solidFill>
                  <a:srgbClr val="000000"/>
                </a:solidFill>
                <a:latin typeface="HelveticaNeue"/>
              </a:rPr>
              <a:t> هو علم يختص بدراسة البقايا المادية التي خلفها الإنسان ويبدأ تاريخ دراسة علم </a:t>
            </a:r>
            <a:r>
              <a:rPr lang="ar-SA" sz="1700" b="1">
                <a:solidFill>
                  <a:srgbClr val="000000"/>
                </a:solidFill>
                <a:latin typeface="HelveticaNeue-Bold"/>
              </a:rPr>
              <a:t>الآثار</a:t>
            </a:r>
            <a:r>
              <a:rPr lang="ar-SA" sz="1700" b="1">
                <a:solidFill>
                  <a:srgbClr val="000000"/>
                </a:solidFill>
                <a:latin typeface="HelveticaNeue"/>
              </a:rPr>
              <a:t> ببداية صُنع الإنسان لأدواته (القواطع والأدوات القاطعة)، وربما سمي علم العاديات نسبة إلى قبيلة عاد البائدة، وهو دراسة علمية لمخلّفات الحضارة الإنسانية الماضية. وتدرس فيه حياة الشعوب القديمة.</a:t>
            </a:r>
          </a:p>
          <a:p>
            <a:r>
              <a:rPr lang="ar-SA" sz="1700" b="1">
                <a:solidFill>
                  <a:srgbClr val="000000"/>
                </a:solidFill>
                <a:latin typeface="+mj-lt"/>
              </a:rPr>
              <a:t>تعريف علم الآثار هو العلم الذي يهتم بدراسة ما تركه الإنسان من بقايا مادية، حيثُ يبدأ بدراسة ما صنعه الإنسان من أدوات منذ القدم وحتى العصر الحالي. ويُسمى بعلم العاديات نسبةً إلى قبيلة عاد الهالكة. يوعتبر أيضاً دراسةً علميةً دقيقة لمخلفات الحضارات الإنسانية الماضية، فمن خلاله تُدرس حياة الشعوب القديمة وطريقة عيشها؛ وتشمل تلك المخلفات الكثير من المباني، والقطع الفنية، والفخار، والعظام، والعمائر، والمقابر، والأدوات</a:t>
            </a:r>
          </a:p>
        </p:txBody>
      </p:sp>
    </p:spTree>
    <p:extLst>
      <p:ext uri="{BB962C8B-B14F-4D97-AF65-F5344CB8AC3E}">
        <p14:creationId xmlns:p14="http://schemas.microsoft.com/office/powerpoint/2010/main" val="27230700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3D9DE6F-94B3-A046-83F1-5E858732F39F}"/>
              </a:ext>
            </a:extLst>
          </p:cNvPr>
          <p:cNvSpPr>
            <a:spLocks noGrp="1"/>
          </p:cNvSpPr>
          <p:nvPr>
            <p:ph type="title"/>
          </p:nvPr>
        </p:nvSpPr>
        <p:spPr>
          <a:xfrm>
            <a:off x="838201" y="345810"/>
            <a:ext cx="5120561" cy="1325563"/>
          </a:xfrm>
        </p:spPr>
        <p:txBody>
          <a:bodyPr>
            <a:normAutofit/>
          </a:bodyPr>
          <a:lstStyle/>
          <a:p>
            <a:r>
              <a:rPr lang="ar-SA"/>
              <a:t>الآثار في وطني :</a:t>
            </a:r>
          </a:p>
        </p:txBody>
      </p:sp>
      <p:sp>
        <p:nvSpPr>
          <p:cNvPr id="3" name="عنصر نائب للمحتوى 2">
            <a:extLst>
              <a:ext uri="{FF2B5EF4-FFF2-40B4-BE49-F238E27FC236}">
                <a16:creationId xmlns:a16="http://schemas.microsoft.com/office/drawing/2014/main" id="{C0EE1FD7-D561-214C-ACE0-A69BBAA382CB}"/>
              </a:ext>
            </a:extLst>
          </p:cNvPr>
          <p:cNvSpPr>
            <a:spLocks noGrp="1"/>
          </p:cNvSpPr>
          <p:nvPr>
            <p:ph idx="1"/>
          </p:nvPr>
        </p:nvSpPr>
        <p:spPr>
          <a:xfrm>
            <a:off x="838201" y="1825625"/>
            <a:ext cx="5092194" cy="4351338"/>
          </a:xfrm>
        </p:spPr>
        <p:txBody>
          <a:bodyPr>
            <a:normAutofit/>
          </a:bodyPr>
          <a:lstStyle/>
          <a:p>
            <a:r>
              <a:rPr lang="ar-SA"/>
              <a:t>تعتبر المملكة العربية السعودية من أغنى المناطق بالمواقع الأثرية العريقة والتاريخية، والتي تدل على الأصالة والقدم لهذه المنطقة، فتروي بين ثناياها قصصاً وأحداثاً لشعوب عريقة على مرّ العصور المختلفة، وتمتد من العصور الحجرية القديمة إلى العصور التاريخية الإسلامية، ففيها القصور والحصن والمنشآت العمرانية الجميلة، والمقتنيات الأثرية العريقة، واللوحات والنقوش المميزة.</a:t>
            </a:r>
          </a:p>
        </p:txBody>
      </p:sp>
      <p:sp>
        <p:nvSpPr>
          <p:cNvPr id="46" name="Oval 2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صورة 4">
            <a:extLst>
              <a:ext uri="{FF2B5EF4-FFF2-40B4-BE49-F238E27FC236}">
                <a16:creationId xmlns:a16="http://schemas.microsoft.com/office/drawing/2014/main" id="{4235A2C9-1A8B-994E-B2CD-332884117460}"/>
              </a:ext>
            </a:extLst>
          </p:cNvPr>
          <p:cNvPicPr>
            <a:picLocks noChangeAspect="1"/>
          </p:cNvPicPr>
          <p:nvPr/>
        </p:nvPicPr>
        <p:blipFill rotWithShape="1">
          <a:blip r:embed="rId2">
            <a:extLst>
              <a:ext uri="{28A0092B-C50C-407E-A947-70E740481C1C}">
                <a14:useLocalDpi xmlns:a14="http://schemas.microsoft.com/office/drawing/2010/main" val="0"/>
              </a:ext>
            </a:extLst>
          </a:blip>
          <a:srcRect l="5957" r="15870"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7" name="Arc 2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صورة 5">
            <a:extLst>
              <a:ext uri="{FF2B5EF4-FFF2-40B4-BE49-F238E27FC236}">
                <a16:creationId xmlns:a16="http://schemas.microsoft.com/office/drawing/2014/main" id="{C423156D-F1FE-5648-A6FB-3AF1134589BD}"/>
              </a:ext>
            </a:extLst>
          </p:cNvPr>
          <p:cNvPicPr>
            <a:picLocks noChangeAspect="1"/>
          </p:cNvPicPr>
          <p:nvPr/>
        </p:nvPicPr>
        <p:blipFill rotWithShape="1">
          <a:blip r:embed="rId3">
            <a:extLst>
              <a:ext uri="{28A0092B-C50C-407E-A947-70E740481C1C}">
                <a14:useLocalDpi xmlns:a14="http://schemas.microsoft.com/office/drawing/2010/main" val="0"/>
              </a:ext>
            </a:extLst>
          </a:blip>
          <a:srcRect l="9572" r="12622"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91355954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327136-2E36-2340-84A5-434A19FBFC7F}"/>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algn="l" rtl="0"/>
            <a:r>
              <a:rPr lang="en-US" sz="5400" b="1">
                <a:ln w="22225">
                  <a:solidFill>
                    <a:schemeClr val="accent2"/>
                  </a:solidFill>
                  <a:prstDash val="solid"/>
                </a:ln>
              </a:rPr>
              <a:t>مثلي اهم المناطق الأثرية في وطني </a:t>
            </a:r>
            <a:r>
              <a:rPr lang="en-US" sz="5400"/>
              <a:t>؟</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صورة 6">
            <a:extLst>
              <a:ext uri="{FF2B5EF4-FFF2-40B4-BE49-F238E27FC236}">
                <a16:creationId xmlns:a16="http://schemas.microsoft.com/office/drawing/2014/main" id="{AFA4CA36-1B4C-8E49-A157-23EED08DCE13}"/>
              </a:ext>
            </a:extLst>
          </p:cNvPr>
          <p:cNvPicPr>
            <a:picLocks noChangeAspect="1"/>
          </p:cNvPicPr>
          <p:nvPr/>
        </p:nvPicPr>
        <p:blipFill rotWithShape="1">
          <a:blip r:embed="rId2">
            <a:extLst>
              <a:ext uri="{28A0092B-C50C-407E-A947-70E740481C1C}">
                <a14:useLocalDpi xmlns:a14="http://schemas.microsoft.com/office/drawing/2010/main" val="0"/>
              </a:ext>
            </a:extLst>
          </a:blip>
          <a:srcRect l="12960" r="22328"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80153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047DB0ED-3381-2844-B012-2E8A1790DD1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964" r="19876"/>
          <a:stretch/>
        </p:blipFill>
        <p:spPr>
          <a:xfrm>
            <a:off x="5797543" y="10"/>
            <a:ext cx="6394152" cy="6857990"/>
          </a:xfrm>
          <a:prstGeom prst="rect">
            <a:avLst/>
          </a:prstGeom>
        </p:spPr>
      </p:pic>
      <p:pic>
        <p:nvPicPr>
          <p:cNvPr id="11"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عنصر نائب للمحتوى 2">
            <a:extLst>
              <a:ext uri="{FF2B5EF4-FFF2-40B4-BE49-F238E27FC236}">
                <a16:creationId xmlns:a16="http://schemas.microsoft.com/office/drawing/2014/main" id="{2E019722-2A35-9C42-9A28-5D6A7C04DB1C}"/>
              </a:ext>
            </a:extLst>
          </p:cNvPr>
          <p:cNvSpPr>
            <a:spLocks noGrp="1"/>
          </p:cNvSpPr>
          <p:nvPr>
            <p:ph idx="1"/>
          </p:nvPr>
        </p:nvSpPr>
        <p:spPr>
          <a:xfrm>
            <a:off x="804997" y="2272143"/>
            <a:ext cx="4706803" cy="3788830"/>
          </a:xfrm>
        </p:spPr>
        <p:txBody>
          <a:bodyPr anchor="ctr">
            <a:normAutofit/>
          </a:bodyPr>
          <a:lstStyle/>
          <a:p>
            <a:r>
              <a:rPr lang="ar-SA" sz="1600" b="1">
                <a:solidFill>
                  <a:srgbClr val="000000"/>
                </a:solidFill>
                <a:latin typeface="DroidArabicKufi"/>
              </a:rPr>
              <a:t>مدائن صالح : تقع وسط سلسلة متواصلة من الجبال المترابطة ومجموعة من المنحدرات الصخرية، وهي ثاني أهم عمران أنباطي بعد البتراء</a:t>
            </a:r>
          </a:p>
          <a:p>
            <a:r>
              <a:rPr lang="ar-SA" sz="1600" b="1">
                <a:solidFill>
                  <a:srgbClr val="000000"/>
                </a:solidFill>
                <a:latin typeface="DroidArabicKufi"/>
              </a:rPr>
              <a:t>. الدرعية التاريخية: كانت تعتبر العاصمة لدولة السعودية الأولى، وكانت تعكس القوة والشموخ للمكان، ويبرز فيها العديد من المقومات السياحية، مثل: مقر الحكم والأسرة الحاكمة، وهو واحدٌ من المواقع التراثية على مستوى العالم أجمع، ففيه العديد من البنيان الخلابة التي تعكس الفن الهندسي الأصيل، كما وتضم قصر السلوى والعديد من المباني الضخمة المبنية من الطين</a:t>
            </a:r>
          </a:p>
          <a:p>
            <a:r>
              <a:rPr lang="ar-SA" sz="1600" b="1">
                <a:solidFill>
                  <a:srgbClr val="000000"/>
                </a:solidFill>
                <a:latin typeface="DroidArabicKufi"/>
              </a:rPr>
              <a:t>. جدة التاريخية: وهي تشكل متحفاً يروي حكاية تاريخ جدة بصورة حيةٍ للزائر، فتضم مجموعة ضخمة من المناطق الأثرية التي تعيد الزائرين للوراء ليشهد الأزمنة والتواريخ التي مرت بها هذه المنطقة العريقة، ومن أهم المناطق الأثرية فيها: سور جدة، العديد من الحارات من أزمنة مختلفة، العديد من الأسواق القديمة والمساجد الأثرية. </a:t>
            </a:r>
            <a:endParaRPr lang="ar-SA" sz="1600" b="1">
              <a:solidFill>
                <a:srgbClr val="000000"/>
              </a:solidFill>
            </a:endParaRPr>
          </a:p>
        </p:txBody>
      </p:sp>
    </p:spTree>
    <p:extLst>
      <p:ext uri="{BB962C8B-B14F-4D97-AF65-F5344CB8AC3E}">
        <p14:creationId xmlns:p14="http://schemas.microsoft.com/office/powerpoint/2010/main" val="419743058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صورة 5">
            <a:extLst>
              <a:ext uri="{FF2B5EF4-FFF2-40B4-BE49-F238E27FC236}">
                <a16:creationId xmlns:a16="http://schemas.microsoft.com/office/drawing/2014/main" id="{155CFE76-D4B3-6C4D-945D-6E72EA8A09AA}"/>
              </a:ext>
            </a:extLst>
          </p:cNvPr>
          <p:cNvPicPr>
            <a:picLocks noChangeAspect="1"/>
          </p:cNvPicPr>
          <p:nvPr/>
        </p:nvPicPr>
        <p:blipFill rotWithShape="1">
          <a:blip r:embed="rId2">
            <a:extLst>
              <a:ext uri="{28A0092B-C50C-407E-A947-70E740481C1C}">
                <a14:useLocalDpi xmlns:a14="http://schemas.microsoft.com/office/drawing/2010/main" val="0"/>
              </a:ext>
            </a:extLst>
          </a:blip>
          <a:srcRect l="12960" r="22328" b="1"/>
          <a:stretch/>
        </p:blipFill>
        <p:spPr>
          <a:xfrm>
            <a:off x="12700" y="0"/>
            <a:ext cx="5118100" cy="500380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6" name="صورة 6">
            <a:extLst>
              <a:ext uri="{FF2B5EF4-FFF2-40B4-BE49-F238E27FC236}">
                <a16:creationId xmlns:a16="http://schemas.microsoft.com/office/drawing/2014/main" id="{7D58BDF7-9B55-C346-8B10-3859E7F50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700" y="0"/>
            <a:ext cx="6946900" cy="5003800"/>
          </a:xfrm>
          <a:prstGeom prst="rect">
            <a:avLst/>
          </a:prstGeom>
        </p:spPr>
      </p:pic>
      <p:sp>
        <p:nvSpPr>
          <p:cNvPr id="2" name="عنوان 1">
            <a:extLst>
              <a:ext uri="{FF2B5EF4-FFF2-40B4-BE49-F238E27FC236}">
                <a16:creationId xmlns:a16="http://schemas.microsoft.com/office/drawing/2014/main" id="{6668EB73-65ED-7A46-B740-00FAF557CD68}"/>
              </a:ext>
            </a:extLst>
          </p:cNvPr>
          <p:cNvSpPr>
            <a:spLocks noGrp="1"/>
          </p:cNvSpPr>
          <p:nvPr>
            <p:ph type="title"/>
          </p:nvPr>
        </p:nvSpPr>
        <p:spPr>
          <a:xfrm>
            <a:off x="838200" y="5186423"/>
            <a:ext cx="10515600" cy="1114382"/>
          </a:xfrm>
        </p:spPr>
        <p:txBody>
          <a:bodyPr vert="horz" lIns="91440" tIns="45720" rIns="91440" bIns="45720" rtlCol="0" anchor="ctr">
            <a:normAutofit/>
          </a:bodyPr>
          <a:lstStyle/>
          <a:p>
            <a:pPr algn="ctr" rtl="0"/>
            <a:r>
              <a:rPr lang="en-US" sz="2100"/>
              <a:t>عثر المؤرخون بعد الحفريات على مواقع تدل على استقرار الإنسان في المملكة العربية السعودية قبل 750سنة</a:t>
            </a:r>
            <a:br>
              <a:rPr lang="en-US" sz="2100"/>
            </a:br>
            <a:r>
              <a:rPr lang="en-US" sz="2100"/>
              <a:t>من خلال التقرير</a:t>
            </a:r>
          </a:p>
        </p:txBody>
      </p:sp>
    </p:spTree>
    <p:extLst>
      <p:ext uri="{BB962C8B-B14F-4D97-AF65-F5344CB8AC3E}">
        <p14:creationId xmlns:p14="http://schemas.microsoft.com/office/powerpoint/2010/main" val="247213142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صورة 4">
            <a:extLst>
              <a:ext uri="{FF2B5EF4-FFF2-40B4-BE49-F238E27FC236}">
                <a16:creationId xmlns:a16="http://schemas.microsoft.com/office/drawing/2014/main" id="{DBFB8CC5-60AA-DC49-9C53-11625BDC00C6}"/>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1028700" y="3048000"/>
            <a:ext cx="5041900" cy="2806700"/>
          </a:xfrm>
          <a:prstGeom prst="rect">
            <a:avLst/>
          </a:prstGeom>
        </p:spPr>
      </p:pic>
      <p:pic>
        <p:nvPicPr>
          <p:cNvPr id="5" name="صورة 5">
            <a:extLst>
              <a:ext uri="{FF2B5EF4-FFF2-40B4-BE49-F238E27FC236}">
                <a16:creationId xmlns:a16="http://schemas.microsoft.com/office/drawing/2014/main" id="{8C96919A-BC21-5E49-B1FC-75214CBAD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750" y="2948797"/>
            <a:ext cx="4991100" cy="2806700"/>
          </a:xfrm>
          <a:prstGeom prst="rect">
            <a:avLst/>
          </a:prstGeom>
        </p:spPr>
      </p:pic>
      <p:sp>
        <p:nvSpPr>
          <p:cNvPr id="2" name="عنوان 1">
            <a:extLst>
              <a:ext uri="{FF2B5EF4-FFF2-40B4-BE49-F238E27FC236}">
                <a16:creationId xmlns:a16="http://schemas.microsoft.com/office/drawing/2014/main" id="{0C0D0026-3BD0-7847-B6D2-CC0C1961E59C}"/>
              </a:ext>
            </a:extLst>
          </p:cNvPr>
          <p:cNvSpPr>
            <a:spLocks noGrp="1"/>
          </p:cNvSpPr>
          <p:nvPr>
            <p:ph type="title"/>
          </p:nvPr>
        </p:nvSpPr>
        <p:spPr>
          <a:xfrm>
            <a:off x="1179226" y="826680"/>
            <a:ext cx="9833548" cy="1325563"/>
          </a:xfrm>
        </p:spPr>
        <p:txBody>
          <a:bodyPr vert="horz" lIns="91440" tIns="45720" rIns="91440" bIns="45720" rtlCol="0">
            <a:normAutofit/>
          </a:bodyPr>
          <a:lstStyle/>
          <a:p>
            <a:pPr algn="ctr" rtl="0"/>
            <a:r>
              <a:rPr lang="en-US" sz="4000">
                <a:solidFill>
                  <a:srgbClr val="FFFFFF"/>
                </a:solidFill>
              </a:rPr>
              <a:t>منطقة في بلادي تعود الى العصر الحجري ابحثي في الكتاب المدرسي عن هذه المنطقة ؟</a:t>
            </a:r>
          </a:p>
        </p:txBody>
      </p:sp>
    </p:spTree>
    <p:extLst>
      <p:ext uri="{BB962C8B-B14F-4D97-AF65-F5344CB8AC3E}">
        <p14:creationId xmlns:p14="http://schemas.microsoft.com/office/powerpoint/2010/main" val="396870130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14</Slides>
  <Notes>0</Notes>
  <HiddenSlides>0</HiddenSlide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نسق Office</vt:lpstr>
      <vt:lpstr>الآثار والمصادر الكلاسيكية</vt:lpstr>
      <vt:lpstr>عرض تقديمي في PowerPoint</vt:lpstr>
      <vt:lpstr>أهداف الدرس  </vt:lpstr>
      <vt:lpstr>عرفي الآثار وهل يوجد في وطني اثار قديمة ؟</vt:lpstr>
      <vt:lpstr>الآثار في وطني :</vt:lpstr>
      <vt:lpstr>مثلي اهم المناطق الأثرية في وطني ؟</vt:lpstr>
      <vt:lpstr>عرض تقديمي في PowerPoint</vt:lpstr>
      <vt:lpstr>عثر المؤرخون بعد الحفريات على مواقع تدل على استقرار الإنسان في المملكة العربية السعودية قبل 750سنة من خلال التقرير</vt:lpstr>
      <vt:lpstr>منطقة في بلادي تعود الى العصر الحجري ابحثي في الكتاب المدرسي عن هذه المنطقة ؟</vt:lpstr>
      <vt:lpstr>هل يوجد في منطقة الرياض مناطق اثرية ؟</vt:lpstr>
      <vt:lpstr>هناك دلائل تشير لنا  من خلال الصور ان موقع المقر في منطقة الرياض  وجدت فيه اثار قديمة تدل على استئناس الإنسان للخيل في العالم </vt:lpstr>
      <vt:lpstr>والمقصود بالمصادر الكلاسيكية ؟</vt:lpstr>
      <vt:lpstr>فسري تعتبر النقوش من علامات العمق الحضاري القديم ؟</vt:lpstr>
      <vt:lpstr>الواجب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الآثار والمصادر الكلاسيكية</dc:title>
  <dc:creator>Safa Alfaraj</dc:creator>
  <cp:lastModifiedBy>Safa Alfaraj</cp:lastModifiedBy>
  <cp:revision>3</cp:revision>
  <dcterms:created xsi:type="dcterms:W3CDTF">2020-09-15T18:28:09Z</dcterms:created>
  <dcterms:modified xsi:type="dcterms:W3CDTF">2020-09-15T20:30:32Z</dcterms:modified>
</cp:coreProperties>
</file>