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06" r:id="rId6"/>
    <p:sldId id="313" r:id="rId7"/>
    <p:sldId id="316" r:id="rId8"/>
    <p:sldId id="293" r:id="rId9"/>
    <p:sldId id="314" r:id="rId10"/>
    <p:sldId id="309" r:id="rId11"/>
    <p:sldId id="310" r:id="rId12"/>
    <p:sldId id="294" r:id="rId13"/>
    <p:sldId id="317" r:id="rId14"/>
    <p:sldId id="304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</p:embeddedFont>
    <p:embeddedFont>
      <p:font typeface="Calibri Light" panose="020F0302020204030204" pitchFamily="3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70320" y="4625412"/>
            <a:ext cx="2763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4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6359856" y="376968"/>
            <a:ext cx="25656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105469" y="1192504"/>
            <a:ext cx="72879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Word making game . </a:t>
            </a:r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لعبة تكوين الكلمة </a:t>
            </a:r>
          </a:p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Listen to the teacher and hold up the letters.</a:t>
            </a:r>
          </a:p>
          <a:p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استمع للمعلم ثم ارفع الحروف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423081" y="1357649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C562E11-366B-45D2-8882-E0ACE414D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349" y="113988"/>
            <a:ext cx="3253996" cy="97476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1F22F2-7229-4D60-9EF5-0B4039AB6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16" y="2396835"/>
            <a:ext cx="6453829" cy="3963184"/>
          </a:xfrm>
          <a:prstGeom prst="rect">
            <a:avLst/>
          </a:prstGeom>
        </p:spPr>
      </p:pic>
      <p:pic>
        <p:nvPicPr>
          <p:cNvPr id="8" name="We Can 3 (2020) SB_CD 1_47">
            <a:hlinkClick r:id="" action="ppaction://media"/>
            <a:extLst>
              <a:ext uri="{FF2B5EF4-FFF2-40B4-BE49-F238E27FC236}">
                <a16:creationId xmlns:a16="http://schemas.microsoft.com/office/drawing/2014/main" id="{D101AA5F-77EA-4153-AEEF-4D91BA392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22412" y="2796653"/>
            <a:ext cx="959893" cy="9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27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659" y="1501491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07" y="317528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1790399" y="259307"/>
            <a:ext cx="7107942" cy="2142699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 rtl="1"/>
            <a:r>
              <a:rPr lang="ar-SA" sz="2800" dirty="0">
                <a:cs typeface="+mj-cs"/>
              </a:rPr>
              <a:t>أن يتمكن الطالب من تحديد الحرف الأول للكلمة </a:t>
            </a:r>
            <a:r>
              <a:rPr lang="en-US" sz="2800" dirty="0">
                <a:cs typeface="+mj-cs"/>
              </a:rPr>
              <a:t>c – </a:t>
            </a:r>
            <a:r>
              <a:rPr lang="en-US" sz="2800" dirty="0">
                <a:latin typeface="Comic Sans MS" panose="030F0702030302020204" pitchFamily="66" charset="0"/>
                <a:cs typeface="+mj-cs"/>
              </a:rPr>
              <a:t>g</a:t>
            </a:r>
            <a:r>
              <a:rPr lang="en-US" sz="2800" dirty="0">
                <a:cs typeface="+mj-cs"/>
              </a:rPr>
              <a:t> </a:t>
            </a:r>
            <a:endParaRPr lang="ar-SA" sz="2800" dirty="0">
              <a:cs typeface="+mj-cs"/>
            </a:endParaRPr>
          </a:p>
          <a:p>
            <a:pPr algn="ctr" rtl="1"/>
            <a:r>
              <a:rPr lang="ar-SA" sz="2800" dirty="0">
                <a:cs typeface="+mj-cs"/>
              </a:rPr>
              <a:t>أن ينطق الطالب كلمتين تبدأ بحرف </a:t>
            </a:r>
            <a:r>
              <a:rPr lang="en-US" sz="2800" dirty="0">
                <a:cs typeface="+mj-cs"/>
              </a:rPr>
              <a:t>c</a:t>
            </a:r>
            <a:r>
              <a:rPr lang="ar-SA" sz="2800" dirty="0">
                <a:cs typeface="+mj-cs"/>
              </a:rPr>
              <a:t> وكلمتين تبدأ بحرف </a:t>
            </a:r>
            <a:r>
              <a:rPr lang="en-US" sz="2800" dirty="0">
                <a:latin typeface="Comic Sans MS" panose="030F0702030302020204" pitchFamily="66" charset="0"/>
                <a:cs typeface="+mj-cs"/>
              </a:rPr>
              <a:t>g</a:t>
            </a:r>
            <a:r>
              <a:rPr lang="ar-SA" sz="2800" dirty="0">
                <a:cs typeface="+mj-cs"/>
              </a:rPr>
              <a:t>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09D71C7-0104-436C-9735-AEECAA30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45" y="2719387"/>
            <a:ext cx="7549778" cy="21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CA46BEA-BEA1-4B8F-AB9F-484CD795B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6" y="2374710"/>
            <a:ext cx="8052475" cy="242553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BA145E7-16D7-472E-AB6D-D2EF7F83CD19}"/>
              </a:ext>
            </a:extLst>
          </p:cNvPr>
          <p:cNvSpPr txBox="1"/>
          <p:nvPr/>
        </p:nvSpPr>
        <p:spPr>
          <a:xfrm>
            <a:off x="1282889" y="3822246"/>
            <a:ext cx="5008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الطبيعة هي منزلك الثاني ؛ فحافظ عليها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13144D5-94BF-4B17-AE97-F7070E1C5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74" y="136478"/>
            <a:ext cx="7847758" cy="22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7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641445" y="1982450"/>
            <a:ext cx="786111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Beautiful Nature</a:t>
            </a:r>
          </a:p>
          <a:p>
            <a:pPr algn="ctr"/>
            <a:r>
              <a:rPr lang="ar-SA" sz="72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الطبيعة الجميلة</a:t>
            </a:r>
            <a:endParaRPr lang="ar-SA" sz="72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2289412" y="1873268"/>
            <a:ext cx="456517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Phonics </a:t>
            </a:r>
          </a:p>
          <a:p>
            <a:pPr algn="ctr"/>
            <a:r>
              <a:rPr lang="ar-SA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الأصوات</a:t>
            </a:r>
            <a:endParaRPr lang="ar-SA" sz="8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574485" y="2151228"/>
            <a:ext cx="4215879" cy="2555543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Alphabet flashcards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Alphabet poster </a:t>
            </a:r>
          </a:p>
        </p:txBody>
      </p:sp>
      <p:pic>
        <p:nvPicPr>
          <p:cNvPr id="4" name="Picture 2" descr="Alphabet Flashcards Freebie! - Make Take &amp; Teach | Alphabet flashcards,  Phonics flashcards, Alphabet preschool">
            <a:extLst>
              <a:ext uri="{FF2B5EF4-FFF2-40B4-BE49-F238E27FC236}">
                <a16:creationId xmlns:a16="http://schemas.microsoft.com/office/drawing/2014/main" id="{EEEE8590-9765-4142-A339-A84DAF67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27" y="532263"/>
            <a:ext cx="3085720" cy="39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091820" y="313898"/>
            <a:ext cx="7492620" cy="4462819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Strategy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Word family relay teams : </a:t>
            </a:r>
          </a:p>
          <a:p>
            <a:r>
              <a:rPr lang="en-US" dirty="0">
                <a:latin typeface="Comic Sans MS" panose="030F0702030302020204" pitchFamily="66" charset="0"/>
              </a:rPr>
              <a:t>Ask five student volunteers to come to the front of the class. Hand out the a, b, c, m, and t cards out at random to the students. First, say, “/m/, /a/, /t/, mat” (repeat if necessary) and have the three students holding those cards put themselves in the correct order. Have the rest of the class read the word together . Then, line up the students holding the c and b cards behind the student holding the m card. The student holding the m card goes to the end of the line and the student holding the c card comes to the front. Read as a class, “/c/, /a/, /t/, cat”. Finally, the student holding the c card goes to the end of the line and the student holding the b card comes to the front.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7" end="7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37" end="7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84495" y="1674674"/>
            <a:ext cx="81750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AGA Dimnah Regular" pitchFamily="2" charset="-78"/>
              </a:rPr>
              <a:t>مراجعة سريعة للدرس السابق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AGA Dimnah Regular" pitchFamily="2" charset="-78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627798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2EAA5B7-22C9-4675-B620-CF5E74B0B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94" y="206706"/>
            <a:ext cx="5427118" cy="60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1069" y="2483895"/>
            <a:ext cx="1624083" cy="34624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read , and say </a:t>
            </a:r>
          </a:p>
          <a:p>
            <a:pPr algn="ctr"/>
            <a:endParaRPr lang="en-US" sz="1100" dirty="0">
              <a:solidFill>
                <a:srgbClr val="7030A0"/>
              </a:solidFill>
            </a:endParaRPr>
          </a:p>
          <a:p>
            <a:pPr algn="ctr"/>
            <a:r>
              <a:rPr lang="ar-SA" sz="2800" dirty="0">
                <a:solidFill>
                  <a:srgbClr val="7030A0"/>
                </a:solidFill>
                <a:cs typeface="+mj-cs"/>
              </a:rPr>
              <a:t>استمع ، اقراء ، ثم انطق الكلمات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655092" y="1787861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78ED848-12BA-4C71-A545-12EE66026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49" y="182816"/>
            <a:ext cx="6514247" cy="4531917"/>
          </a:xfrm>
          <a:prstGeom prst="rect">
            <a:avLst/>
          </a:prstGeom>
        </p:spPr>
      </p:pic>
      <p:pic>
        <p:nvPicPr>
          <p:cNvPr id="3" name="We Can 3 (2020) SB_CD 1_45">
            <a:hlinkClick r:id="" action="ppaction://media"/>
            <a:extLst>
              <a:ext uri="{FF2B5EF4-FFF2-40B4-BE49-F238E27FC236}">
                <a16:creationId xmlns:a16="http://schemas.microsoft.com/office/drawing/2014/main" id="{A3E2D1FE-E7F0-4D76-90B7-E4FF78CDE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1262" y="4714733"/>
            <a:ext cx="918949" cy="91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5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F49A249-0AE2-4903-876D-E05AB6AA490D}"/>
              </a:ext>
            </a:extLst>
          </p:cNvPr>
          <p:cNvSpPr txBox="1"/>
          <p:nvPr/>
        </p:nvSpPr>
        <p:spPr>
          <a:xfrm>
            <a:off x="846161" y="1389794"/>
            <a:ext cx="81067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Listen, point, and say. Then write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gr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en-U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cr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en-US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gl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cl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. </a:t>
            </a:r>
            <a:endParaRPr lang="ar-SA" sz="2000" dirty="0">
              <a:solidFill>
                <a:srgbClr val="C00000"/>
              </a:solidFill>
              <a:cs typeface="+mj-cs"/>
            </a:endParaRPr>
          </a:p>
          <a:p>
            <a:pPr rtl="1"/>
            <a:r>
              <a:rPr lang="ar-SA" sz="2000" dirty="0">
                <a:solidFill>
                  <a:srgbClr val="C00000"/>
                </a:solidFill>
                <a:cs typeface="+mj-cs"/>
              </a:rPr>
              <a:t>استمع ، تبع ، ثم اقراء الكلمات . بعد ذلك أكمل الفراغات بالحرفين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gr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en-U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cr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en-US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gl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cl</a:t>
            </a:r>
            <a:endParaRPr lang="ar-SA" sz="2000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B529570-BE6C-4818-8EAB-F46B4076D027}"/>
              </a:ext>
            </a:extLst>
          </p:cNvPr>
          <p:cNvSpPr/>
          <p:nvPr/>
        </p:nvSpPr>
        <p:spPr>
          <a:xfrm>
            <a:off x="204712" y="1414812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25A1C26-1D78-42AA-A6E9-78C058E3B08E}"/>
              </a:ext>
            </a:extLst>
          </p:cNvPr>
          <p:cNvSpPr txBox="1"/>
          <p:nvPr/>
        </p:nvSpPr>
        <p:spPr>
          <a:xfrm>
            <a:off x="2238232" y="322683"/>
            <a:ext cx="46675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highlight>
                  <a:srgbClr val="C0C0C0"/>
                </a:highlight>
              </a:rPr>
              <a:t>Sounds and Letters </a:t>
            </a:r>
            <a:endParaRPr lang="ar-SA" sz="4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9823A4E-8437-471A-A443-94F1DE15A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64" y="2852382"/>
            <a:ext cx="8479835" cy="1907939"/>
          </a:xfrm>
          <a:prstGeom prst="rect">
            <a:avLst/>
          </a:prstGeom>
        </p:spPr>
      </p:pic>
      <p:pic>
        <p:nvPicPr>
          <p:cNvPr id="7" name="We Can 3 (2020) SB_CD 1_46">
            <a:hlinkClick r:id="" action="ppaction://media"/>
            <a:extLst>
              <a:ext uri="{FF2B5EF4-FFF2-40B4-BE49-F238E27FC236}">
                <a16:creationId xmlns:a16="http://schemas.microsoft.com/office/drawing/2014/main" id="{1231E72A-F37A-4F88-8C36-C00E14B44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164151" y="2159995"/>
            <a:ext cx="815697" cy="81569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874FF8C-18F1-4254-8EDE-E006576E5DE0}"/>
              </a:ext>
            </a:extLst>
          </p:cNvPr>
          <p:cNvSpPr txBox="1"/>
          <p:nvPr/>
        </p:nvSpPr>
        <p:spPr>
          <a:xfrm>
            <a:off x="686966" y="2743201"/>
            <a:ext cx="81067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c  l </a:t>
            </a:r>
            <a:r>
              <a:rPr lang="en-US" sz="3600" dirty="0">
                <a:latin typeface="Comic Sans MS" panose="030F0702030302020204" pitchFamily="66" charset="0"/>
              </a:rPr>
              <a:t>			   </a:t>
            </a:r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  r</a:t>
            </a:r>
            <a:r>
              <a:rPr lang="en-US" sz="3600" dirty="0">
                <a:latin typeface="Comic Sans MS" panose="030F0702030302020204" pitchFamily="66" charset="0"/>
              </a:rPr>
              <a:t>			  </a:t>
            </a:r>
            <a:r>
              <a:rPr lang="en-US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g  l</a:t>
            </a:r>
            <a:r>
              <a:rPr lang="en-US" sz="3600" dirty="0">
                <a:latin typeface="Comic Sans MS" panose="030F0702030302020204" pitchFamily="66" charset="0"/>
              </a:rPr>
              <a:t>			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g  r</a:t>
            </a:r>
            <a:endParaRPr lang="ar-SA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6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13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 build="p"/>
      <p:bldP spid="17" grpId="0" animBg="1"/>
      <p:bldP spid="2" grpId="0"/>
      <p:bldP spid="8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1520</TotalTime>
  <Words>322</Words>
  <Application>Microsoft Office PowerPoint</Application>
  <PresentationFormat>عرض على الشاشة (4:3)</PresentationFormat>
  <Paragraphs>38</Paragraphs>
  <Slides>14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Calibri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74</cp:revision>
  <dcterms:created xsi:type="dcterms:W3CDTF">2020-07-29T08:50:48Z</dcterms:created>
  <dcterms:modified xsi:type="dcterms:W3CDTF">2020-09-12T07:13:01Z</dcterms:modified>
</cp:coreProperties>
</file>