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266" r:id="rId2"/>
    <p:sldId id="273" r:id="rId3"/>
    <p:sldId id="267" r:id="rId4"/>
    <p:sldId id="274" r:id="rId5"/>
    <p:sldId id="276" r:id="rId6"/>
    <p:sldId id="275" r:id="rId7"/>
    <p:sldId id="268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9933"/>
    <a:srgbClr val="A50021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EA00E66D-0E95-4C54-9AEC-64128CFC9EEF}" type="datetimeFigureOut">
              <a:rPr lang="ar-SA"/>
              <a:pPr>
                <a:defRPr/>
              </a:pPr>
              <a:t>24/11/31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88E1CBE6-8549-41AF-BA4D-E277ED2A439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1CBE6-8549-41AF-BA4D-E277ED2A439F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1CBE6-8549-41AF-BA4D-E277ED2A439F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1CBE6-8549-41AF-BA4D-E277ED2A439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1CBE6-8549-41AF-BA4D-E277ED2A439F}" type="slidenum">
              <a:rPr lang="ar-SA" smtClean="0"/>
              <a:pPr>
                <a:defRPr/>
              </a:pPr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0A1205F8-6BE9-4C84-826E-199218E29A60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F7724149-B4B3-4472-9986-FCD81FBF2125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EEEE8A3E-4328-45D6-AE17-602F1E0D7EB2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1C998715-5752-4D2E-9D40-24AAE8F62390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C4312CF4-CC31-4974-908D-8A530817D567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E8A1B996-3213-4EED-8920-337FF83D8539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BCF3F6D5-75DC-4719-9B8C-42B49B09C54D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6C78B502-196E-47EF-B0B0-EFC49116CA21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43AE49EF-43F9-44F3-98D1-FDD12BD0D141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05FE4096-363D-4008-86B0-4A23D5404337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1" fontAlgn="base">
              <a:spcBef>
                <a:spcPct val="0"/>
              </a:spcBef>
              <a:spcAft>
                <a:spcPct val="0"/>
              </a:spcAft>
            </a:pPr>
            <a:fld id="{E358FBBC-CD7A-4EB3-9207-FC76C1A5C456}" type="slidenum">
              <a:rPr lang="ar-SA"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l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6F21D269-768C-4A48-95AE-21B3C5F3C65F}" type="slidenum">
              <a: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حصير منسوج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 pitchFamily="34" charset="0"/>
                <a:ea typeface="+mn-ea"/>
                <a:cs typeface="PT Bold Heading"/>
              </a:rPr>
              <a:t>الموضوع : </a:t>
            </a:r>
            <a:r>
              <a:rPr lang="ar-SA" sz="3600" kern="1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 pitchFamily="34" charset="0"/>
                <a:ea typeface="+mn-ea"/>
                <a:cs typeface="PT Bold Heading"/>
              </a:rPr>
              <a:t>شروط </a:t>
            </a:r>
            <a:r>
              <a:rPr lang="ar-SA" sz="3600" kern="1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PT Bold Heading"/>
              </a:rPr>
              <a:t>البيع</a:t>
            </a:r>
            <a:r>
              <a:rPr lang="ar-SA" sz="3600" kern="1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 pitchFamily="34" charset="0"/>
                <a:ea typeface="+mn-ea"/>
                <a:cs typeface="PT Bold Heading"/>
              </a:rPr>
              <a:t> </a:t>
            </a:r>
            <a:endParaRPr lang="ar-SA" sz="3600" kern="10" dirty="0" smtClean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 pitchFamily="34" charset="0"/>
              <a:ea typeface="+mn-ea"/>
              <a:cs typeface="PT Bold Heading"/>
            </a:endParaRPr>
          </a:p>
        </p:txBody>
      </p: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990600" y="1828800"/>
            <a:ext cx="7315200" cy="1067366"/>
            <a:chOff x="528" y="1776"/>
            <a:chExt cx="3072" cy="794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28" y="1823"/>
              <a:ext cx="3024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1-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تراضي العاقدين :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يستثنى من ذلك الإكراه </a:t>
              </a:r>
              <a:r>
                <a:rPr lang="ar-SA" sz="2400" smtClean="0">
                  <a:solidFill>
                    <a:srgbClr val="000000"/>
                  </a:solidFill>
                  <a:cs typeface="PT Bold Heading" pitchFamily="2" charset="-78"/>
                </a:rPr>
                <a:t>بحق القاضي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, ونزع الملكية الخاصة للمصلحة العامة .</a:t>
              </a:r>
              <a:endParaRPr lang="ar-SA" sz="2400" b="1" dirty="0" smtClean="0">
                <a:solidFill>
                  <a:srgbClr val="0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990600" y="3124200"/>
            <a:ext cx="7315200" cy="1067366"/>
            <a:chOff x="528" y="1776"/>
            <a:chExt cx="3072" cy="794"/>
          </a:xfrm>
        </p:grpSpPr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528" y="1823"/>
              <a:ext cx="3024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2-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كل واحد من العاقدين جائز التصرف :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بحيث يكون كل منهما بالغاً عاقلاً رشيداً.</a:t>
              </a:r>
              <a:endParaRPr lang="ar-SA" sz="2400" b="1" u="sng" dirty="0" smtClean="0">
                <a:solidFill>
                  <a:srgbClr val="0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29" name="Group 20"/>
          <p:cNvGrpSpPr>
            <a:grpSpLocks/>
          </p:cNvGrpSpPr>
          <p:nvPr/>
        </p:nvGrpSpPr>
        <p:grpSpPr bwMode="auto">
          <a:xfrm>
            <a:off x="990600" y="4267200"/>
            <a:ext cx="7315200" cy="1447800"/>
            <a:chOff x="528" y="1776"/>
            <a:chExt cx="3072" cy="1077"/>
          </a:xfrm>
        </p:grpSpPr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1077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28" y="1889"/>
              <a:ext cx="3024" cy="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3-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العاقد مالك للمال أو من يقوم مقامه </a:t>
              </a:r>
              <a:r>
                <a:rPr lang="ar-SA" sz="2400" u="sng" dirty="0" smtClean="0">
                  <a:cs typeface="PT Bold Heading" pitchFamily="2" charset="-78"/>
                </a:rPr>
                <a:t>والذي يقوم مقام المالك هو وكيله أو ولي الطفل والمجنون أو الوصي عليهما ونحو ذلك  .</a:t>
              </a:r>
              <a:endParaRPr lang="ar-SA" sz="2400" b="1" u="sng" dirty="0" smtClean="0"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990600" y="837634"/>
            <a:ext cx="7315200" cy="1067366"/>
            <a:chOff x="528" y="1776"/>
            <a:chExt cx="3072" cy="794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28" y="1823"/>
              <a:ext cx="3024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4-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</a:t>
              </a:r>
              <a:r>
                <a:rPr lang="ar-SA" sz="2400" u="sng" dirty="0" err="1" smtClean="0">
                  <a:solidFill>
                    <a:srgbClr val="0070C0"/>
                  </a:solidFill>
                  <a:cs typeface="PT Bold Heading" pitchFamily="2" charset="-78"/>
                </a:rPr>
                <a:t>المبيع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 مباح النفع </a:t>
              </a:r>
              <a:r>
                <a:rPr lang="ar-SA" sz="2400" u="sng" dirty="0" smtClean="0">
                  <a:cs typeface="PT Bold Heading" pitchFamily="2" charset="-78"/>
                </a:rPr>
                <a:t>: فلا يجوز بيع ما فيه منفعة محرمة</a:t>
              </a:r>
              <a:r>
                <a:rPr lang="ar-SA" sz="2400" dirty="0" smtClean="0">
                  <a:cs typeface="PT Bold Heading" pitchFamily="2" charset="-78"/>
                </a:rPr>
                <a:t>.مثل الخمر والدخان .</a:t>
              </a:r>
              <a:endParaRPr lang="ar-SA" sz="2400" b="1" dirty="0" smtClean="0">
                <a:cs typeface="PT Bold Heading" pitchFamily="2" charset="-78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990600" y="2133034"/>
            <a:ext cx="7315200" cy="1067366"/>
            <a:chOff x="528" y="1776"/>
            <a:chExt cx="3072" cy="794"/>
          </a:xfrm>
        </p:grpSpPr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528" y="1823"/>
              <a:ext cx="3024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5-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</a:t>
              </a:r>
              <a:r>
                <a:rPr lang="ar-SA" sz="2400" u="sng" dirty="0" err="1" smtClean="0">
                  <a:solidFill>
                    <a:srgbClr val="0070C0"/>
                  </a:solidFill>
                  <a:cs typeface="PT Bold Heading" pitchFamily="2" charset="-78"/>
                </a:rPr>
                <a:t>المبيع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 مقدور على تسليمه :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فلا يصح بيع سيارة مفقودة . . . </a:t>
              </a:r>
              <a:endParaRPr lang="ar-SA" sz="2400" b="1" dirty="0" smtClean="0">
                <a:solidFill>
                  <a:srgbClr val="0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990600" y="3428999"/>
            <a:ext cx="7315200" cy="1337431"/>
            <a:chOff x="528" y="1776"/>
            <a:chExt cx="3072" cy="794"/>
          </a:xfrm>
        </p:grpSpPr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28" y="1833"/>
              <a:ext cx="3024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6-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</a:t>
              </a:r>
              <a:r>
                <a:rPr lang="ar-SA" sz="2400" u="sng" dirty="0" err="1" smtClean="0">
                  <a:solidFill>
                    <a:srgbClr val="0070C0"/>
                  </a:solidFill>
                  <a:cs typeface="PT Bold Heading" pitchFamily="2" charset="-78"/>
                </a:rPr>
                <a:t>المبيع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 معلوماً عند البائع والمشتري وقت العقد فلا يصح بيع المجهول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مثل بعتك ما في هذا الكيس والمشتري لا يدري </a:t>
              </a:r>
              <a:r>
                <a:rPr lang="ar-SA" sz="2400" dirty="0" err="1" smtClean="0">
                  <a:solidFill>
                    <a:srgbClr val="000000"/>
                  </a:solidFill>
                  <a:cs typeface="PT Bold Heading" pitchFamily="2" charset="-78"/>
                </a:rPr>
                <a:t>مافيه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  .</a:t>
              </a:r>
              <a:endParaRPr lang="ar-SA" sz="2400" b="1" dirty="0" smtClean="0">
                <a:solidFill>
                  <a:srgbClr val="0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990600" y="4953000"/>
            <a:ext cx="7315200" cy="1067366"/>
            <a:chOff x="528" y="1776"/>
            <a:chExt cx="3072" cy="794"/>
          </a:xfrm>
        </p:grpSpPr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528" y="1776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528" y="1823"/>
              <a:ext cx="3024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u="sng" dirty="0" smtClean="0">
                  <a:solidFill>
                    <a:srgbClr val="FF0000"/>
                  </a:solidFill>
                  <a:cs typeface="PT Bold Heading" pitchFamily="2" charset="-78"/>
                </a:rPr>
                <a:t>7-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u="sng" dirty="0" smtClean="0">
                  <a:solidFill>
                    <a:srgbClr val="0070C0"/>
                  </a:solidFill>
                  <a:cs typeface="PT Bold Heading" pitchFamily="2" charset="-78"/>
                </a:rPr>
                <a:t>أن يكون ثمن السلعة معلوماً وقت العقد : </a:t>
              </a:r>
              <a:r>
                <a:rPr lang="ar-SA" sz="2400" u="sng" dirty="0" smtClean="0">
                  <a:solidFill>
                    <a:srgbClr val="000000"/>
                  </a:solidFill>
                  <a:cs typeface="PT Bold Heading" pitchFamily="2" charset="-78"/>
                </a:rPr>
                <a:t>فلا يصح البيع مع الجهل بالثمن .</a:t>
              </a:r>
              <a:endParaRPr lang="ar-SA" sz="2400" b="1" u="sng" dirty="0" smtClean="0">
                <a:solidFill>
                  <a:srgbClr val="000000"/>
                </a:solidFill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57200" y="990600"/>
            <a:ext cx="7924801" cy="533400"/>
            <a:chOff x="1797" y="1152"/>
            <a:chExt cx="1611" cy="576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076" y="1152"/>
              <a:ext cx="1115" cy="576"/>
            </a:xfrm>
            <a:prstGeom prst="plaque">
              <a:avLst>
                <a:gd name="adj" fmla="val 30903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797" y="1152"/>
              <a:ext cx="1611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800" dirty="0" smtClean="0">
                  <a:solidFill>
                    <a:srgbClr val="C00000"/>
                  </a:solidFill>
                  <a:cs typeface="PT Bold Heading" pitchFamily="2" charset="-78"/>
                </a:rPr>
                <a:t>وقت البيع</a:t>
              </a:r>
              <a:endParaRPr lang="en-US" sz="2800" dirty="0">
                <a:solidFill>
                  <a:srgbClr val="C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837456" y="1753621"/>
            <a:ext cx="7467600" cy="3964041"/>
            <a:chOff x="465" y="2018"/>
            <a:chExt cx="3072" cy="702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465" y="2018"/>
              <a:ext cx="3072" cy="702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91" y="2119"/>
              <a:ext cx="280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ar-SA" sz="2400" dirty="0" smtClean="0">
                  <a:solidFill>
                    <a:srgbClr val="0070C0"/>
                  </a:solidFill>
                  <a:cs typeface="PT Bold Heading" pitchFamily="2" charset="-78"/>
                </a:rPr>
                <a:t>لا يتحدد البيع بوقت معين فيجوز إجراء العقود في أي وقت ويستثنى من ذلك ما إذا كان إجراء العقد يؤدي إلى الإخلال بواجب على الإنسان ، ومن ذلك البيع والشراء بعد نداء الجمعة الثاني لمن تلزمه الصلاة وذلك لأنه مأمور بالسعي لسماع الخطبة وأداء الصلاة 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(يأيها الذين </a:t>
              </a:r>
              <a:r>
                <a:rPr lang="ar-SA" sz="2800" b="1" dirty="0" err="1" smtClean="0">
                  <a:solidFill>
                    <a:srgbClr val="FF0000"/>
                  </a:solidFill>
                </a:rPr>
                <a:t>ءامنوا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 إدا نودي للصلاة من يوم </a:t>
              </a:r>
              <a:r>
                <a:rPr lang="ar-SA" sz="2800" b="1" dirty="0" err="1" smtClean="0">
                  <a:solidFill>
                    <a:srgbClr val="FF0000"/>
                  </a:solidFill>
                </a:rPr>
                <a:t>الجمعه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 فالسعوا إلى ذكر الله وذروا البيع ذلكم </a:t>
              </a:r>
              <a:r>
                <a:rPr lang="ar-SA" sz="2800" b="1" dirty="0" err="1" smtClean="0">
                  <a:solidFill>
                    <a:srgbClr val="FF0000"/>
                  </a:solidFill>
                </a:rPr>
                <a:t>خيرلكم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 إن كنتم تعلمون )</a:t>
              </a:r>
              <a:r>
                <a:rPr lang="ar-SA" sz="2800" b="1" dirty="0" smtClean="0">
                  <a:solidFill>
                    <a:srgbClr val="FF0000"/>
                  </a:solidFill>
                  <a:cs typeface="PT Bold Heading" pitchFamily="2" charset="-78"/>
                </a:rPr>
                <a:t>. </a:t>
              </a:r>
              <a:endParaRPr lang="ar-SA" sz="2400" b="1" dirty="0" smtClean="0">
                <a:solidFill>
                  <a:srgbClr val="FF0000"/>
                </a:solidFill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" y="1066800"/>
            <a:ext cx="7924801" cy="533400"/>
            <a:chOff x="1797" y="1152"/>
            <a:chExt cx="1611" cy="576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076" y="1152"/>
              <a:ext cx="1115" cy="576"/>
            </a:xfrm>
            <a:prstGeom prst="plaque">
              <a:avLst>
                <a:gd name="adj" fmla="val 30903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797" y="1152"/>
              <a:ext cx="1611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800" dirty="0" smtClean="0">
                  <a:solidFill>
                    <a:srgbClr val="C00000"/>
                  </a:solidFill>
                  <a:cs typeface="PT Bold Heading" pitchFamily="2" charset="-78"/>
                </a:rPr>
                <a:t>مكان البيع :</a:t>
              </a:r>
              <a:endParaRPr lang="en-US" sz="2800" dirty="0">
                <a:solidFill>
                  <a:srgbClr val="C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913656" y="2286000"/>
            <a:ext cx="7239744" cy="2743200"/>
            <a:chOff x="495" y="2187"/>
            <a:chExt cx="3105" cy="702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495" y="2187"/>
              <a:ext cx="3105" cy="702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93" y="2367"/>
              <a:ext cx="292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ليس للبيع مكان محدد فيجوز إجراؤه في أي مكان ما عدا المساجد لما روي </a:t>
              </a:r>
              <a:r>
                <a:rPr lang="ar-SA" sz="2400" dirty="0" err="1" smtClean="0">
                  <a:solidFill>
                    <a:srgbClr val="000000"/>
                  </a:solidFill>
                  <a:cs typeface="PT Bold Heading" pitchFamily="2" charset="-78"/>
                </a:rPr>
                <a:t>عبدالله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 ابن عمرو  بن العاص رضي الله عنهما – أن النبي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  <a:sym typeface="AGA Arabesque"/>
                </a:rPr>
                <a:t> ( نهى عن الشراء والبيع في المسجد ) 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" y="1066800"/>
            <a:ext cx="7924801" cy="533400"/>
            <a:chOff x="1797" y="1152"/>
            <a:chExt cx="1611" cy="576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076" y="1152"/>
              <a:ext cx="1115" cy="576"/>
            </a:xfrm>
            <a:prstGeom prst="plaque">
              <a:avLst>
                <a:gd name="adj" fmla="val 30903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797" y="1152"/>
              <a:ext cx="1611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800" dirty="0" smtClean="0">
                  <a:solidFill>
                    <a:srgbClr val="C00000"/>
                  </a:solidFill>
                  <a:cs typeface="PT Bold Heading" pitchFamily="2" charset="-78"/>
                </a:rPr>
                <a:t>قبض </a:t>
              </a:r>
              <a:r>
                <a:rPr lang="ar-SA" sz="2800" dirty="0" err="1" smtClean="0">
                  <a:solidFill>
                    <a:srgbClr val="C00000"/>
                  </a:solidFill>
                  <a:cs typeface="PT Bold Heading" pitchFamily="2" charset="-78"/>
                </a:rPr>
                <a:t>المبيع</a:t>
              </a:r>
              <a:r>
                <a:rPr lang="ar-SA" sz="2800" dirty="0" smtClean="0">
                  <a:solidFill>
                    <a:srgbClr val="C00000"/>
                  </a:solidFill>
                  <a:cs typeface="PT Bold Heading" pitchFamily="2" charset="-78"/>
                </a:rPr>
                <a:t> :</a:t>
              </a:r>
              <a:endParaRPr lang="en-US" sz="2800" dirty="0">
                <a:solidFill>
                  <a:srgbClr val="C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913656" y="2286000"/>
            <a:ext cx="7239744" cy="2743200"/>
            <a:chOff x="495" y="2187"/>
            <a:chExt cx="3105" cy="702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495" y="2187"/>
              <a:ext cx="3105" cy="702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93" y="2367"/>
              <a:ext cx="29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هو (بمعنى تمكين المشتري من التصرف في </a:t>
              </a:r>
              <a:r>
                <a:rPr lang="ar-SA" sz="2400" dirty="0" err="1" smtClean="0">
                  <a:solidFill>
                    <a:srgbClr val="000000"/>
                  </a:solidFill>
                  <a:cs typeface="PT Bold Heading" pitchFamily="2" charset="-78"/>
                </a:rPr>
                <a:t>السلعه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 </a:t>
              </a:r>
              <a:r>
                <a:rPr lang="ar-SA" sz="2400" dirty="0" err="1" smtClean="0">
                  <a:solidFill>
                    <a:srgbClr val="000000"/>
                  </a:solidFill>
                  <a:cs typeface="PT Bold Heading" pitchFamily="2" charset="-78"/>
                </a:rPr>
                <a:t>والتخليه</a:t>
              </a:r>
              <a:r>
                <a:rPr lang="ar-SA" sz="2400" dirty="0" smtClean="0">
                  <a:solidFill>
                    <a:srgbClr val="000000"/>
                  </a:solidFill>
                  <a:cs typeface="PT Bold Heading" pitchFamily="2" charset="-78"/>
                </a:rPr>
                <a:t> بينه وبينها وهو أمر زائد عن مجرد التملك)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914400" y="1707723"/>
            <a:ext cx="7467600" cy="2407077"/>
            <a:chOff x="528" y="2057"/>
            <a:chExt cx="3072" cy="864"/>
          </a:xfrm>
        </p:grpSpPr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8" y="2057"/>
              <a:ext cx="3072" cy="86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528" y="2057"/>
              <a:ext cx="3024" cy="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dirty="0" smtClean="0">
                  <a:solidFill>
                    <a:srgbClr val="CC0000"/>
                  </a:solidFill>
                  <a:cs typeface="PT Bold Heading" pitchFamily="2" charset="-78"/>
                </a:rPr>
                <a:t>    </a:t>
              </a:r>
              <a:r>
                <a:rPr lang="ar-SA" sz="2400" u="sng" dirty="0" smtClean="0">
                  <a:solidFill>
                    <a:srgbClr val="C00000"/>
                  </a:solidFill>
                  <a:cs typeface="PT Bold Heading" pitchFamily="2" charset="-78"/>
                </a:rPr>
                <a:t>يترتب على قبض </a:t>
              </a:r>
              <a:r>
                <a:rPr lang="ar-SA" sz="2400" u="sng" dirty="0" err="1" smtClean="0">
                  <a:solidFill>
                    <a:srgbClr val="C00000"/>
                  </a:solidFill>
                  <a:cs typeface="PT Bold Heading" pitchFamily="2" charset="-78"/>
                </a:rPr>
                <a:t>المبيع</a:t>
              </a:r>
              <a:r>
                <a:rPr lang="ar-SA" sz="2400" u="sng" dirty="0" smtClean="0">
                  <a:solidFill>
                    <a:srgbClr val="C00000"/>
                  </a:solidFill>
                  <a:cs typeface="PT Bold Heading" pitchFamily="2" charset="-78"/>
                </a:rPr>
                <a:t> أمران :</a:t>
              </a:r>
              <a:endParaRPr lang="en-US" sz="2400" u="sng" dirty="0" smtClean="0">
                <a:solidFill>
                  <a:srgbClr val="C00000"/>
                </a:solidFill>
                <a:cs typeface="PT Bold Heading" pitchFamily="2" charset="-78"/>
              </a:endParaRPr>
            </a:p>
            <a:p>
              <a:r>
                <a:rPr lang="ar-SA" sz="2400" u="sng" dirty="0" smtClean="0">
                  <a:solidFill>
                    <a:srgbClr val="CC0000"/>
                  </a:solidFill>
                  <a:cs typeface="PT Bold Heading" pitchFamily="2" charset="-78"/>
                </a:rPr>
                <a:t> الأول - </a:t>
              </a:r>
              <a:r>
                <a:rPr lang="ar-SA" sz="2400" u="sng" dirty="0" smtClean="0">
                  <a:solidFill>
                    <a:srgbClr val="00B050"/>
                  </a:solidFill>
                  <a:cs typeface="PT Bold Heading" pitchFamily="2" charset="-78"/>
                </a:rPr>
                <a:t>جواز التصرف فيه بالبيع ونحوه : </a:t>
              </a:r>
              <a:r>
                <a:rPr lang="ar-SA" sz="2400" dirty="0" smtClean="0">
                  <a:cs typeface="PT Bold Heading" pitchFamily="2" charset="-78"/>
                </a:rPr>
                <a:t>فمن أشترى شيئاً فلا يجوز له أن يبيعه قبل أن يقبضه .</a:t>
              </a:r>
              <a:r>
                <a:rPr lang="ar-SA" sz="2400" dirty="0" smtClean="0">
                  <a:solidFill>
                    <a:srgbClr val="CC0000"/>
                  </a:solidFill>
                  <a:cs typeface="PT Bold Heading" pitchFamily="2" charset="-78"/>
                </a:rPr>
                <a:t> – الدليل على ذلك :</a:t>
              </a:r>
              <a:r>
                <a:rPr lang="ar-SA" sz="2400" dirty="0" smtClean="0">
                  <a:cs typeface="PT Bold Heading" pitchFamily="2" charset="-78"/>
                </a:rPr>
                <a:t> عن حكيم بن حزام </a:t>
              </a:r>
              <a:r>
                <a:rPr lang="ar-SA" sz="2400" dirty="0" smtClean="0">
                  <a:cs typeface="PT Bold Heading" pitchFamily="2" charset="-78"/>
                  <a:sym typeface="AGA Arabesque"/>
                </a:rPr>
                <a:t> قال : يا رسول الله ، أني أشتري بيوعاً فما يحل لي منها ، وما يحرم علي فقال : (( يا ابن أخي إذا اشتريت شيئاً فلا تبعه حتى تقبضه ))</a:t>
              </a:r>
              <a:endParaRPr lang="ar-SA" sz="2400" dirty="0" smtClean="0">
                <a:cs typeface="PT Bold Heading" pitchFamily="2" charset="-78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600200" y="914400"/>
            <a:ext cx="6325973" cy="533400"/>
            <a:chOff x="1777" y="1152"/>
            <a:chExt cx="1631" cy="576"/>
          </a:xfrm>
        </p:grpSpPr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859" y="1152"/>
              <a:ext cx="1549" cy="576"/>
            </a:xfrm>
            <a:prstGeom prst="plaque">
              <a:avLst>
                <a:gd name="adj" fmla="val 30903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777" y="1152"/>
              <a:ext cx="1611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800" dirty="0" smtClean="0">
                  <a:solidFill>
                    <a:srgbClr val="C00000"/>
                  </a:solidFill>
                  <a:cs typeface="PT Bold Heading" pitchFamily="2" charset="-78"/>
                </a:rPr>
                <a:t>ما يترتب على القبض ؟ </a:t>
              </a:r>
              <a:endParaRPr lang="en-US" sz="2800" dirty="0">
                <a:solidFill>
                  <a:srgbClr val="C00000"/>
                </a:solidFill>
                <a:cs typeface="PT Bold Heading" pitchFamily="2" charset="-78"/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838200" y="4343400"/>
            <a:ext cx="7467600" cy="1295400"/>
            <a:chOff x="528" y="1797"/>
            <a:chExt cx="3072" cy="1171"/>
          </a:xfrm>
        </p:grpSpPr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528" y="1797"/>
              <a:ext cx="3072" cy="1171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28" y="1866"/>
              <a:ext cx="3024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400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lang="ar-SA" sz="2400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rPr>
                <a:t>  </a:t>
              </a:r>
              <a:r>
                <a:rPr lang="ar-SA" sz="2400" u="sng" kern="1200" dirty="0" smtClean="0">
                  <a:solidFill>
                    <a:srgbClr val="CC0000"/>
                  </a:solidFill>
                  <a:latin typeface="Arial" pitchFamily="34" charset="0"/>
                  <a:ea typeface="+mn-ea"/>
                  <a:cs typeface="PT Bold Heading" pitchFamily="2" charset="-78"/>
                </a:rPr>
                <a:t>الثاني</a:t>
              </a:r>
              <a:r>
                <a:rPr lang="ar-SA" sz="2400" u="sng" dirty="0" smtClean="0">
                  <a:solidFill>
                    <a:srgbClr val="CC0000"/>
                  </a:solidFill>
                  <a:cs typeface="PT Bold Heading" pitchFamily="2" charset="-78"/>
                </a:rPr>
                <a:t> – </a:t>
              </a:r>
              <a:r>
                <a:rPr lang="ar-SA" sz="2400" u="sng" dirty="0" smtClean="0">
                  <a:solidFill>
                    <a:srgbClr val="00B050"/>
                  </a:solidFill>
                  <a:cs typeface="PT Bold Heading" pitchFamily="2" charset="-78"/>
                </a:rPr>
                <a:t>انتقال الضمان من البائع إلى المشتري </a:t>
              </a:r>
              <a:r>
                <a:rPr lang="ar-SA" sz="2400" u="sng" dirty="0" smtClean="0">
                  <a:solidFill>
                    <a:srgbClr val="CC0000"/>
                  </a:solidFill>
                  <a:cs typeface="PT Bold Heading" pitchFamily="2" charset="-78"/>
                </a:rPr>
                <a:t>:</a:t>
              </a:r>
              <a:r>
                <a:rPr lang="ar-SA" sz="2400" u="sng" dirty="0" smtClean="0">
                  <a:cs typeface="PT Bold Heading" pitchFamily="2" charset="-78"/>
                </a:rPr>
                <a:t> </a:t>
              </a:r>
              <a:r>
                <a:rPr lang="ar-SA" sz="2400" dirty="0" smtClean="0">
                  <a:cs typeface="PT Bold Heading" pitchFamily="2" charset="-78"/>
                </a:rPr>
                <a:t>فلو تلفت السلعة بعد البيع وقبل أن يقبضها المشتري فالضمان على البائع لأن السلعة تحت يده ، إلا إذا كان التلف بسبب المشتري </a:t>
              </a:r>
              <a:r>
                <a:rPr lang="ar-SA" sz="2400" dirty="0" smtClean="0">
                  <a:cs typeface="PT Bold Heading" pitchFamily="2" charset="-78"/>
                  <a:sym typeface="AGA Arabesque"/>
                </a:rPr>
                <a:t> </a:t>
              </a:r>
              <a:r>
                <a:rPr lang="ar-SA" sz="2400" dirty="0" smtClean="0">
                  <a:cs typeface="PT Bold Heading" pitchFamily="2" charset="-78"/>
                </a:rPr>
                <a:t>.</a:t>
              </a:r>
              <a:r>
                <a:rPr lang="ar-SA" sz="2400" dirty="0" smtClean="0">
                  <a:solidFill>
                    <a:srgbClr val="CC0000"/>
                  </a:solidFill>
                  <a:cs typeface="PT Bold Heading" pitchFamily="2" charset="-78"/>
                </a:rPr>
                <a:t> </a:t>
              </a:r>
              <a:endParaRPr lang="ar-SA" sz="2400" dirty="0" smtClean="0"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2819400" y="914116"/>
            <a:ext cx="3276794" cy="609884"/>
            <a:chOff x="464" y="2173"/>
            <a:chExt cx="1873" cy="794"/>
          </a:xfrm>
        </p:grpSpPr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595" y="2173"/>
              <a:ext cx="1728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64" y="2272"/>
              <a:ext cx="187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sz="2400" dirty="0" smtClean="0">
                  <a:solidFill>
                    <a:srgbClr val="CC0000"/>
                  </a:solidFill>
                  <a:cs typeface="PT Bold Heading" pitchFamily="2" charset="-78"/>
                </a:rPr>
                <a:t>ما يحصل </a:t>
              </a:r>
              <a:r>
                <a:rPr lang="ar-SA" sz="2400" dirty="0" err="1" smtClean="0">
                  <a:solidFill>
                    <a:srgbClr val="CC0000"/>
                  </a:solidFill>
                  <a:cs typeface="PT Bold Heading" pitchFamily="2" charset="-78"/>
                </a:rPr>
                <a:t>به</a:t>
              </a:r>
              <a:r>
                <a:rPr lang="ar-SA" sz="2400" dirty="0" smtClean="0">
                  <a:solidFill>
                    <a:srgbClr val="CC0000"/>
                  </a:solidFill>
                  <a:cs typeface="PT Bold Heading" pitchFamily="2" charset="-78"/>
                </a:rPr>
                <a:t> القبض</a:t>
              </a:r>
            </a:p>
          </p:txBody>
        </p:sp>
      </p:grpSp>
      <p:graphicFrame>
        <p:nvGraphicFramePr>
          <p:cNvPr id="23" name="جدول 22"/>
          <p:cNvGraphicFramePr>
            <a:graphicFrameLocks noGrp="1"/>
          </p:cNvGraphicFramePr>
          <p:nvPr/>
        </p:nvGraphicFramePr>
        <p:xfrm>
          <a:off x="762000" y="2550160"/>
          <a:ext cx="7696200" cy="2936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18522"/>
                <a:gridCol w="527767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rgbClr val="C00000"/>
                          </a:solidFill>
                          <a:cs typeface="PT Bold Heading" pitchFamily="2" charset="-78"/>
                        </a:rPr>
                        <a:t>العقارات كالمنازل والأراضي </a:t>
                      </a:r>
                      <a:endParaRPr lang="ar-SA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err="1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بالتخليه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 بينها وبين المشتري</a:t>
                      </a:r>
                      <a:endParaRPr lang="ar-SA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rgbClr val="CC0000"/>
                          </a:solidFill>
                          <a:cs typeface="PT Bold Heading" pitchFamily="2" charset="-78"/>
                        </a:rPr>
                        <a:t>الأطعمة والثياب والأجهزة </a:t>
                      </a:r>
                      <a:endParaRPr lang="ar-SA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بنقلها من مكانها .</a:t>
                      </a:r>
                    </a:p>
                    <a:p>
                      <a:pPr rtl="1"/>
                      <a:endParaRPr lang="ar-SA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rgbClr val="CC0000"/>
                          </a:solidFill>
                          <a:cs typeface="PT Bold Heading" pitchFamily="2" charset="-78"/>
                        </a:rPr>
                        <a:t>الذهب والفضة والجواهر </a:t>
                      </a:r>
                      <a:endParaRPr lang="ar-SA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بتناولها باليد </a:t>
                      </a:r>
                      <a:endParaRPr lang="ar-SA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rgbClr val="CC0000"/>
                          </a:solidFill>
                          <a:cs typeface="PT Bold Heading" pitchFamily="2" charset="-78"/>
                        </a:rPr>
                        <a:t>النقود . </a:t>
                      </a:r>
                      <a:endParaRPr lang="ar-SA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بتناولها أو بقيدها في 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الحساب المصرفي</a:t>
                      </a:r>
                      <a:endParaRPr lang="ar-SA" sz="1800" u="none" dirty="0" smtClean="0">
                        <a:solidFill>
                          <a:schemeClr val="tx1"/>
                        </a:solidFill>
                        <a:cs typeface="PT Bold Heading" pitchFamily="2" charset="-78"/>
                      </a:endParaRPr>
                    </a:p>
                    <a:p>
                      <a:pPr rtl="1"/>
                      <a:endParaRPr lang="ar-SA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u="none" dirty="0" smtClean="0">
                          <a:solidFill>
                            <a:srgbClr val="CC0000"/>
                          </a:solidFill>
                          <a:cs typeface="PT Bold Heading" pitchFamily="2" charset="-78"/>
                        </a:rPr>
                        <a:t>السيارات </a:t>
                      </a:r>
                      <a:endParaRPr lang="ar-SA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بتحريكها </a:t>
                      </a:r>
                      <a:r>
                        <a:rPr lang="ar-SA" sz="1800" u="none" dirty="0" err="1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وإخراجهامن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 موضعها  أو بتسلم الأوراق </a:t>
                      </a:r>
                      <a:r>
                        <a:rPr lang="ar-SA" sz="1800" u="none" dirty="0" err="1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الثبوتية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cs typeface="PT Bold Heading" pitchFamily="2" charset="-78"/>
                        </a:rPr>
                        <a:t> التي تفيد تملك المشتري لها   </a:t>
                      </a:r>
                    </a:p>
                    <a:p>
                      <a:pPr rtl="1"/>
                      <a:endParaRPr lang="ar-SA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838200" y="1752600"/>
            <a:ext cx="7467600" cy="609884"/>
            <a:chOff x="464" y="2173"/>
            <a:chExt cx="3136" cy="794"/>
          </a:xfrm>
        </p:grpSpPr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528" y="2173"/>
              <a:ext cx="3072" cy="794"/>
            </a:xfrm>
            <a:prstGeom prst="plaque">
              <a:avLst>
                <a:gd name="adj" fmla="val 16667"/>
              </a:avLst>
            </a:prstGeom>
            <a:gradFill rotWithShape="1">
              <a:gsLst>
                <a:gs pos="0">
                  <a:srgbClr val="CC9900"/>
                </a:gs>
                <a:gs pos="50000">
                  <a:srgbClr val="FFFFCC"/>
                </a:gs>
                <a:gs pos="100000">
                  <a:srgbClr val="CC9900"/>
                </a:gs>
              </a:gsLst>
              <a:lin ang="2700000" scaled="1"/>
            </a:gradFill>
            <a:ln w="57150" cmpd="thinThick">
              <a:solidFill>
                <a:srgbClr val="996633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ar-SA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64" y="2217"/>
              <a:ext cx="3024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SA" sz="2000" dirty="0" smtClean="0">
                  <a:solidFill>
                    <a:srgbClr val="00B050"/>
                  </a:solidFill>
                  <a:cs typeface="PT Bold Heading" pitchFamily="2" charset="-78"/>
                </a:rPr>
                <a:t>يرجع فيه إلى العٌرف وهو يختلف من سلعة إلى أخرى وإليك بعض الأمثلة 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438</Words>
  <Application>Microsoft Office PowerPoint</Application>
  <PresentationFormat>عرض على الشاشة (3:4)‏</PresentationFormat>
  <Paragraphs>34</Paragraphs>
  <Slides>7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تصميم افتراضي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TatweerU</cp:lastModifiedBy>
  <cp:revision>117</cp:revision>
  <dcterms:created xsi:type="dcterms:W3CDTF">2007-06-27T10:00:33Z</dcterms:created>
  <dcterms:modified xsi:type="dcterms:W3CDTF">2010-10-31T06:15:20Z</dcterms:modified>
</cp:coreProperties>
</file>