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301" r:id="rId4"/>
    <p:sldId id="257" r:id="rId5"/>
    <p:sldId id="258" r:id="rId6"/>
    <p:sldId id="302" r:id="rId7"/>
    <p:sldId id="259" r:id="rId8"/>
    <p:sldId id="303" r:id="rId9"/>
    <p:sldId id="304" r:id="rId10"/>
    <p:sldId id="305" r:id="rId11"/>
    <p:sldId id="306" r:id="rId12"/>
    <p:sldId id="308" r:id="rId13"/>
    <p:sldId id="307" r:id="rId14"/>
    <p:sldId id="309" r:id="rId15"/>
    <p:sldId id="310" r:id="rId16"/>
    <p:sldId id="269" r:id="rId17"/>
    <p:sldId id="311" r:id="rId18"/>
    <p:sldId id="300" r:id="rId19"/>
    <p:sldId id="354" r:id="rId2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B946FB-0E23-44CB-837A-FA4A2A227EE7}">
          <p14:sldIdLst>
            <p14:sldId id="256"/>
            <p14:sldId id="274"/>
            <p14:sldId id="301"/>
            <p14:sldId id="257"/>
            <p14:sldId id="258"/>
            <p14:sldId id="302"/>
            <p14:sldId id="259"/>
            <p14:sldId id="303"/>
            <p14:sldId id="304"/>
            <p14:sldId id="305"/>
            <p14:sldId id="306"/>
            <p14:sldId id="308"/>
            <p14:sldId id="307"/>
            <p14:sldId id="309"/>
            <p14:sldId id="310"/>
            <p14:sldId id="269"/>
            <p14:sldId id="311"/>
            <p14:sldId id="300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B0DD7F"/>
    <a:srgbClr val="FF9900"/>
    <a:srgbClr val="00CC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6" autoAdjust="0"/>
    <p:restoredTop sz="94280" autoAdjust="0"/>
  </p:normalViewPr>
  <p:slideViewPr>
    <p:cSldViewPr snapToGrid="0" showGuides="1">
      <p:cViewPr varScale="1">
        <p:scale>
          <a:sx n="102" d="100"/>
          <a:sy n="102" d="100"/>
        </p:scale>
        <p:origin x="126" y="372"/>
      </p:cViewPr>
      <p:guideLst>
        <p:guide orient="horz" pos="220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B4F0FF1-FE7B-4E13-9381-15814525F2EC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4DC7D7D-AF7B-4200-9F3E-DC9DAD1F394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3210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5423E64-8E0A-4A2B-AF4D-BC3799D23C59}"/>
              </a:ext>
            </a:extLst>
          </p:cNvPr>
          <p:cNvGrpSpPr/>
          <p:nvPr/>
        </p:nvGrpSpPr>
        <p:grpSpPr>
          <a:xfrm>
            <a:off x="2095560" y="-1"/>
            <a:ext cx="2118244" cy="5214009"/>
            <a:chOff x="3674601" y="-1433454"/>
            <a:chExt cx="2118244" cy="521400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BBBDBC-B942-4038-AE81-D62BFBA262A2}"/>
                </a:ext>
              </a:extLst>
            </p:cNvPr>
            <p:cNvSpPr/>
            <p:nvPr/>
          </p:nvSpPr>
          <p:spPr>
            <a:xfrm rot="5400000">
              <a:off x="3517784" y="-331811"/>
              <a:ext cx="2402487" cy="199202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0541BCC-F31A-4850-8A83-5CA5F3B868AF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D21D15-1C65-4FCF-9E30-73FBF5E4AFD9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F3DCC3C-19FF-45CC-ACD3-3F1D8C4BC921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681B681-7FB1-493E-B04B-FE19C1FB44D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951EE3-67B1-4057-8F9E-BD66AB058547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0FD5A3E-577E-4D71-9BB5-D22B821A9BDB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B530DE-8D43-448F-877B-B0CA01E7C6F3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1F49E0A-864F-41B5-9AD7-3ABAA775E775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50B9699B-946F-4E29-928C-9F0A7CD4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23175" y="1340108"/>
                <a:ext cx="1231929" cy="114453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A939C-E5C8-4B7D-847E-94B95FF14BF3}"/>
              </a:ext>
            </a:extLst>
          </p:cNvPr>
          <p:cNvGrpSpPr/>
          <p:nvPr/>
        </p:nvGrpSpPr>
        <p:grpSpPr>
          <a:xfrm>
            <a:off x="8845528" y="2583704"/>
            <a:ext cx="3415282" cy="1980651"/>
            <a:chOff x="8679668" y="445576"/>
            <a:chExt cx="3415282" cy="1980651"/>
          </a:xfrm>
        </p:grpSpPr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93572662-6C43-460E-9A27-783FDD63A1D3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9315ADB7-3AE5-4E46-8328-04A9E903CBC1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972B18A-58C8-49D0-8ACB-9962284EFE88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B31138A-A5E3-4D02-BB77-9554FF00BB7C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2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CE4685D-834C-49E2-A3EC-B52F1B5898D7}"/>
              </a:ext>
            </a:extLst>
          </p:cNvPr>
          <p:cNvGrpSpPr/>
          <p:nvPr/>
        </p:nvGrpSpPr>
        <p:grpSpPr>
          <a:xfrm>
            <a:off x="8904680" y="4785452"/>
            <a:ext cx="3415282" cy="1980653"/>
            <a:chOff x="8679668" y="445574"/>
            <a:chExt cx="3415282" cy="1980653"/>
          </a:xfrm>
        </p:grpSpPr>
        <p:sp>
          <p:nvSpPr>
            <p:cNvPr id="103" name="Right Triangle 102">
              <a:extLst>
                <a:ext uri="{FF2B5EF4-FFF2-40B4-BE49-F238E27FC236}">
                  <a16:creationId xmlns:a16="http://schemas.microsoft.com/office/drawing/2014/main" id="{2631DEBC-E7B3-48EF-AF25-2FD855929BF0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8084BFB0-5AB9-4D32-8033-7F8A2F68CCFF}"/>
                </a:ext>
              </a:extLst>
            </p:cNvPr>
            <p:cNvSpPr/>
            <p:nvPr/>
          </p:nvSpPr>
          <p:spPr>
            <a:xfrm rot="16200000">
              <a:off x="10036156" y="-721462"/>
              <a:ext cx="820611" cy="31546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0BFD6CF-75CA-4309-96B0-8E36BA16B2CD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97293AB-B086-4127-ADBF-2B7DD267B9D5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3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5528" y="386425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5CDB9F-5AD4-4C65-9B1A-CB11BD761C10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10765782" y="577097"/>
            <a:ext cx="142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أرُتَبُّ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11017A-6F42-40A7-B0C7-35DD42A4FA58}"/>
              </a:ext>
            </a:extLst>
          </p:cNvPr>
          <p:cNvSpPr txBox="1"/>
          <p:nvPr/>
        </p:nvSpPr>
        <p:spPr>
          <a:xfrm>
            <a:off x="6167439" y="1613103"/>
            <a:ext cx="60222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أرُتَبُّ. كَيْفَ تَتَكَوَّنُ التُّرْبَةُ؟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91406C-1A00-48D5-9130-17934ADB655C}"/>
              </a:ext>
            </a:extLst>
          </p:cNvPr>
          <p:cNvSpPr txBox="1"/>
          <p:nvPr/>
        </p:nvSpPr>
        <p:spPr>
          <a:xfrm>
            <a:off x="10169669" y="2805755"/>
            <a:ext cx="202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أَتَحَدَّثُ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1C0C2C5-D558-4A15-914A-34DF427152E8}"/>
              </a:ext>
            </a:extLst>
          </p:cNvPr>
          <p:cNvSpPr txBox="1"/>
          <p:nvPr/>
        </p:nvSpPr>
        <p:spPr>
          <a:xfrm>
            <a:off x="10553169" y="4916435"/>
            <a:ext cx="157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أَكْتُبُ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8128B14-99F6-49B6-AABF-6053AEE85B2F}"/>
              </a:ext>
            </a:extLst>
          </p:cNvPr>
          <p:cNvSpPr txBox="1"/>
          <p:nvPr/>
        </p:nvSpPr>
        <p:spPr>
          <a:xfrm>
            <a:off x="4731026" y="3790928"/>
            <a:ext cx="74586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7" algn="r"/>
            <a:r>
              <a:rPr lang="ar-SY" sz="2400" dirty="0">
                <a:latin typeface="Century Gothic" panose="020B0502020202020204" pitchFamily="34" charset="0"/>
              </a:rPr>
              <a:t>ما الأَنْواعُ المُخْتَلِفَةُ للتُّرْبَةِ؟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C452A13-AFAE-46E0-A96A-EFA50277D1E8}"/>
              </a:ext>
            </a:extLst>
          </p:cNvPr>
          <p:cNvSpPr txBox="1"/>
          <p:nvPr/>
        </p:nvSpPr>
        <p:spPr>
          <a:xfrm>
            <a:off x="6222663" y="6029177"/>
            <a:ext cx="59669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فيمَ يَسْتَخْدِمُ النّاسُ التُّرْبَةَ؟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0547F7-464C-4F16-BED6-D81DC74ABEDF}"/>
              </a:ext>
            </a:extLst>
          </p:cNvPr>
          <p:cNvGrpSpPr/>
          <p:nvPr/>
        </p:nvGrpSpPr>
        <p:grpSpPr>
          <a:xfrm>
            <a:off x="-76313" y="0"/>
            <a:ext cx="3315903" cy="2286001"/>
            <a:chOff x="175824" y="374844"/>
            <a:chExt cx="3315903" cy="22860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2026DE-B2C9-483B-AD45-C59966A33C4D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6225FFEB-E3CA-49B9-A397-328F3548A07B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Rectangle: Top Corners Rounded 52">
                <a:extLst>
                  <a:ext uri="{FF2B5EF4-FFF2-40B4-BE49-F238E27FC236}">
                    <a16:creationId xmlns:a16="http://schemas.microsoft.com/office/drawing/2014/main" id="{2C3FA440-F1B6-42F0-A90C-73DEAF023D85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B130B15-68CE-4FF6-BD60-867710FBA464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33F263-3E5B-4B0E-A348-734AED169F83}"/>
                </a:ext>
              </a:extLst>
            </p:cNvPr>
            <p:cNvSpPr txBox="1"/>
            <p:nvPr/>
          </p:nvSpPr>
          <p:spPr>
            <a:xfrm>
              <a:off x="175824" y="739525"/>
              <a:ext cx="22127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أفكر واتحدث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7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157" grpId="0" animBg="1"/>
          <p:bldP spid="1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157" grpId="0" animBg="1"/>
          <p:bldP spid="10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5528" y="386425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10169669" y="577097"/>
            <a:ext cx="202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العلوم والمجتمع</a:t>
            </a:r>
          </a:p>
          <a:p>
            <a:pPr algn="r"/>
            <a:endParaRPr lang="ar-SY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11017A-6F42-40A7-B0C7-35DD42A4FA58}"/>
              </a:ext>
            </a:extLst>
          </p:cNvPr>
          <p:cNvSpPr txBox="1"/>
          <p:nvPr/>
        </p:nvSpPr>
        <p:spPr>
          <a:xfrm>
            <a:off x="6167438" y="2079424"/>
            <a:ext cx="602222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/>
              <a:t>أعْمَلُ قائِمَةً بِأَسْماءِ نَباتاتٍ تَنْمو في بِيئَتِي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Y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/>
              <a:t> ثُمَّ أضَعُ إِشارَةَ (  √ ) أَمامَ ما يُؤكَلُ مِنْها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C850829-4082-481D-B246-ECE9E5BDF563}"/>
              </a:ext>
            </a:extLst>
          </p:cNvPr>
          <p:cNvSpPr/>
          <p:nvPr/>
        </p:nvSpPr>
        <p:spPr>
          <a:xfrm>
            <a:off x="1127949" y="621951"/>
            <a:ext cx="4142642" cy="6008508"/>
          </a:xfrm>
          <a:prstGeom prst="roundRect">
            <a:avLst>
              <a:gd name="adj" fmla="val 4023"/>
            </a:avLst>
          </a:prstGeom>
          <a:solidFill>
            <a:srgbClr val="755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3FEE94-7666-48DD-B377-FC955DB678A6}"/>
              </a:ext>
            </a:extLst>
          </p:cNvPr>
          <p:cNvSpPr/>
          <p:nvPr/>
        </p:nvSpPr>
        <p:spPr>
          <a:xfrm>
            <a:off x="1304017" y="897519"/>
            <a:ext cx="3672114" cy="5567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1D5CE9-52C8-4762-87F6-4021C9EDA4D9}"/>
              </a:ext>
            </a:extLst>
          </p:cNvPr>
          <p:cNvSpPr/>
          <p:nvPr/>
        </p:nvSpPr>
        <p:spPr>
          <a:xfrm>
            <a:off x="1355957" y="891288"/>
            <a:ext cx="3672114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9CCEBB-29EE-44DC-A725-1D8437F518AD}"/>
              </a:ext>
            </a:extLst>
          </p:cNvPr>
          <p:cNvSpPr/>
          <p:nvPr/>
        </p:nvSpPr>
        <p:spPr>
          <a:xfrm rot="5400000">
            <a:off x="1460617" y="1430737"/>
            <a:ext cx="624599" cy="621792"/>
          </a:xfrm>
          <a:prstGeom prst="ellipse">
            <a:avLst/>
          </a:prstGeom>
          <a:solidFill>
            <a:srgbClr val="F7931E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31E15B-31CF-4928-BC5F-E919BA3396A9}"/>
              </a:ext>
            </a:extLst>
          </p:cNvPr>
          <p:cNvSpPr txBox="1"/>
          <p:nvPr/>
        </p:nvSpPr>
        <p:spPr>
          <a:xfrm>
            <a:off x="2083813" y="1511075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زيتون</a:t>
            </a:r>
            <a:endParaRPr lang="en-US" sz="1600" dirty="0">
              <a:solidFill>
                <a:srgbClr val="CC33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78A36F3-0177-4A1D-A599-C06F6A61B26E}"/>
              </a:ext>
            </a:extLst>
          </p:cNvPr>
          <p:cNvSpPr/>
          <p:nvPr/>
        </p:nvSpPr>
        <p:spPr>
          <a:xfrm>
            <a:off x="4517215" y="1640677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BB66AE7-290D-4AAB-A9D5-D83577E578C2}"/>
              </a:ext>
            </a:extLst>
          </p:cNvPr>
          <p:cNvSpPr/>
          <p:nvPr/>
        </p:nvSpPr>
        <p:spPr>
          <a:xfrm rot="5400000">
            <a:off x="1460617" y="2211691"/>
            <a:ext cx="624599" cy="621792"/>
          </a:xfrm>
          <a:prstGeom prst="ellipse">
            <a:avLst/>
          </a:prstGeom>
          <a:solidFill>
            <a:srgbClr val="F7931E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EDB6D5-F786-4DF4-A855-40946938F9C5}"/>
              </a:ext>
            </a:extLst>
          </p:cNvPr>
          <p:cNvSpPr txBox="1"/>
          <p:nvPr/>
        </p:nvSpPr>
        <p:spPr>
          <a:xfrm>
            <a:off x="2083813" y="2292029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ورد جوري</a:t>
            </a:r>
            <a:endParaRPr lang="en-US" sz="1600" dirty="0">
              <a:solidFill>
                <a:srgbClr val="CC33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2B8B9A-4FAE-4FE1-8F32-F0D59CF26C05}"/>
              </a:ext>
            </a:extLst>
          </p:cNvPr>
          <p:cNvSpPr/>
          <p:nvPr/>
        </p:nvSpPr>
        <p:spPr>
          <a:xfrm>
            <a:off x="4517215" y="2421631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B6F6505-817F-42E4-887C-F99A5E4B91FB}"/>
              </a:ext>
            </a:extLst>
          </p:cNvPr>
          <p:cNvSpPr/>
          <p:nvPr/>
        </p:nvSpPr>
        <p:spPr>
          <a:xfrm rot="5400000">
            <a:off x="1460617" y="2992645"/>
            <a:ext cx="624599" cy="621792"/>
          </a:xfrm>
          <a:prstGeom prst="ellipse">
            <a:avLst/>
          </a:prstGeom>
          <a:solidFill>
            <a:srgbClr val="F7931E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D204EB-EE95-45CB-8DD9-2D6EB564804E}"/>
              </a:ext>
            </a:extLst>
          </p:cNvPr>
          <p:cNvSpPr txBox="1"/>
          <p:nvPr/>
        </p:nvSpPr>
        <p:spPr>
          <a:xfrm>
            <a:off x="2083813" y="315829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زعتر</a:t>
            </a:r>
            <a:endParaRPr lang="en-US" sz="1600" dirty="0">
              <a:solidFill>
                <a:srgbClr val="CC33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E6304F-C7DA-4F3A-83AD-6E8C5D0B659C}"/>
              </a:ext>
            </a:extLst>
          </p:cNvPr>
          <p:cNvSpPr/>
          <p:nvPr/>
        </p:nvSpPr>
        <p:spPr>
          <a:xfrm>
            <a:off x="4517215" y="3202585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8412D98-5902-48B4-BD80-15B769B3D653}"/>
              </a:ext>
            </a:extLst>
          </p:cNvPr>
          <p:cNvSpPr/>
          <p:nvPr/>
        </p:nvSpPr>
        <p:spPr>
          <a:xfrm rot="5400000">
            <a:off x="1460617" y="3773599"/>
            <a:ext cx="624599" cy="621792"/>
          </a:xfrm>
          <a:prstGeom prst="ellipse">
            <a:avLst/>
          </a:prstGeom>
          <a:solidFill>
            <a:srgbClr val="F7931E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EBD072-2923-4070-B4CA-21027DCC2874}"/>
              </a:ext>
            </a:extLst>
          </p:cNvPr>
          <p:cNvSpPr txBox="1"/>
          <p:nvPr/>
        </p:nvSpPr>
        <p:spPr>
          <a:xfrm>
            <a:off x="2083813" y="3853937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………………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5F61BCE-A3D2-4491-A2F6-4176DF2FB0AE}"/>
              </a:ext>
            </a:extLst>
          </p:cNvPr>
          <p:cNvSpPr/>
          <p:nvPr/>
        </p:nvSpPr>
        <p:spPr>
          <a:xfrm>
            <a:off x="4517215" y="3983539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8CC012-CD8C-463F-B4E8-6AF9BC5236AF}"/>
              </a:ext>
            </a:extLst>
          </p:cNvPr>
          <p:cNvSpPr/>
          <p:nvPr/>
        </p:nvSpPr>
        <p:spPr>
          <a:xfrm rot="5400000">
            <a:off x="1460617" y="4554553"/>
            <a:ext cx="624599" cy="621792"/>
          </a:xfrm>
          <a:prstGeom prst="ellipse">
            <a:avLst/>
          </a:prstGeom>
          <a:solidFill>
            <a:srgbClr val="F7931E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4BBCF7-AC93-4B19-A78E-662F9BD0FB16}"/>
              </a:ext>
            </a:extLst>
          </p:cNvPr>
          <p:cNvSpPr txBox="1"/>
          <p:nvPr/>
        </p:nvSpPr>
        <p:spPr>
          <a:xfrm>
            <a:off x="2083813" y="463489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……………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34D0594-AC84-4412-8803-EFE281B8E08B}"/>
              </a:ext>
            </a:extLst>
          </p:cNvPr>
          <p:cNvSpPr/>
          <p:nvPr/>
        </p:nvSpPr>
        <p:spPr>
          <a:xfrm>
            <a:off x="4517215" y="4764493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BB2E1BE-65F6-49CD-BDE0-0DE599CE4DE9}"/>
              </a:ext>
            </a:extLst>
          </p:cNvPr>
          <p:cNvSpPr/>
          <p:nvPr/>
        </p:nvSpPr>
        <p:spPr>
          <a:xfrm rot="5400000">
            <a:off x="1460617" y="5335507"/>
            <a:ext cx="624599" cy="621792"/>
          </a:xfrm>
          <a:prstGeom prst="ellipse">
            <a:avLst/>
          </a:prstGeom>
          <a:solidFill>
            <a:srgbClr val="F7931E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DC68DA-A3B9-4781-BF66-8E3AB6D69B09}"/>
              </a:ext>
            </a:extLst>
          </p:cNvPr>
          <p:cNvSpPr txBox="1"/>
          <p:nvPr/>
        </p:nvSpPr>
        <p:spPr>
          <a:xfrm>
            <a:off x="2083813" y="5415845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…………………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90C9F4A-AB06-4E6F-9DAA-B5578418A81C}"/>
              </a:ext>
            </a:extLst>
          </p:cNvPr>
          <p:cNvSpPr/>
          <p:nvPr/>
        </p:nvSpPr>
        <p:spPr>
          <a:xfrm>
            <a:off x="4517215" y="5545447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Graphic 96" descr="Target">
            <a:extLst>
              <a:ext uri="{FF2B5EF4-FFF2-40B4-BE49-F238E27FC236}">
                <a16:creationId xmlns:a16="http://schemas.microsoft.com/office/drawing/2014/main" id="{757161A8-9698-4016-BA6A-50BD6ACDE0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2576" y="2288691"/>
            <a:ext cx="496820" cy="496820"/>
          </a:xfrm>
          <a:prstGeom prst="rect">
            <a:avLst/>
          </a:prstGeom>
        </p:spPr>
      </p:pic>
      <p:pic>
        <p:nvPicPr>
          <p:cNvPr id="98" name="Graphic 97" descr="Pie chart">
            <a:extLst>
              <a:ext uri="{FF2B5EF4-FFF2-40B4-BE49-F238E27FC236}">
                <a16:creationId xmlns:a16="http://schemas.microsoft.com/office/drawing/2014/main" id="{EE647EF1-EBDD-42D0-A913-95F5B6E829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067" y="3885679"/>
            <a:ext cx="430300" cy="430300"/>
          </a:xfrm>
          <a:prstGeom prst="rect">
            <a:avLst/>
          </a:prstGeom>
        </p:spPr>
      </p:pic>
      <p:pic>
        <p:nvPicPr>
          <p:cNvPr id="99" name="Graphic 98" descr="Stethoscope">
            <a:extLst>
              <a:ext uri="{FF2B5EF4-FFF2-40B4-BE49-F238E27FC236}">
                <a16:creationId xmlns:a16="http://schemas.microsoft.com/office/drawing/2014/main" id="{0E38DF47-5A3C-4796-AEF3-726AB9FAB5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8762" y="4666132"/>
            <a:ext cx="455925" cy="455925"/>
          </a:xfrm>
          <a:prstGeom prst="rect">
            <a:avLst/>
          </a:prstGeom>
        </p:spPr>
      </p:pic>
      <p:pic>
        <p:nvPicPr>
          <p:cNvPr id="100" name="Graphic 99" descr="Lightbulb and gear">
            <a:extLst>
              <a:ext uri="{FF2B5EF4-FFF2-40B4-BE49-F238E27FC236}">
                <a16:creationId xmlns:a16="http://schemas.microsoft.com/office/drawing/2014/main" id="{D1B22D4B-664E-4B38-9493-BFF692173B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4338" y="1539812"/>
            <a:ext cx="426186" cy="426186"/>
          </a:xfrm>
          <a:prstGeom prst="rect">
            <a:avLst/>
          </a:prstGeom>
        </p:spPr>
      </p:pic>
      <p:pic>
        <p:nvPicPr>
          <p:cNvPr id="101" name="Graphic 100" descr="Chess pieces">
            <a:extLst>
              <a:ext uri="{FF2B5EF4-FFF2-40B4-BE49-F238E27FC236}">
                <a16:creationId xmlns:a16="http://schemas.microsoft.com/office/drawing/2014/main" id="{E7AEE1A5-2689-4C47-8B2C-8CEDBC4CB2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9890" y="3059774"/>
            <a:ext cx="440634" cy="440634"/>
          </a:xfrm>
          <a:prstGeom prst="rect">
            <a:avLst/>
          </a:prstGeom>
        </p:spPr>
      </p:pic>
      <p:pic>
        <p:nvPicPr>
          <p:cNvPr id="113" name="Graphic 112" descr="Rocket">
            <a:extLst>
              <a:ext uri="{FF2B5EF4-FFF2-40B4-BE49-F238E27FC236}">
                <a16:creationId xmlns:a16="http://schemas.microsoft.com/office/drawing/2014/main" id="{E590156D-EA35-41EC-B91C-AF2A14A64D7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56553" y="5447086"/>
            <a:ext cx="413256" cy="413256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C0DE0FA9-C4E8-4AD3-AE91-219EE8A7EBB7}"/>
              </a:ext>
            </a:extLst>
          </p:cNvPr>
          <p:cNvSpPr txBox="1"/>
          <p:nvPr/>
        </p:nvSpPr>
        <p:spPr>
          <a:xfrm>
            <a:off x="4362206" y="1476854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96DFB61-D224-4507-BC5D-629FA491A2DD}"/>
              </a:ext>
            </a:extLst>
          </p:cNvPr>
          <p:cNvGrpSpPr/>
          <p:nvPr/>
        </p:nvGrpSpPr>
        <p:grpSpPr>
          <a:xfrm>
            <a:off x="1936527" y="127371"/>
            <a:ext cx="2525485" cy="1116513"/>
            <a:chOff x="4833257" y="164998"/>
            <a:chExt cx="2525485" cy="1116513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62350B7-F10D-4348-909A-C8BDE26FA2CE}"/>
                </a:ext>
              </a:extLst>
            </p:cNvPr>
            <p:cNvSpPr/>
            <p:nvPr/>
          </p:nvSpPr>
          <p:spPr>
            <a:xfrm>
              <a:off x="4833257" y="164998"/>
              <a:ext cx="2525485" cy="1116513"/>
            </a:xfrm>
            <a:custGeom>
              <a:avLst/>
              <a:gdLst>
                <a:gd name="connsiteX0" fmla="*/ 1216268 w 2525485"/>
                <a:gd name="connsiteY0" fmla="*/ 0 h 1201281"/>
                <a:gd name="connsiteX1" fmla="*/ 1309216 w 2525485"/>
                <a:gd name="connsiteY1" fmla="*/ 0 h 1201281"/>
                <a:gd name="connsiteX2" fmla="*/ 1683657 w 2525485"/>
                <a:gd name="connsiteY2" fmla="*/ 374441 h 1201281"/>
                <a:gd name="connsiteX3" fmla="*/ 1683657 w 2525485"/>
                <a:gd name="connsiteY3" fmla="*/ 591681 h 1201281"/>
                <a:gd name="connsiteX4" fmla="*/ 2373085 w 2525485"/>
                <a:gd name="connsiteY4" fmla="*/ 591681 h 1201281"/>
                <a:gd name="connsiteX5" fmla="*/ 2525485 w 2525485"/>
                <a:gd name="connsiteY5" fmla="*/ 1201281 h 1201281"/>
                <a:gd name="connsiteX6" fmla="*/ 0 w 2525485"/>
                <a:gd name="connsiteY6" fmla="*/ 1201281 h 1201281"/>
                <a:gd name="connsiteX7" fmla="*/ 152400 w 2525485"/>
                <a:gd name="connsiteY7" fmla="*/ 591681 h 1201281"/>
                <a:gd name="connsiteX8" fmla="*/ 841827 w 2525485"/>
                <a:gd name="connsiteY8" fmla="*/ 591681 h 1201281"/>
                <a:gd name="connsiteX9" fmla="*/ 841827 w 2525485"/>
                <a:gd name="connsiteY9" fmla="*/ 374441 h 1201281"/>
                <a:gd name="connsiteX10" fmla="*/ 1216268 w 2525485"/>
                <a:gd name="connsiteY10" fmla="*/ 0 h 120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5485" h="1201281">
                  <a:moveTo>
                    <a:pt x="1216268" y="0"/>
                  </a:moveTo>
                  <a:lnTo>
                    <a:pt x="1309216" y="0"/>
                  </a:lnTo>
                  <a:cubicBezTo>
                    <a:pt x="1516014" y="0"/>
                    <a:pt x="1683657" y="167643"/>
                    <a:pt x="1683657" y="374441"/>
                  </a:cubicBezTo>
                  <a:lnTo>
                    <a:pt x="1683657" y="591681"/>
                  </a:lnTo>
                  <a:lnTo>
                    <a:pt x="2373085" y="591681"/>
                  </a:lnTo>
                  <a:lnTo>
                    <a:pt x="2525485" y="1201281"/>
                  </a:lnTo>
                  <a:lnTo>
                    <a:pt x="0" y="1201281"/>
                  </a:lnTo>
                  <a:lnTo>
                    <a:pt x="152400" y="591681"/>
                  </a:lnTo>
                  <a:lnTo>
                    <a:pt x="841827" y="591681"/>
                  </a:lnTo>
                  <a:lnTo>
                    <a:pt x="841827" y="374441"/>
                  </a:lnTo>
                  <a:cubicBezTo>
                    <a:pt x="841827" y="167643"/>
                    <a:pt x="1009470" y="0"/>
                    <a:pt x="1216268" y="0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FB8FF1E-81CE-47CA-9338-71093FEB4C81}"/>
                </a:ext>
              </a:extLst>
            </p:cNvPr>
            <p:cNvSpPr/>
            <p:nvPr/>
          </p:nvSpPr>
          <p:spPr>
            <a:xfrm>
              <a:off x="5958306" y="348641"/>
              <a:ext cx="275386" cy="275386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BF6D5CCA-7C12-40A0-86C9-E65D3401FDD9}"/>
              </a:ext>
            </a:extLst>
          </p:cNvPr>
          <p:cNvSpPr txBox="1"/>
          <p:nvPr/>
        </p:nvSpPr>
        <p:spPr>
          <a:xfrm>
            <a:off x="4362206" y="3065308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20" name="Picture 2" descr="https://www.trzcacak.rs/myfile/detail/33-333710_hand-writing-png-hand-png-for-whiteboard-animation.png">
            <a:extLst>
              <a:ext uri="{FF2B5EF4-FFF2-40B4-BE49-F238E27FC236}">
                <a16:creationId xmlns:a16="http://schemas.microsoft.com/office/drawing/2014/main" id="{B64E439F-ADCE-4577-B170-E1579DEB6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45" b="99402" l="0" r="100000">
                        <a14:foregroundMark x1="34765" y1="2840" x2="31902" y2="2242"/>
                        <a14:foregroundMark x1="33947" y1="34230" x2="61350" y2="49477"/>
                        <a14:foregroundMark x1="61350" y1="49477" x2="71370" y2="64723"/>
                        <a14:foregroundMark x1="71370" y1="64723" x2="73620" y2="65919"/>
                        <a14:foregroundMark x1="74029" y1="71749" x2="86299" y2="82212"/>
                        <a14:foregroundMark x1="86299" y1="80568" x2="84663" y2="88640"/>
                        <a14:foregroundMark x1="71166" y1="85949" x2="80777" y2="89537"/>
                        <a14:foregroundMark x1="80777" y1="89537" x2="87730" y2="88490"/>
                        <a14:foregroundMark x1="92434" y1="82661" x2="84663" y2="89088"/>
                        <a14:foregroundMark x1="84663" y1="89088" x2="68712" y2="90433"/>
                        <a14:foregroundMark x1="88139" y1="86398" x2="94683" y2="86398"/>
                        <a14:foregroundMark x1="93865" y1="85202" x2="84049" y2="89238"/>
                        <a14:foregroundMark x1="84049" y1="89238" x2="83027" y2="89387"/>
                        <a14:foregroundMark x1="92843" y1="82063" x2="96933" y2="85501"/>
                        <a14:foregroundMark x1="91002" y1="86846" x2="68916" y2="91181"/>
                        <a14:foregroundMark x1="75869" y1="85949" x2="96319" y2="99552"/>
                        <a14:foregroundMark x1="70757" y1="90433" x2="79550" y2="99253"/>
                        <a14:foregroundMark x1="66053" y1="89387" x2="68916" y2="93124"/>
                        <a14:foregroundMark x1="68916" y1="93124" x2="74029" y2="98954"/>
                        <a14:foregroundMark x1="66462" y1="89088" x2="72597" y2="98954"/>
                        <a14:foregroundMark x1="67485" y1="89387" x2="67894" y2="99253"/>
                        <a14:foregroundMark x1="65031" y1="92078" x2="68303" y2="99552"/>
                        <a14:foregroundMark x1="68916" y1="91031" x2="68303" y2="99552"/>
                        <a14:foregroundMark x1="66462" y1="90732" x2="67894" y2="99253"/>
                        <a14:foregroundMark x1="89775" y1="85052" x2="99796" y2="97160"/>
                        <a14:foregroundMark x1="90593" y1="87743" x2="99796" y2="90583"/>
                        <a14:foregroundMark x1="94479" y1="84305" x2="99796" y2="87294"/>
                        <a14:foregroundMark x1="94888" y1="85351" x2="99796" y2="97907"/>
                        <a14:foregroundMark x1="96319" y1="84305" x2="99796" y2="87294"/>
                        <a14:foregroundMark x1="96728" y1="84604" x2="99796" y2="86996"/>
                        <a14:foregroundMark x1="93047" y1="83558" x2="99796" y2="85501"/>
                        <a14:foregroundMark x1="64213" y1="92825" x2="69734" y2="99253"/>
                        <a14:foregroundMark x1="65031" y1="94918" x2="68303" y2="98954"/>
                        <a14:foregroundMark x1="65644" y1="94469" x2="66871" y2="99552"/>
                        <a14:foregroundMark x1="66462" y1="93423" x2="66871" y2="98954"/>
                        <a14:foregroundMark x1="66462" y1="94170" x2="66462" y2="9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8407" y="3034858"/>
            <a:ext cx="4572000" cy="6251191"/>
          </a:xfrm>
          <a:prstGeom prst="rect">
            <a:avLst/>
          </a:prstGeom>
          <a:noFill/>
          <a:effectLst>
            <a:outerShdw blurRad="330200" dist="38100" dir="11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https://www.trzcacak.rs/myfile/detail/33-333710_hand-writing-png-hand-png-for-whiteboard-animation.png">
            <a:extLst>
              <a:ext uri="{FF2B5EF4-FFF2-40B4-BE49-F238E27FC236}">
                <a16:creationId xmlns:a16="http://schemas.microsoft.com/office/drawing/2014/main" id="{15669A64-37D6-4F9A-A803-691EE4A4A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45" b="99402" l="0" r="100000">
                        <a14:foregroundMark x1="34765" y1="2840" x2="31902" y2="2242"/>
                        <a14:foregroundMark x1="33947" y1="34230" x2="61350" y2="49477"/>
                        <a14:foregroundMark x1="61350" y1="49477" x2="71370" y2="64723"/>
                        <a14:foregroundMark x1="71370" y1="64723" x2="73620" y2="65919"/>
                        <a14:foregroundMark x1="74029" y1="71749" x2="86299" y2="82212"/>
                        <a14:foregroundMark x1="86299" y1="80568" x2="84663" y2="88640"/>
                        <a14:foregroundMark x1="71166" y1="85949" x2="80777" y2="89537"/>
                        <a14:foregroundMark x1="80777" y1="89537" x2="87730" y2="88490"/>
                        <a14:foregroundMark x1="92434" y1="82661" x2="84663" y2="89088"/>
                        <a14:foregroundMark x1="84663" y1="89088" x2="68712" y2="90433"/>
                        <a14:foregroundMark x1="88139" y1="86398" x2="94683" y2="86398"/>
                        <a14:foregroundMark x1="93865" y1="85202" x2="84049" y2="89238"/>
                        <a14:foregroundMark x1="84049" y1="89238" x2="83027" y2="89387"/>
                        <a14:foregroundMark x1="92843" y1="82063" x2="96933" y2="85501"/>
                        <a14:foregroundMark x1="91002" y1="86846" x2="68916" y2="91181"/>
                        <a14:foregroundMark x1="75869" y1="85949" x2="96319" y2="99552"/>
                        <a14:foregroundMark x1="70757" y1="90433" x2="79550" y2="99253"/>
                        <a14:foregroundMark x1="66053" y1="89387" x2="68916" y2="93124"/>
                        <a14:foregroundMark x1="68916" y1="93124" x2="74029" y2="98954"/>
                        <a14:foregroundMark x1="66462" y1="89088" x2="72597" y2="98954"/>
                        <a14:foregroundMark x1="67485" y1="89387" x2="67894" y2="99253"/>
                        <a14:foregroundMark x1="65031" y1="92078" x2="68303" y2="99552"/>
                        <a14:foregroundMark x1="68916" y1="91031" x2="68303" y2="99552"/>
                        <a14:foregroundMark x1="66462" y1="90732" x2="67894" y2="99253"/>
                        <a14:foregroundMark x1="89775" y1="85052" x2="99796" y2="97160"/>
                        <a14:foregroundMark x1="90593" y1="87743" x2="99796" y2="90583"/>
                        <a14:foregroundMark x1="94479" y1="84305" x2="99796" y2="87294"/>
                        <a14:foregroundMark x1="94888" y1="85351" x2="99796" y2="97907"/>
                        <a14:foregroundMark x1="96319" y1="84305" x2="99796" y2="87294"/>
                        <a14:foregroundMark x1="96728" y1="84604" x2="99796" y2="86996"/>
                        <a14:foregroundMark x1="93047" y1="83558" x2="99796" y2="85501"/>
                        <a14:foregroundMark x1="64213" y1="92825" x2="69734" y2="99253"/>
                        <a14:foregroundMark x1="65031" y1="94918" x2="68303" y2="98954"/>
                        <a14:foregroundMark x1="65644" y1="94469" x2="66871" y2="99552"/>
                        <a14:foregroundMark x1="66462" y1="93423" x2="66871" y2="98954"/>
                        <a14:foregroundMark x1="66462" y1="94170" x2="66462" y2="9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8407" y="1446404"/>
            <a:ext cx="4572000" cy="6251191"/>
          </a:xfrm>
          <a:prstGeom prst="rect">
            <a:avLst/>
          </a:prstGeom>
          <a:noFill/>
          <a:effectLst>
            <a:outerShdw blurRad="330200" dist="38100" dir="11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989 -0.0229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15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0989 -0.0229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15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  <p:bldP spid="114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172D614-8FDD-4191-A62C-754F841B9D0A}"/>
              </a:ext>
            </a:extLst>
          </p:cNvPr>
          <p:cNvGrpSpPr/>
          <p:nvPr/>
        </p:nvGrpSpPr>
        <p:grpSpPr>
          <a:xfrm>
            <a:off x="10120758" y="247311"/>
            <a:ext cx="2118244" cy="6711172"/>
            <a:chOff x="3674601" y="-2930617"/>
            <a:chExt cx="2118244" cy="6711172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B4D6ED1-D9FA-4042-9418-80A1D708865E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1387E0C-8C90-4ABB-8285-D0CB7C0AE37C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7C9E070-819C-4AF2-8E84-C4360BCDDE6D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FC17932-3752-4FC2-861F-F9ACE36AE182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ACCE7FF-A454-49D4-8C6D-60A2F5FEA05D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DB67E2E-367D-48FB-9655-122CEA19F7E2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D710284-F314-447F-9522-AEFE513A9E75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0E07D65-AD04-4024-90C0-51C4403E17BA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DB5A4F4-2765-43CC-B402-0F9221D37B29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76628E19-0E39-4342-B8C4-E83E9A42C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00" r="15000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2A756EF-BFB5-4082-91A7-296D5F11A526}"/>
              </a:ext>
            </a:extLst>
          </p:cNvPr>
          <p:cNvGrpSpPr/>
          <p:nvPr/>
        </p:nvGrpSpPr>
        <p:grpSpPr>
          <a:xfrm>
            <a:off x="8272702" y="-997553"/>
            <a:ext cx="2118244" cy="6711172"/>
            <a:chOff x="3674601" y="-2930617"/>
            <a:chExt cx="2118244" cy="6711172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ADE1066-33C6-425D-819A-BB6626449600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3DC6926-077F-40D2-AEC4-D6508859E532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813B274-6A65-4941-9134-A5C03403CC34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CC3D543-8B27-4F43-B1BC-806B47E3DCD6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4B5D595-CBF5-49B2-B870-8865289D2580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299F3F3-439C-40B4-94FF-385F1F7F5940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EAF1472-36E8-4A37-B3AD-E0B2D7E68F8B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D302077-725F-4D56-9C56-C83EE4375398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148D4555-D15D-4F37-B7B5-8A7FAD9B145E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5FC12C0C-82C8-4986-BAF3-E8582E22B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r="16667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6DEBC3E-ACEB-41DA-B234-D6C979762DBC}"/>
              </a:ext>
            </a:extLst>
          </p:cNvPr>
          <p:cNvGrpSpPr/>
          <p:nvPr/>
        </p:nvGrpSpPr>
        <p:grpSpPr>
          <a:xfrm>
            <a:off x="6087787" y="86227"/>
            <a:ext cx="2118244" cy="6711172"/>
            <a:chOff x="3674601" y="-2930617"/>
            <a:chExt cx="2118244" cy="6711172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2E4B8BB-FF21-4E53-B460-DC44CD53B8A3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3EA5C7D-A593-48AE-82D9-251E0172AF24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07FDC99-C7A9-40F2-A6E8-0692077A7034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48C571E-D2B5-4011-8FF4-F346EA3A7F44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C950560-54FB-4934-A4F4-E5A03A0165FF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900A438-35D4-44A6-BCBD-F01FBA013F61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9F581B1-B52F-4AA5-93DA-4F1E1DFA5AE7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3733F19-6FB0-42EA-AC30-237917DE21BD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69A5E0D-6C85-4ED6-8C61-B86781C00F6B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15B230FE-B433-4A63-A0EF-C18A3CD19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57" r="17057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6957D8-CD76-4847-A4CB-9A62A7CB4727}"/>
              </a:ext>
            </a:extLst>
          </p:cNvPr>
          <p:cNvGrpSpPr/>
          <p:nvPr/>
        </p:nvGrpSpPr>
        <p:grpSpPr>
          <a:xfrm>
            <a:off x="295986" y="-390841"/>
            <a:ext cx="2118244" cy="5131807"/>
            <a:chOff x="3674601" y="-1351252"/>
            <a:chExt cx="2118244" cy="513180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A5FF136-73FA-4FA3-A65D-5C7950962798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3DF9402-6E4B-4626-AB53-7C8F44D2B559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D463AAB-D3B4-48B2-8EAA-17E59961C1F9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2E71C0A-8D90-4F72-8D8C-D13DBC7B2490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0D217B-6900-482A-BA3A-F256811F3F3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1C06FBD-F547-47E4-9329-CBDA8866B292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06F881-C951-430D-92AD-AEA9F5A4BF16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54DF726-F0E0-4C15-9ADB-FC8D7581C632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1D45701-B7DD-4033-BCEB-B1B1788DB9B7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AD8A116-4C95-448E-BB4B-16BFA89A3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88" r="21588"/>
              <a:stretch/>
            </p:blipFill>
            <p:spPr>
              <a:xfrm>
                <a:off x="4074891" y="1345656"/>
                <a:ext cx="1140975" cy="119137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A78CBF-EFD7-4070-8F21-F10AA477C379}"/>
              </a:ext>
            </a:extLst>
          </p:cNvPr>
          <p:cNvGrpSpPr/>
          <p:nvPr/>
        </p:nvGrpSpPr>
        <p:grpSpPr>
          <a:xfrm>
            <a:off x="1923172" y="-48830"/>
            <a:ext cx="2118244" cy="6711172"/>
            <a:chOff x="3674601" y="-2930617"/>
            <a:chExt cx="2118244" cy="6711172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31D1F74-FE68-44FC-93DC-0918EF71706C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A5223AF-D6EB-4C3D-B5AD-547E8A743351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F6C450C-C6EC-472B-8AC2-1E405840934F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4D8DE7F-E8FA-4D8B-84EC-9B233CCE53D9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1ED7E90-5B09-4BD4-9A2F-DC19EE5AFAE5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13A0A74-9535-4FCC-A07E-0241E6B9E354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E74C077-86F5-4C92-8AD3-6AF7DA3DA657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8367BAA-0F34-4FB7-9B24-64DA9A13CCB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267908A-5B99-4B24-B337-E8F5E5CCA603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C1410F4-6380-4145-8AF6-1DFD7DF3B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6" r="22126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5528" y="386425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5CDB9F-5AD4-4C65-9B1A-CB11BD761C10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9856554" y="622478"/>
            <a:ext cx="181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الموارد الطبيعية</a:t>
            </a:r>
          </a:p>
          <a:p>
            <a:pPr algn="r"/>
            <a:endParaRPr lang="ar-SY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11017A-6F42-40A7-B0C7-35DD42A4FA58}"/>
              </a:ext>
            </a:extLst>
          </p:cNvPr>
          <p:cNvSpPr txBox="1"/>
          <p:nvPr/>
        </p:nvSpPr>
        <p:spPr>
          <a:xfrm>
            <a:off x="6167439" y="1613102"/>
            <a:ext cx="602222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الهواء و الماء و الرياح و الصخور و المعادن و التربة و النباتات كلها موارد طبيعية خلقها الله سبحانه و تعالى و سخرها للإنسان لينتفع بها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C3F251-CD60-4321-90E9-520BA26DF740}"/>
              </a:ext>
            </a:extLst>
          </p:cNvPr>
          <p:cNvGrpSpPr/>
          <p:nvPr/>
        </p:nvGrpSpPr>
        <p:grpSpPr>
          <a:xfrm>
            <a:off x="-582821" y="0"/>
            <a:ext cx="3822411" cy="2286001"/>
            <a:chOff x="-330684" y="374844"/>
            <a:chExt cx="3822411" cy="228600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715FE6-70CD-4228-82B4-5AB85D5CC930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71" name="Right Triangle 70">
                <a:extLst>
                  <a:ext uri="{FF2B5EF4-FFF2-40B4-BE49-F238E27FC236}">
                    <a16:creationId xmlns:a16="http://schemas.microsoft.com/office/drawing/2014/main" id="{D8A3AE0B-91A0-4D28-AC9D-1A1497B25478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0281F6FA-96C3-4838-A0B0-F9A2D241C094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F608B4-2B1A-4CAC-807A-9DC9701223A5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5</a:t>
                </a:r>
                <a:endParaRPr lang="en-IN" sz="5400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7CF65-6DDC-4BC4-884F-EC292EDAD220}"/>
                </a:ext>
              </a:extLst>
            </p:cNvPr>
            <p:cNvSpPr txBox="1"/>
            <p:nvPr/>
          </p:nvSpPr>
          <p:spPr>
            <a:xfrm>
              <a:off x="-330684" y="766489"/>
              <a:ext cx="34371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الموارد الطبيعية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07D9403-1E59-4394-95D2-C2BE745C8976}"/>
              </a:ext>
            </a:extLst>
          </p:cNvPr>
          <p:cNvGrpSpPr/>
          <p:nvPr/>
        </p:nvGrpSpPr>
        <p:grpSpPr>
          <a:xfrm>
            <a:off x="3964521" y="-55003"/>
            <a:ext cx="2118244" cy="5926963"/>
            <a:chOff x="3674601" y="-2146408"/>
            <a:chExt cx="2118244" cy="592696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A5420E4-228F-485E-9473-44F35BB579B2}"/>
                </a:ext>
              </a:extLst>
            </p:cNvPr>
            <p:cNvSpPr/>
            <p:nvPr/>
          </p:nvSpPr>
          <p:spPr>
            <a:xfrm rot="5400000">
              <a:off x="3160751" y="-683449"/>
              <a:ext cx="3105490" cy="179571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7DF2D95-7F3C-4739-B608-B52862505152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EEC4E60-E7C1-4E74-B9E1-03DCD25FAB02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D45B166-5101-441C-BFF3-ADD75AC18FBA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DC342E9-E2DC-4E4E-AE27-0CC8667A3009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99C09B4-F3A2-4D93-97E3-E58D6481379C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33487F-8A3F-4818-8041-D061AA028D69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D40330C-1126-4CFC-926D-5CAFDB161D2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93FF140-C9F2-4753-B27D-19FBFEB9FA32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D20F8A4-D088-4306-B0B0-529A8B8FC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50" r="18750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84476C2-F2C5-4897-B391-FD9FDD199E68}"/>
              </a:ext>
            </a:extLst>
          </p:cNvPr>
          <p:cNvGrpSpPr/>
          <p:nvPr/>
        </p:nvGrpSpPr>
        <p:grpSpPr>
          <a:xfrm>
            <a:off x="2472706" y="-1554265"/>
            <a:ext cx="2118244" cy="5131807"/>
            <a:chOff x="3674601" y="-1351252"/>
            <a:chExt cx="2118244" cy="5131807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DD06A54-2525-4C10-A8D3-6A5B059EADFE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EBDEAB4-B814-4F0A-A779-C7221823C0C8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368B3D9-F9DC-4E57-B3A7-0904F1D9563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72DB5DD-3A8B-410C-96A8-69EF18E33647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727A703-9767-4296-802F-BE0856A4E1B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C01A506-77FF-40CB-87A5-88F869EDB26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55599A2-24E8-4C77-8F3A-909608BF7202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DE012B9-28F0-46BA-9285-41B3B7D2FB3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FFDD529-69D1-46AC-92AE-37FADF091CB7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DD46D484-0226-4A92-9CDD-D8BEBB17C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51762" y="1232309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B95A97-32AE-4753-802F-77F9EEAA9774}"/>
              </a:ext>
            </a:extLst>
          </p:cNvPr>
          <p:cNvSpPr txBox="1"/>
          <p:nvPr/>
        </p:nvSpPr>
        <p:spPr>
          <a:xfrm>
            <a:off x="3005353" y="2978505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الهواء</a:t>
            </a:r>
            <a:endParaRPr lang="ar-SY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9C577FC-D22A-4589-AACB-2A5572C92E5B}"/>
              </a:ext>
            </a:extLst>
          </p:cNvPr>
          <p:cNvSpPr txBox="1"/>
          <p:nvPr/>
        </p:nvSpPr>
        <p:spPr>
          <a:xfrm>
            <a:off x="760589" y="4116871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الماء</a:t>
            </a:r>
            <a:endParaRPr lang="ar-SY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AD0E184-6B76-467D-B205-A87F59103C69}"/>
              </a:ext>
            </a:extLst>
          </p:cNvPr>
          <p:cNvSpPr txBox="1"/>
          <p:nvPr/>
        </p:nvSpPr>
        <p:spPr>
          <a:xfrm>
            <a:off x="4521684" y="5211461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الرياح</a:t>
            </a:r>
            <a:endParaRPr lang="ar-SY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88CABA6-8F4B-48D2-82B3-FFEC26B3CECB}"/>
              </a:ext>
            </a:extLst>
          </p:cNvPr>
          <p:cNvSpPr txBox="1"/>
          <p:nvPr/>
        </p:nvSpPr>
        <p:spPr>
          <a:xfrm>
            <a:off x="2435916" y="6010813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الصخور</a:t>
            </a:r>
            <a:endParaRPr lang="ar-SY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8C605B0-A149-4EFA-BC1B-0C3E23AE9C2D}"/>
              </a:ext>
            </a:extLst>
          </p:cNvPr>
          <p:cNvSpPr txBox="1"/>
          <p:nvPr/>
        </p:nvSpPr>
        <p:spPr>
          <a:xfrm>
            <a:off x="6610297" y="6214481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المعادن</a:t>
            </a:r>
            <a:endParaRPr lang="ar-SY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50BCD45-A7BC-4E8E-B646-249EE4E209D9}"/>
              </a:ext>
            </a:extLst>
          </p:cNvPr>
          <p:cNvSpPr txBox="1"/>
          <p:nvPr/>
        </p:nvSpPr>
        <p:spPr>
          <a:xfrm>
            <a:off x="10680637" y="6405934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التربة</a:t>
            </a:r>
            <a:endParaRPr lang="ar-SY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2F7AC88-175A-481F-9054-879CD3ACD290}"/>
              </a:ext>
            </a:extLst>
          </p:cNvPr>
          <p:cNvSpPr txBox="1"/>
          <p:nvPr/>
        </p:nvSpPr>
        <p:spPr>
          <a:xfrm>
            <a:off x="8833916" y="5113508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النباتات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549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6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4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5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3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4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2" grpId="0"/>
          <p:bldP spid="169" grpId="0"/>
          <p:bldP spid="170" grpId="0"/>
          <p:bldP spid="171" grpId="0"/>
          <p:bldP spid="172" grpId="0"/>
          <p:bldP spid="173" grpId="0"/>
          <p:bldP spid="1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2" grpId="0"/>
          <p:bldP spid="169" grpId="0"/>
          <p:bldP spid="170" grpId="0"/>
          <p:bldP spid="171" grpId="0"/>
          <p:bldP spid="172" grpId="0"/>
          <p:bldP spid="173" grpId="0"/>
          <p:bldP spid="17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85A23A33-9577-4C71-A63B-747041509CE9}"/>
              </a:ext>
            </a:extLst>
          </p:cNvPr>
          <p:cNvGrpSpPr/>
          <p:nvPr/>
        </p:nvGrpSpPr>
        <p:grpSpPr>
          <a:xfrm>
            <a:off x="295986" y="-390841"/>
            <a:ext cx="2118244" cy="5131807"/>
            <a:chOff x="3674601" y="-1351252"/>
            <a:chExt cx="2118244" cy="5131807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58B679F-718D-438E-A20E-C95FA880EB3F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39036A8-BFF5-49B9-B2C6-EC28392950B8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B6CCAD6-4681-47A6-9489-D9EB592B6F6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4E5A30E-C292-4805-AE09-5BC6C96EFB6E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8C00B4C-9B0A-4B6F-8DE4-F41990B83AE5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55AAA3B-A679-4CBC-AE51-DC51F121D39F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AFFDFE2-BEC4-4721-8446-710E5EDD92AA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6DD507A-4E52-44DD-B3D1-5239C0D7B3CC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7FBFF21-8AB7-4E71-A1EB-3EAA11B44731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6F485F2-147A-48D0-AC58-8A54E86C6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65" r="23065"/>
              <a:stretch/>
            </p:blipFill>
            <p:spPr>
              <a:xfrm>
                <a:off x="4074891" y="1345656"/>
                <a:ext cx="1140975" cy="119137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110511B-8E10-4975-BF46-78FA65CB5E6F}"/>
              </a:ext>
            </a:extLst>
          </p:cNvPr>
          <p:cNvGrpSpPr/>
          <p:nvPr/>
        </p:nvGrpSpPr>
        <p:grpSpPr>
          <a:xfrm>
            <a:off x="3964521" y="-55003"/>
            <a:ext cx="2118244" cy="5926963"/>
            <a:chOff x="3674601" y="-2146408"/>
            <a:chExt cx="2118244" cy="59269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D8FA902-09DE-4C4B-9A39-D7861E8F8700}"/>
                </a:ext>
              </a:extLst>
            </p:cNvPr>
            <p:cNvSpPr/>
            <p:nvPr/>
          </p:nvSpPr>
          <p:spPr>
            <a:xfrm rot="5400000">
              <a:off x="3160751" y="-683449"/>
              <a:ext cx="3105490" cy="179571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F203F42-84D0-419B-908A-723D8D456461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EE42E5-09AA-4DA0-A8F7-716456F8F9F0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78A71EE-3800-4F46-B4A9-D2BF24EA4BF5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8B8D766-A080-4D5F-B6A4-C7E0FCD84805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4C7C3FD-8894-491D-9FE4-03D5C7C381BA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6AF80DA-37B8-4AAA-B29B-554579A974BA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52B5107-5823-4449-9993-0C7D93D8198F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5097816-33EF-488A-B6C8-89FA0D41047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E754E935-F756-4508-ADFA-4F6B63732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0" r="12500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FF3DE53-46F3-4CE5-A6B8-BF3180184FE6}"/>
              </a:ext>
            </a:extLst>
          </p:cNvPr>
          <p:cNvGrpSpPr/>
          <p:nvPr/>
        </p:nvGrpSpPr>
        <p:grpSpPr>
          <a:xfrm>
            <a:off x="1923172" y="-48830"/>
            <a:ext cx="2118244" cy="6711172"/>
            <a:chOff x="3674601" y="-2930617"/>
            <a:chExt cx="2118244" cy="6711172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D137F0A-0434-4BD6-81DB-08906D705131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9F2F37F-3B14-4A09-9283-51334A75141E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A226ACF-A19A-45D0-8FBB-BE3BB04632D9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747A6F6-EDEC-42CE-85B1-2ECB182F9C22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D68178E-1C69-4BC5-8A2B-6EE09A8B65E0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B53F4CA-7575-4191-AD2A-D91D83BF8E5D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1335960-86BB-434C-9F7A-904CA1E96D71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2472713-F8DE-4FA1-BFFA-EB347283EF91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750C7C1-5765-4F31-A43F-9BDC2266888C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59BC55D2-83B4-4914-A1D2-345D8975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7" r="16657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4BD4263-2D80-4EE4-9122-0A02BCB7297A}"/>
              </a:ext>
            </a:extLst>
          </p:cNvPr>
          <p:cNvGrpSpPr/>
          <p:nvPr/>
        </p:nvGrpSpPr>
        <p:grpSpPr>
          <a:xfrm>
            <a:off x="2472706" y="-1554265"/>
            <a:ext cx="2118244" cy="5131807"/>
            <a:chOff x="3674601" y="-1351252"/>
            <a:chExt cx="2118244" cy="513180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DCF1559-30C8-476E-AB87-E6AE2771EF24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1A00C32-3926-40BA-987C-077FCFD71B9E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9448934-C85A-4208-8EAF-0A66F55F8973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02A4017-3470-4088-BB61-12D10C381C71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984B1A1-805A-40CC-9A47-62278AA77D55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CDA4CE32-1AD5-4048-87B2-9C64A33AFD9F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F3605AB-8DBC-4CB7-8714-1BFC51274BE3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F1B1998-8542-463D-A22E-A11E769A7001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72DC222-B111-4646-95BE-C7034E72CC55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13AD6119-9197-44A5-A3B3-C309BE72D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3" r="4433"/>
              <a:stretch/>
            </p:blipFill>
            <p:spPr>
              <a:xfrm>
                <a:off x="4051762" y="1232309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A939C-E5C8-4B7D-847E-94B95FF14BF3}"/>
              </a:ext>
            </a:extLst>
          </p:cNvPr>
          <p:cNvGrpSpPr/>
          <p:nvPr/>
        </p:nvGrpSpPr>
        <p:grpSpPr>
          <a:xfrm>
            <a:off x="8845528" y="1503365"/>
            <a:ext cx="3415282" cy="1980651"/>
            <a:chOff x="8679668" y="445576"/>
            <a:chExt cx="3415282" cy="1980651"/>
          </a:xfrm>
        </p:grpSpPr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93572662-6C43-460E-9A27-783FDD63A1D3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9315ADB7-3AE5-4E46-8328-04A9E903CBC1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972B18A-58C8-49D0-8ACB-9962284EFE88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B31138A-A5E3-4D02-BB77-9554FF00BB7C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2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CE4685D-834C-49E2-A3EC-B52F1B5898D7}"/>
              </a:ext>
            </a:extLst>
          </p:cNvPr>
          <p:cNvGrpSpPr/>
          <p:nvPr/>
        </p:nvGrpSpPr>
        <p:grpSpPr>
          <a:xfrm>
            <a:off x="9034981" y="5050396"/>
            <a:ext cx="3415282" cy="1980653"/>
            <a:chOff x="8679668" y="445574"/>
            <a:chExt cx="3415282" cy="1980653"/>
          </a:xfrm>
        </p:grpSpPr>
        <p:sp>
          <p:nvSpPr>
            <p:cNvPr id="103" name="Right Triangle 102">
              <a:extLst>
                <a:ext uri="{FF2B5EF4-FFF2-40B4-BE49-F238E27FC236}">
                  <a16:creationId xmlns:a16="http://schemas.microsoft.com/office/drawing/2014/main" id="{2631DEBC-E7B3-48EF-AF25-2FD855929BF0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8084BFB0-5AB9-4D32-8033-7F8A2F68CCFF}"/>
                </a:ext>
              </a:extLst>
            </p:cNvPr>
            <p:cNvSpPr/>
            <p:nvPr/>
          </p:nvSpPr>
          <p:spPr>
            <a:xfrm rot="16200000">
              <a:off x="9941429" y="-626734"/>
              <a:ext cx="820611" cy="29652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0BFD6CF-75CA-4309-96B0-8E36BA16B2CD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97293AB-B086-4127-ADBF-2B7DD267B9D5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4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5528" y="6025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5CDB9F-5AD4-4C65-9B1A-CB11BD761C10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10246025" y="242078"/>
            <a:ext cx="142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التربة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11017A-6F42-40A7-B0C7-35DD42A4FA58}"/>
              </a:ext>
            </a:extLst>
          </p:cNvPr>
          <p:cNvSpPr txBox="1"/>
          <p:nvPr/>
        </p:nvSpPr>
        <p:spPr>
          <a:xfrm>
            <a:off x="7737528" y="1031965"/>
            <a:ext cx="44521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dirty="0"/>
              <a:t>نستعمل التربة في زراعة المحاصيل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91406C-1A00-48D5-9130-17934ADB655C}"/>
              </a:ext>
            </a:extLst>
          </p:cNvPr>
          <p:cNvSpPr txBox="1"/>
          <p:nvPr/>
        </p:nvSpPr>
        <p:spPr>
          <a:xfrm>
            <a:off x="10435465" y="1652293"/>
            <a:ext cx="108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الأشجار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1C0C2C5-D558-4A15-914A-34DF427152E8}"/>
              </a:ext>
            </a:extLst>
          </p:cNvPr>
          <p:cNvSpPr txBox="1"/>
          <p:nvPr/>
        </p:nvSpPr>
        <p:spPr>
          <a:xfrm>
            <a:off x="10169669" y="5298366"/>
            <a:ext cx="157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النفط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C3F251-CD60-4321-90E9-520BA26DF740}"/>
              </a:ext>
            </a:extLst>
          </p:cNvPr>
          <p:cNvGrpSpPr/>
          <p:nvPr/>
        </p:nvGrpSpPr>
        <p:grpSpPr>
          <a:xfrm>
            <a:off x="-582821" y="0"/>
            <a:ext cx="3822411" cy="2286001"/>
            <a:chOff x="-330684" y="374844"/>
            <a:chExt cx="3822411" cy="228600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715FE6-70CD-4228-82B4-5AB85D5CC930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71" name="Right Triangle 70">
                <a:extLst>
                  <a:ext uri="{FF2B5EF4-FFF2-40B4-BE49-F238E27FC236}">
                    <a16:creationId xmlns:a16="http://schemas.microsoft.com/office/drawing/2014/main" id="{D8A3AE0B-91A0-4D28-AC9D-1A1497B25478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0281F6FA-96C3-4838-A0B0-F9A2D241C094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F608B4-2B1A-4CAC-807A-9DC9701223A5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5</a:t>
                </a:r>
                <a:endParaRPr lang="en-IN" sz="5400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7CF65-6DDC-4BC4-884F-EC292EDAD220}"/>
                </a:ext>
              </a:extLst>
            </p:cNvPr>
            <p:cNvSpPr txBox="1"/>
            <p:nvPr/>
          </p:nvSpPr>
          <p:spPr>
            <a:xfrm>
              <a:off x="-330684" y="766489"/>
              <a:ext cx="34371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الموارد الطبيعية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CA5EFA4-A18C-4307-B3CD-62CB9B63FBB5}"/>
              </a:ext>
            </a:extLst>
          </p:cNvPr>
          <p:cNvSpPr txBox="1"/>
          <p:nvPr/>
        </p:nvSpPr>
        <p:spPr>
          <a:xfrm>
            <a:off x="7770934" y="2621107"/>
            <a:ext cx="44521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dirty="0"/>
              <a:t>نستعمل الأشجار في صناعة الأثاث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5AF8BE-48CD-4F86-B576-675084DDCA9D}"/>
              </a:ext>
            </a:extLst>
          </p:cNvPr>
          <p:cNvSpPr txBox="1"/>
          <p:nvPr/>
        </p:nvSpPr>
        <p:spPr>
          <a:xfrm>
            <a:off x="7808677" y="4355297"/>
            <a:ext cx="44521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dirty="0"/>
              <a:t>نستعمل جلود الحيوانات و صوفها في صناعة الملابس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DC7377-82A9-4C43-B6D6-75E6A96494BE}"/>
              </a:ext>
            </a:extLst>
          </p:cNvPr>
          <p:cNvSpPr txBox="1"/>
          <p:nvPr/>
        </p:nvSpPr>
        <p:spPr>
          <a:xfrm>
            <a:off x="7770933" y="6177610"/>
            <a:ext cx="44521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dirty="0"/>
              <a:t>نستعمل النفط وقودا في التدفئة   إدارة الألات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F13775F-61E3-469F-9A0D-238AD2A82830}"/>
              </a:ext>
            </a:extLst>
          </p:cNvPr>
          <p:cNvGrpSpPr/>
          <p:nvPr/>
        </p:nvGrpSpPr>
        <p:grpSpPr>
          <a:xfrm>
            <a:off x="8904680" y="3267178"/>
            <a:ext cx="3415282" cy="1980651"/>
            <a:chOff x="8679668" y="445576"/>
            <a:chExt cx="3415282" cy="1980651"/>
          </a:xfrm>
        </p:grpSpPr>
        <p:sp>
          <p:nvSpPr>
            <p:cNvPr id="69" name="Right Triangle 68">
              <a:extLst>
                <a:ext uri="{FF2B5EF4-FFF2-40B4-BE49-F238E27FC236}">
                  <a16:creationId xmlns:a16="http://schemas.microsoft.com/office/drawing/2014/main" id="{C8766A2F-FDE9-4310-A09D-F46A9FF89BF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793A468F-D9BD-4477-B1BA-C604FC1960D5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782F84-25F8-4065-9420-55F51298F599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C5E8A3A-20CD-47A5-889C-65AE5A96307D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3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3F39B7A-BD33-46D2-A986-04D69AF477EE}"/>
              </a:ext>
            </a:extLst>
          </p:cNvPr>
          <p:cNvSpPr txBox="1"/>
          <p:nvPr/>
        </p:nvSpPr>
        <p:spPr>
          <a:xfrm>
            <a:off x="9601423" y="3429302"/>
            <a:ext cx="2621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جلود الحيوانات و صوفها </a:t>
            </a:r>
          </a:p>
        </p:txBody>
      </p:sp>
    </p:spTree>
    <p:extLst>
      <p:ext uri="{BB962C8B-B14F-4D97-AF65-F5344CB8AC3E}">
        <p14:creationId xmlns:p14="http://schemas.microsoft.com/office/powerpoint/2010/main" val="25363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0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60" grpId="0" animBg="1"/>
          <p:bldP spid="61" grpId="0" animBg="1"/>
          <p:bldP spid="62" grpId="0" animBg="1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60" grpId="0" animBg="1"/>
          <p:bldP spid="61" grpId="0" animBg="1"/>
          <p:bldP spid="62" grpId="0" animBg="1"/>
          <p:bldP spid="7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316957D8-CD76-4847-A4CB-9A62A7CB4727}"/>
              </a:ext>
            </a:extLst>
          </p:cNvPr>
          <p:cNvGrpSpPr/>
          <p:nvPr/>
        </p:nvGrpSpPr>
        <p:grpSpPr>
          <a:xfrm>
            <a:off x="295986" y="-390841"/>
            <a:ext cx="2118244" cy="5131807"/>
            <a:chOff x="3674601" y="-1351252"/>
            <a:chExt cx="2118244" cy="513180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A5FF136-73FA-4FA3-A65D-5C7950962798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3DF9402-6E4B-4626-AB53-7C8F44D2B559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D463AAB-D3B4-48B2-8EAA-17E59961C1F9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2E71C0A-8D90-4F72-8D8C-D13DBC7B2490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0D217B-6900-482A-BA3A-F256811F3F3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1C06FBD-F547-47E4-9329-CBDA8866B292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06F881-C951-430D-92AD-AEA9F5A4BF16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54DF726-F0E0-4C15-9ADB-FC8D7581C632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1D45701-B7DD-4033-BCEB-B1B1788DB9B7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AD8A116-4C95-448E-BB4B-16BFA89A3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88" r="21588"/>
              <a:stretch/>
            </p:blipFill>
            <p:spPr>
              <a:xfrm>
                <a:off x="4074891" y="1345656"/>
                <a:ext cx="1140975" cy="119137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A78CBF-EFD7-4070-8F21-F10AA477C379}"/>
              </a:ext>
            </a:extLst>
          </p:cNvPr>
          <p:cNvGrpSpPr/>
          <p:nvPr/>
        </p:nvGrpSpPr>
        <p:grpSpPr>
          <a:xfrm>
            <a:off x="1923172" y="-48830"/>
            <a:ext cx="2118244" cy="6711172"/>
            <a:chOff x="3674601" y="-2930617"/>
            <a:chExt cx="2118244" cy="6711172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31D1F74-FE68-44FC-93DC-0918EF71706C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A5223AF-D6EB-4C3D-B5AD-547E8A743351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F6C450C-C6EC-472B-8AC2-1E405840934F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4D8DE7F-E8FA-4D8B-84EC-9B233CCE53D9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1ED7E90-5B09-4BD4-9A2F-DC19EE5AFAE5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13A0A74-9535-4FCC-A07E-0241E6B9E354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E74C077-86F5-4C92-8AD3-6AF7DA3DA657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8367BAA-0F34-4FB7-9B24-64DA9A13CCB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267908A-5B99-4B24-B337-E8F5E5CCA603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C1410F4-6380-4145-8AF6-1DFD7DF3B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7" r="16657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5528" y="386425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5CDB9F-5AD4-4C65-9B1A-CB11BD761C10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9856554" y="622478"/>
            <a:ext cx="181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الموارد الطبيعية</a:t>
            </a:r>
          </a:p>
          <a:p>
            <a:pPr algn="r"/>
            <a:endParaRPr lang="ar-SY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11017A-6F42-40A7-B0C7-35DD42A4FA58}"/>
              </a:ext>
            </a:extLst>
          </p:cNvPr>
          <p:cNvSpPr txBox="1"/>
          <p:nvPr/>
        </p:nvSpPr>
        <p:spPr>
          <a:xfrm>
            <a:off x="6167439" y="1613102"/>
            <a:ext cx="60222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بعض الموارد تتجدد بسرعة مثل الهواء و الماء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C3F251-CD60-4321-90E9-520BA26DF740}"/>
              </a:ext>
            </a:extLst>
          </p:cNvPr>
          <p:cNvGrpSpPr/>
          <p:nvPr/>
        </p:nvGrpSpPr>
        <p:grpSpPr>
          <a:xfrm>
            <a:off x="-582821" y="0"/>
            <a:ext cx="3822411" cy="2286001"/>
            <a:chOff x="-330684" y="374844"/>
            <a:chExt cx="3822411" cy="228600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715FE6-70CD-4228-82B4-5AB85D5CC930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71" name="Right Triangle 70">
                <a:extLst>
                  <a:ext uri="{FF2B5EF4-FFF2-40B4-BE49-F238E27FC236}">
                    <a16:creationId xmlns:a16="http://schemas.microsoft.com/office/drawing/2014/main" id="{D8A3AE0B-91A0-4D28-AC9D-1A1497B25478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0281F6FA-96C3-4838-A0B0-F9A2D241C094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F608B4-2B1A-4CAC-807A-9DC9701223A5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5</a:t>
                </a:r>
                <a:endParaRPr lang="en-IN" sz="5400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7CF65-6DDC-4BC4-884F-EC292EDAD220}"/>
                </a:ext>
              </a:extLst>
            </p:cNvPr>
            <p:cNvSpPr txBox="1"/>
            <p:nvPr/>
          </p:nvSpPr>
          <p:spPr>
            <a:xfrm>
              <a:off x="-330684" y="766489"/>
              <a:ext cx="34371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الموارد الطبيعية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84476C2-F2C5-4897-B391-FD9FDD199E68}"/>
              </a:ext>
            </a:extLst>
          </p:cNvPr>
          <p:cNvGrpSpPr/>
          <p:nvPr/>
        </p:nvGrpSpPr>
        <p:grpSpPr>
          <a:xfrm>
            <a:off x="2472706" y="-1554265"/>
            <a:ext cx="2118244" cy="5131807"/>
            <a:chOff x="3674601" y="-1351252"/>
            <a:chExt cx="2118244" cy="5131807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DD06A54-2525-4C10-A8D3-6A5B059EADFE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EBDEAB4-B814-4F0A-A779-C7221823C0C8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368B3D9-F9DC-4E57-B3A7-0904F1D9563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72DB5DD-3A8B-410C-96A8-69EF18E33647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727A703-9767-4296-802F-BE0856A4E1B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C01A506-77FF-40CB-87A5-88F869EDB26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55599A2-24E8-4C77-8F3A-909608BF7202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DE012B9-28F0-46BA-9285-41B3B7D2FB3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FFDD529-69D1-46AC-92AE-37FADF091CB7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DD46D484-0226-4A92-9CDD-D8BEBB17C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51762" y="1232309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B95A97-32AE-4753-802F-77F9EEAA9774}"/>
              </a:ext>
            </a:extLst>
          </p:cNvPr>
          <p:cNvSpPr txBox="1"/>
          <p:nvPr/>
        </p:nvSpPr>
        <p:spPr>
          <a:xfrm>
            <a:off x="3005353" y="2978505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الهواء</a:t>
            </a:r>
            <a:endParaRPr lang="ar-SY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9C577FC-D22A-4589-AACB-2A5572C92E5B}"/>
              </a:ext>
            </a:extLst>
          </p:cNvPr>
          <p:cNvSpPr txBox="1"/>
          <p:nvPr/>
        </p:nvSpPr>
        <p:spPr>
          <a:xfrm>
            <a:off x="760589" y="4116871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dirty="0"/>
              <a:t>الماء</a:t>
            </a:r>
            <a:endParaRPr lang="ar-SY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88CABA6-8F4B-48D2-82B3-FFEC26B3CECB}"/>
              </a:ext>
            </a:extLst>
          </p:cNvPr>
          <p:cNvSpPr txBox="1"/>
          <p:nvPr/>
        </p:nvSpPr>
        <p:spPr>
          <a:xfrm>
            <a:off x="2435916" y="6010813"/>
            <a:ext cx="107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النفط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8272D9-401E-4500-A0C7-BDCD01F8F020}"/>
              </a:ext>
            </a:extLst>
          </p:cNvPr>
          <p:cNvSpPr txBox="1"/>
          <p:nvPr/>
        </p:nvSpPr>
        <p:spPr>
          <a:xfrm>
            <a:off x="6160976" y="2439473"/>
            <a:ext cx="602222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بعض الموارد تحتاج لملايين السنين لكي تتجدد بسرعة مثل النفط لذلك يجب أن نحافظ عليها و نرشد استخدامها لأنه لا يمكن تعويضها يسرعة .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A0426F2-A12B-42B8-9A8D-C67977765974}"/>
              </a:ext>
            </a:extLst>
          </p:cNvPr>
          <p:cNvSpPr txBox="1"/>
          <p:nvPr/>
        </p:nvSpPr>
        <p:spPr>
          <a:xfrm>
            <a:off x="6160976" y="4151518"/>
            <a:ext cx="602222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الموارد الطبيعية من النعم التي يجب أن نشكر الله سبحانه وتعالى عليها. </a:t>
            </a:r>
          </a:p>
        </p:txBody>
      </p:sp>
    </p:spTree>
    <p:extLst>
      <p:ext uri="{BB962C8B-B14F-4D97-AF65-F5344CB8AC3E}">
        <p14:creationId xmlns:p14="http://schemas.microsoft.com/office/powerpoint/2010/main" val="20858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2" grpId="0"/>
          <p:bldP spid="169" grpId="0"/>
          <p:bldP spid="171" grpId="0"/>
          <p:bldP spid="102" grpId="0" animBg="1"/>
          <p:bldP spid="10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2" grpId="0"/>
          <p:bldP spid="169" grpId="0"/>
          <p:bldP spid="171" grpId="0"/>
          <p:bldP spid="102" grpId="0" animBg="1"/>
          <p:bldP spid="103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9B39CF-F4A7-4E01-BA80-A328710E4A8F}"/>
              </a:ext>
            </a:extLst>
          </p:cNvPr>
          <p:cNvGrpSpPr/>
          <p:nvPr/>
        </p:nvGrpSpPr>
        <p:grpSpPr>
          <a:xfrm>
            <a:off x="6277067" y="23098"/>
            <a:ext cx="7042745" cy="1980654"/>
            <a:chOff x="5162958" y="179195"/>
            <a:chExt cx="7042745" cy="198065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3305C3-3EDB-41DF-8A2E-46236E233B3B}"/>
                </a:ext>
              </a:extLst>
            </p:cNvPr>
            <p:cNvGrpSpPr/>
            <p:nvPr/>
          </p:nvGrpSpPr>
          <p:grpSpPr>
            <a:xfrm>
              <a:off x="5162958" y="179195"/>
              <a:ext cx="7042745" cy="1980654"/>
              <a:chOff x="8869121" y="445573"/>
              <a:chExt cx="7042745" cy="1980654"/>
            </a:xfrm>
          </p:grpSpPr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B330363B-CC57-40DC-9232-1159013FB951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6" name="Rectangle: Top Corners Rounded 75">
                <a:extLst>
                  <a:ext uri="{FF2B5EF4-FFF2-40B4-BE49-F238E27FC236}">
                    <a16:creationId xmlns:a16="http://schemas.microsoft.com/office/drawing/2014/main" id="{BFE020C3-2A8D-4B8C-BAD2-35A361474DD2}"/>
                  </a:ext>
                </a:extLst>
              </p:cNvPr>
              <p:cNvSpPr/>
              <p:nvPr/>
            </p:nvSpPr>
            <p:spPr>
              <a:xfrm rot="16200000">
                <a:off x="11876055" y="-2561361"/>
                <a:ext cx="1028877" cy="70427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7008179-30FA-4F7D-88E9-CA32CB9164E6}"/>
                  </a:ext>
                </a:extLst>
              </p:cNvPr>
              <p:cNvSpPr/>
              <p:nvPr/>
            </p:nvSpPr>
            <p:spPr>
              <a:xfrm>
                <a:off x="8943138" y="553500"/>
                <a:ext cx="749039" cy="7490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049CCAE-6CB5-451A-A2CE-665ECD92AA96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7516186" y="388898"/>
              <a:ext cx="3080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مراجعة الفصل الثاني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</p:cNvCxnSpPr>
          <p:nvPr/>
        </p:nvCxnSpPr>
        <p:spPr>
          <a:xfrm flipH="1" flipV="1">
            <a:off x="3934626" y="1729047"/>
            <a:ext cx="4229612" cy="45234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33DB02F-BAE5-44CD-B249-1E72644408EF}"/>
              </a:ext>
            </a:extLst>
          </p:cNvPr>
          <p:cNvSpPr/>
          <p:nvPr/>
        </p:nvSpPr>
        <p:spPr>
          <a:xfrm>
            <a:off x="215176" y="1714655"/>
            <a:ext cx="5888785" cy="7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BB6DA8-3CB7-4FC4-95D2-DEF3EC1D2579}"/>
              </a:ext>
            </a:extLst>
          </p:cNvPr>
          <p:cNvGrpSpPr/>
          <p:nvPr/>
        </p:nvGrpSpPr>
        <p:grpSpPr>
          <a:xfrm>
            <a:off x="6301924" y="1117880"/>
            <a:ext cx="7135192" cy="2171104"/>
            <a:chOff x="5174112" y="1403668"/>
            <a:chExt cx="7135192" cy="217110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4432DA8-706E-4574-9545-6CF8F4EDC689}"/>
                </a:ext>
              </a:extLst>
            </p:cNvPr>
            <p:cNvGrpSpPr/>
            <p:nvPr/>
          </p:nvGrpSpPr>
          <p:grpSpPr>
            <a:xfrm>
              <a:off x="5174112" y="1403668"/>
              <a:ext cx="7135192" cy="2171104"/>
              <a:chOff x="8902151" y="255123"/>
              <a:chExt cx="7135192" cy="2171104"/>
            </a:xfrm>
          </p:grpSpPr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9BF75C08-852C-4284-B301-F6898991A72C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4" name="Rectangle: Top Corners Rounded 83">
                <a:extLst>
                  <a:ext uri="{FF2B5EF4-FFF2-40B4-BE49-F238E27FC236}">
                    <a16:creationId xmlns:a16="http://schemas.microsoft.com/office/drawing/2014/main" id="{DFBFC213-D2C4-4860-BC8B-9378EFDCDE75}"/>
                  </a:ext>
                </a:extLst>
              </p:cNvPr>
              <p:cNvSpPr/>
              <p:nvPr/>
            </p:nvSpPr>
            <p:spPr>
              <a:xfrm rot="16200000">
                <a:off x="12001532" y="-2751811"/>
                <a:ext cx="1028877" cy="70427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EE5C220-9DBA-483A-80AB-3CCB1784FA8A}"/>
                  </a:ext>
                </a:extLst>
              </p:cNvPr>
              <p:cNvSpPr/>
              <p:nvPr/>
            </p:nvSpPr>
            <p:spPr>
              <a:xfrm>
                <a:off x="8943138" y="553500"/>
                <a:ext cx="749039" cy="7490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04A1EE5-156F-471D-8085-975F4436D255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3AC8E4-3431-4A0B-A6E7-A7F19F053CC4}"/>
                </a:ext>
              </a:extLst>
            </p:cNvPr>
            <p:cNvSpPr txBox="1"/>
            <p:nvPr/>
          </p:nvSpPr>
          <p:spPr>
            <a:xfrm>
              <a:off x="5899922" y="1649770"/>
              <a:ext cx="5185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أكمل كلا من الجمل التالية بالكلمة المناسبة :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728295-976C-4E37-9912-174DF02E65D4}"/>
              </a:ext>
            </a:extLst>
          </p:cNvPr>
          <p:cNvGrpSpPr/>
          <p:nvPr/>
        </p:nvGrpSpPr>
        <p:grpSpPr>
          <a:xfrm>
            <a:off x="5315289" y="2288854"/>
            <a:ext cx="6876711" cy="2016046"/>
            <a:chOff x="5315289" y="2288854"/>
            <a:chExt cx="6876711" cy="201604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B669C51-D24F-480F-880A-C899794AC060}"/>
                </a:ext>
              </a:extLst>
            </p:cNvPr>
            <p:cNvGrpSpPr/>
            <p:nvPr/>
          </p:nvGrpSpPr>
          <p:grpSpPr>
            <a:xfrm>
              <a:off x="5315289" y="2288854"/>
              <a:ext cx="6876711" cy="2016046"/>
              <a:chOff x="8868177" y="410181"/>
              <a:chExt cx="6876711" cy="2016046"/>
            </a:xfrm>
          </p:grpSpPr>
          <p:sp>
            <p:nvSpPr>
              <p:cNvPr id="89" name="Right Triangle 88">
                <a:extLst>
                  <a:ext uri="{FF2B5EF4-FFF2-40B4-BE49-F238E27FC236}">
                    <a16:creationId xmlns:a16="http://schemas.microsoft.com/office/drawing/2014/main" id="{0D717B37-9B06-44A1-A5E7-587FB1026FEB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0" name="Rectangle: Top Corners Rounded 89">
                <a:extLst>
                  <a:ext uri="{FF2B5EF4-FFF2-40B4-BE49-F238E27FC236}">
                    <a16:creationId xmlns:a16="http://schemas.microsoft.com/office/drawing/2014/main" id="{31DE95E9-D5BC-4717-80AE-11F7CC81B38D}"/>
                  </a:ext>
                </a:extLst>
              </p:cNvPr>
              <p:cNvSpPr/>
              <p:nvPr/>
            </p:nvSpPr>
            <p:spPr>
              <a:xfrm rot="16200000">
                <a:off x="11792094" y="-2513736"/>
                <a:ext cx="1028877" cy="68767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8272D43-7836-4E83-844D-03985AF460D8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5631AE-631E-45EE-83B0-929AF83ED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333"/>
            <a:stretch/>
          </p:blipFill>
          <p:spPr>
            <a:xfrm>
              <a:off x="5628730" y="2400181"/>
              <a:ext cx="6545103" cy="63403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E6CF7B-95D3-4915-9435-C6CA69A4340F}"/>
              </a:ext>
            </a:extLst>
          </p:cNvPr>
          <p:cNvGrpSpPr/>
          <p:nvPr/>
        </p:nvGrpSpPr>
        <p:grpSpPr>
          <a:xfrm>
            <a:off x="4117609" y="3501419"/>
            <a:ext cx="9025372" cy="1985239"/>
            <a:chOff x="4117609" y="3501419"/>
            <a:chExt cx="9025372" cy="198523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3CD8B5F-0984-4186-9E79-45A0EA720655}"/>
                </a:ext>
              </a:extLst>
            </p:cNvPr>
            <p:cNvGrpSpPr/>
            <p:nvPr/>
          </p:nvGrpSpPr>
          <p:grpSpPr>
            <a:xfrm>
              <a:off x="4117609" y="3506002"/>
              <a:ext cx="9025372" cy="1980656"/>
              <a:chOff x="8869121" y="445571"/>
              <a:chExt cx="6462469" cy="1980656"/>
            </a:xfrm>
          </p:grpSpPr>
          <p:sp>
            <p:nvSpPr>
              <p:cNvPr id="94" name="Right Triangle 93">
                <a:extLst>
                  <a:ext uri="{FF2B5EF4-FFF2-40B4-BE49-F238E27FC236}">
                    <a16:creationId xmlns:a16="http://schemas.microsoft.com/office/drawing/2014/main" id="{C9FB5B4F-C928-4C91-8C42-A84D4CF1657B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5" name="Rectangle: Top Corners Rounded 94">
                <a:extLst>
                  <a:ext uri="{FF2B5EF4-FFF2-40B4-BE49-F238E27FC236}">
                    <a16:creationId xmlns:a16="http://schemas.microsoft.com/office/drawing/2014/main" id="{978AAE80-8DC3-4185-BACF-284FDC3B92FA}"/>
                  </a:ext>
                </a:extLst>
              </p:cNvPr>
              <p:cNvSpPr/>
              <p:nvPr/>
            </p:nvSpPr>
            <p:spPr>
              <a:xfrm rot="16200000">
                <a:off x="11248336" y="-1933644"/>
                <a:ext cx="1028877" cy="57873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B01863-5BB4-498E-BD50-1AC9D315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3481" y="3501419"/>
              <a:ext cx="8175445" cy="129856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1D15EF-C264-4CA1-9438-614ADD80CBCF}"/>
              </a:ext>
            </a:extLst>
          </p:cNvPr>
          <p:cNvGrpSpPr/>
          <p:nvPr/>
        </p:nvGrpSpPr>
        <p:grpSpPr>
          <a:xfrm>
            <a:off x="4441969" y="4360394"/>
            <a:ext cx="7788082" cy="2514184"/>
            <a:chOff x="4441969" y="4360394"/>
            <a:chExt cx="7788082" cy="251418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3033E13-1CD4-4F19-AEBB-86FC5A0A38F2}"/>
                </a:ext>
              </a:extLst>
            </p:cNvPr>
            <p:cNvGrpSpPr/>
            <p:nvPr/>
          </p:nvGrpSpPr>
          <p:grpSpPr>
            <a:xfrm>
              <a:off x="4441969" y="4360394"/>
              <a:ext cx="7788082" cy="2514184"/>
              <a:chOff x="8869121" y="445571"/>
              <a:chExt cx="7788082" cy="1980656"/>
            </a:xfrm>
          </p:grpSpPr>
          <p:sp>
            <p:nvSpPr>
              <p:cNvPr id="99" name="Right Triangle 98">
                <a:extLst>
                  <a:ext uri="{FF2B5EF4-FFF2-40B4-BE49-F238E27FC236}">
                    <a16:creationId xmlns:a16="http://schemas.microsoft.com/office/drawing/2014/main" id="{9B302166-7DFA-4FA3-95C0-02D663F2665B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00" name="Rectangle: Top Corners Rounded 99">
                <a:extLst>
                  <a:ext uri="{FF2B5EF4-FFF2-40B4-BE49-F238E27FC236}">
                    <a16:creationId xmlns:a16="http://schemas.microsoft.com/office/drawing/2014/main" id="{6AA53A28-27DF-4DD7-9971-16D23BDA56D3}"/>
                  </a:ext>
                </a:extLst>
              </p:cNvPr>
              <p:cNvSpPr/>
              <p:nvPr/>
            </p:nvSpPr>
            <p:spPr>
              <a:xfrm rot="16200000">
                <a:off x="12248723" y="-2934031"/>
                <a:ext cx="1028877" cy="77880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6D427E6-96DE-4A6D-94F2-EE1BA659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0881" y="4788011"/>
              <a:ext cx="7779170" cy="78161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ADE4E-D649-4A81-9945-6D2F7A90D956}"/>
              </a:ext>
            </a:extLst>
          </p:cNvPr>
          <p:cNvGrpSpPr/>
          <p:nvPr/>
        </p:nvGrpSpPr>
        <p:grpSpPr>
          <a:xfrm>
            <a:off x="4421151" y="5798252"/>
            <a:ext cx="7864183" cy="1980656"/>
            <a:chOff x="4421151" y="5798252"/>
            <a:chExt cx="7864183" cy="198065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CAF24C2-9EC4-4C26-9995-4F200605C0D7}"/>
                </a:ext>
              </a:extLst>
            </p:cNvPr>
            <p:cNvGrpSpPr/>
            <p:nvPr/>
          </p:nvGrpSpPr>
          <p:grpSpPr>
            <a:xfrm>
              <a:off x="4421151" y="5798252"/>
              <a:ext cx="7788082" cy="1980656"/>
              <a:chOff x="8869121" y="445571"/>
              <a:chExt cx="7788082" cy="1980656"/>
            </a:xfrm>
          </p:grpSpPr>
          <p:sp>
            <p:nvSpPr>
              <p:cNvPr id="141" name="Right Triangle 140">
                <a:extLst>
                  <a:ext uri="{FF2B5EF4-FFF2-40B4-BE49-F238E27FC236}">
                    <a16:creationId xmlns:a16="http://schemas.microsoft.com/office/drawing/2014/main" id="{73C05FD5-02E0-421F-80C5-4522543804AE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2" name="Rectangle: Top Corners Rounded 141">
                <a:extLst>
                  <a:ext uri="{FF2B5EF4-FFF2-40B4-BE49-F238E27FC236}">
                    <a16:creationId xmlns:a16="http://schemas.microsoft.com/office/drawing/2014/main" id="{01D54079-9C4A-4523-8280-C26B45F8EC90}"/>
                  </a:ext>
                </a:extLst>
              </p:cNvPr>
              <p:cNvSpPr/>
              <p:nvPr/>
            </p:nvSpPr>
            <p:spPr>
              <a:xfrm rot="16200000">
                <a:off x="12248723" y="-2934031"/>
                <a:ext cx="1028877" cy="77880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3FBAE90-4579-4F25-A02A-FA5441CF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5376" y="5918330"/>
              <a:ext cx="7449958" cy="682811"/>
            </a:xfrm>
            <a:prstGeom prst="rect">
              <a:avLst/>
            </a:prstGeom>
          </p:spPr>
        </p:pic>
      </p:grpSp>
      <p:sp>
        <p:nvSpPr>
          <p:cNvPr id="143" name="مستطيل 8">
            <a:extLst>
              <a:ext uri="{FF2B5EF4-FFF2-40B4-BE49-F238E27FC236}">
                <a16:creationId xmlns:a16="http://schemas.microsoft.com/office/drawing/2014/main" id="{93F81014-D64F-41CA-B68A-3AC1F49B7879}"/>
              </a:ext>
            </a:extLst>
          </p:cNvPr>
          <p:cNvSpPr/>
          <p:nvPr/>
        </p:nvSpPr>
        <p:spPr>
          <a:xfrm>
            <a:off x="5380590" y="1288376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تتحلل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44" name="مستطيل 9">
            <a:extLst>
              <a:ext uri="{FF2B5EF4-FFF2-40B4-BE49-F238E27FC236}">
                <a16:creationId xmlns:a16="http://schemas.microsoft.com/office/drawing/2014/main" id="{DD7AE8CB-4A9F-4818-BF56-C6D79B420561}"/>
              </a:ext>
            </a:extLst>
          </p:cNvPr>
          <p:cNvSpPr/>
          <p:nvPr/>
        </p:nvSpPr>
        <p:spPr>
          <a:xfrm>
            <a:off x="3406288" y="1288376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الموارد الطبيعية</a:t>
            </a:r>
            <a:endParaRPr lang="ar-SA" dirty="0"/>
          </a:p>
        </p:txBody>
      </p:sp>
      <p:sp>
        <p:nvSpPr>
          <p:cNvPr id="145" name="مستطيل 10">
            <a:extLst>
              <a:ext uri="{FF2B5EF4-FFF2-40B4-BE49-F238E27FC236}">
                <a16:creationId xmlns:a16="http://schemas.microsoft.com/office/drawing/2014/main" id="{0B947B46-630C-4F45-B0FA-B36365F35C9C}"/>
              </a:ext>
            </a:extLst>
          </p:cNvPr>
          <p:cNvSpPr/>
          <p:nvPr/>
        </p:nvSpPr>
        <p:spPr>
          <a:xfrm>
            <a:off x="1533921" y="1270356"/>
            <a:ext cx="1795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تحت السطحية</a:t>
            </a:r>
          </a:p>
        </p:txBody>
      </p:sp>
      <p:sp>
        <p:nvSpPr>
          <p:cNvPr id="146" name="مستطيل 11">
            <a:extLst>
              <a:ext uri="{FF2B5EF4-FFF2-40B4-BE49-F238E27FC236}">
                <a16:creationId xmlns:a16="http://schemas.microsoft.com/office/drawing/2014/main" id="{F1D854F5-78FC-465D-A476-81F91F3E8711}"/>
              </a:ext>
            </a:extLst>
          </p:cNvPr>
          <p:cNvSpPr/>
          <p:nvPr/>
        </p:nvSpPr>
        <p:spPr>
          <a:xfrm>
            <a:off x="734780" y="1270356"/>
            <a:ext cx="75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النفط</a:t>
            </a:r>
          </a:p>
        </p:txBody>
      </p:sp>
    </p:spTree>
    <p:extLst>
      <p:ext uri="{BB962C8B-B14F-4D97-AF65-F5344CB8AC3E}">
        <p14:creationId xmlns:p14="http://schemas.microsoft.com/office/powerpoint/2010/main" val="10355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5" grpId="0"/>
      <p:bldP spid="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9B39CF-F4A7-4E01-BA80-A328710E4A8F}"/>
              </a:ext>
            </a:extLst>
          </p:cNvPr>
          <p:cNvGrpSpPr/>
          <p:nvPr/>
        </p:nvGrpSpPr>
        <p:grpSpPr>
          <a:xfrm>
            <a:off x="6277067" y="23098"/>
            <a:ext cx="7042745" cy="1980654"/>
            <a:chOff x="5162958" y="179195"/>
            <a:chExt cx="7042745" cy="198065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3305C3-3EDB-41DF-8A2E-46236E233B3B}"/>
                </a:ext>
              </a:extLst>
            </p:cNvPr>
            <p:cNvGrpSpPr/>
            <p:nvPr/>
          </p:nvGrpSpPr>
          <p:grpSpPr>
            <a:xfrm>
              <a:off x="5162958" y="179195"/>
              <a:ext cx="7042745" cy="1980654"/>
              <a:chOff x="8869121" y="445573"/>
              <a:chExt cx="7042745" cy="1980654"/>
            </a:xfrm>
          </p:grpSpPr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B330363B-CC57-40DC-9232-1159013FB951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6" name="Rectangle: Top Corners Rounded 75">
                <a:extLst>
                  <a:ext uri="{FF2B5EF4-FFF2-40B4-BE49-F238E27FC236}">
                    <a16:creationId xmlns:a16="http://schemas.microsoft.com/office/drawing/2014/main" id="{BFE020C3-2A8D-4B8C-BAD2-35A361474DD2}"/>
                  </a:ext>
                </a:extLst>
              </p:cNvPr>
              <p:cNvSpPr/>
              <p:nvPr/>
            </p:nvSpPr>
            <p:spPr>
              <a:xfrm rot="16200000">
                <a:off x="11876055" y="-2561361"/>
                <a:ext cx="1028877" cy="70427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7008179-30FA-4F7D-88E9-CA32CB9164E6}"/>
                  </a:ext>
                </a:extLst>
              </p:cNvPr>
              <p:cNvSpPr/>
              <p:nvPr/>
            </p:nvSpPr>
            <p:spPr>
              <a:xfrm>
                <a:off x="8943138" y="553500"/>
                <a:ext cx="749039" cy="7490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049CCAE-6CB5-451A-A2CE-665ECD92AA96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7516186" y="388898"/>
              <a:ext cx="3080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مراجعة الفصل الثاني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</p:cNvCxnSpPr>
          <p:nvPr/>
        </p:nvCxnSpPr>
        <p:spPr>
          <a:xfrm flipH="1" flipV="1">
            <a:off x="3934626" y="1729047"/>
            <a:ext cx="4229612" cy="45234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EBB6DA8-3CB7-4FC4-95D2-DEF3EC1D2579}"/>
              </a:ext>
            </a:extLst>
          </p:cNvPr>
          <p:cNvGrpSpPr/>
          <p:nvPr/>
        </p:nvGrpSpPr>
        <p:grpSpPr>
          <a:xfrm>
            <a:off x="6301924" y="1117880"/>
            <a:ext cx="7135192" cy="2171104"/>
            <a:chOff x="5174112" y="1403668"/>
            <a:chExt cx="7135192" cy="217110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4432DA8-706E-4574-9545-6CF8F4EDC689}"/>
                </a:ext>
              </a:extLst>
            </p:cNvPr>
            <p:cNvGrpSpPr/>
            <p:nvPr/>
          </p:nvGrpSpPr>
          <p:grpSpPr>
            <a:xfrm>
              <a:off x="5174112" y="1403668"/>
              <a:ext cx="7135192" cy="2171104"/>
              <a:chOff x="8902151" y="255123"/>
              <a:chExt cx="7135192" cy="2171104"/>
            </a:xfrm>
          </p:grpSpPr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9BF75C08-852C-4284-B301-F6898991A72C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4" name="Rectangle: Top Corners Rounded 83">
                <a:extLst>
                  <a:ext uri="{FF2B5EF4-FFF2-40B4-BE49-F238E27FC236}">
                    <a16:creationId xmlns:a16="http://schemas.microsoft.com/office/drawing/2014/main" id="{DFBFC213-D2C4-4860-BC8B-9378EFDCDE75}"/>
                  </a:ext>
                </a:extLst>
              </p:cNvPr>
              <p:cNvSpPr/>
              <p:nvPr/>
            </p:nvSpPr>
            <p:spPr>
              <a:xfrm rot="16200000">
                <a:off x="12001532" y="-2751811"/>
                <a:ext cx="1028877" cy="70427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EE5C220-9DBA-483A-80AB-3CCB1784FA8A}"/>
                  </a:ext>
                </a:extLst>
              </p:cNvPr>
              <p:cNvSpPr/>
              <p:nvPr/>
            </p:nvSpPr>
            <p:spPr>
              <a:xfrm>
                <a:off x="8943138" y="553500"/>
                <a:ext cx="749039" cy="7490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04A1EE5-156F-471D-8085-975F4436D255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3AC8E4-3431-4A0B-A6E7-A7F19F053CC4}"/>
                </a:ext>
              </a:extLst>
            </p:cNvPr>
            <p:cNvSpPr txBox="1"/>
            <p:nvPr/>
          </p:nvSpPr>
          <p:spPr>
            <a:xfrm>
              <a:off x="5899922" y="1649770"/>
              <a:ext cx="5185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أكمل كلا من الجمل التالية بالكلمة المناسبة 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CAD78D-9A70-4C12-9424-F6DCFF95A603}"/>
              </a:ext>
            </a:extLst>
          </p:cNvPr>
          <p:cNvGrpSpPr/>
          <p:nvPr/>
        </p:nvGrpSpPr>
        <p:grpSpPr>
          <a:xfrm>
            <a:off x="5315289" y="2288854"/>
            <a:ext cx="6876711" cy="2016046"/>
            <a:chOff x="5315289" y="2288854"/>
            <a:chExt cx="6876711" cy="201604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B669C51-D24F-480F-880A-C899794AC060}"/>
                </a:ext>
              </a:extLst>
            </p:cNvPr>
            <p:cNvGrpSpPr/>
            <p:nvPr/>
          </p:nvGrpSpPr>
          <p:grpSpPr>
            <a:xfrm>
              <a:off x="5315289" y="2288854"/>
              <a:ext cx="6876711" cy="2016046"/>
              <a:chOff x="8868177" y="410181"/>
              <a:chExt cx="6876711" cy="2016046"/>
            </a:xfrm>
          </p:grpSpPr>
          <p:sp>
            <p:nvSpPr>
              <p:cNvPr id="89" name="Right Triangle 88">
                <a:extLst>
                  <a:ext uri="{FF2B5EF4-FFF2-40B4-BE49-F238E27FC236}">
                    <a16:creationId xmlns:a16="http://schemas.microsoft.com/office/drawing/2014/main" id="{0D717B37-9B06-44A1-A5E7-587FB1026FEB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0" name="Rectangle: Top Corners Rounded 89">
                <a:extLst>
                  <a:ext uri="{FF2B5EF4-FFF2-40B4-BE49-F238E27FC236}">
                    <a16:creationId xmlns:a16="http://schemas.microsoft.com/office/drawing/2014/main" id="{31DE95E9-D5BC-4717-80AE-11F7CC81B38D}"/>
                  </a:ext>
                </a:extLst>
              </p:cNvPr>
              <p:cNvSpPr/>
              <p:nvPr/>
            </p:nvSpPr>
            <p:spPr>
              <a:xfrm rot="16200000">
                <a:off x="11792094" y="-2513736"/>
                <a:ext cx="1028877" cy="68767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8272D43-7836-4E83-844D-03985AF460D8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pic>
          <p:nvPicPr>
            <p:cNvPr id="152" name="Picture 2">
              <a:extLst>
                <a:ext uri="{FF2B5EF4-FFF2-40B4-BE49-F238E27FC236}">
                  <a16:creationId xmlns:a16="http://schemas.microsoft.com/office/drawing/2014/main" id="{62E5DBE2-599E-436E-AA6C-DB049283A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776" b="73018"/>
            <a:stretch/>
          </p:blipFill>
          <p:spPr bwMode="auto">
            <a:xfrm>
              <a:off x="6096000" y="2391676"/>
              <a:ext cx="5939140" cy="84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2C82255-79B5-44AE-97A3-A70B473A3EFF}"/>
              </a:ext>
            </a:extLst>
          </p:cNvPr>
          <p:cNvGrpSpPr/>
          <p:nvPr/>
        </p:nvGrpSpPr>
        <p:grpSpPr>
          <a:xfrm>
            <a:off x="295986" y="-390841"/>
            <a:ext cx="2118244" cy="5131807"/>
            <a:chOff x="3674601" y="-1351252"/>
            <a:chExt cx="2118244" cy="5131807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5843642-F2FD-46E0-BC2F-09D0A0E2255C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21B45FC-A393-4D49-9108-4EA6886F9CB4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149DD9CD-D475-4DAA-8C30-3613DE9E0E4E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9521236-48E5-4E60-95CA-DDB7414438E0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1A70232-D758-4747-BD40-AD5888F970C9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2BCFC4D-36F0-43F4-903F-B8AC7719750F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743CCD3-593D-4942-9EDE-E55E39062101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5A611FF5-CE96-44FF-A964-4657B073F880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1109F3E-5703-4472-9D34-F550AAC82BF8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7E101E41-94B0-4DCA-A49E-74EF0BDFB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1" r="2641"/>
              <a:stretch/>
            </p:blipFill>
            <p:spPr>
              <a:xfrm>
                <a:off x="4074891" y="1345656"/>
                <a:ext cx="1140975" cy="119137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958FE4E-7A59-4DC7-AE69-A3120F13DD8A}"/>
              </a:ext>
            </a:extLst>
          </p:cNvPr>
          <p:cNvGrpSpPr/>
          <p:nvPr/>
        </p:nvGrpSpPr>
        <p:grpSpPr>
          <a:xfrm>
            <a:off x="1923172" y="-48830"/>
            <a:ext cx="2118244" cy="6711172"/>
            <a:chOff x="3674601" y="-2930617"/>
            <a:chExt cx="2118244" cy="6711172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94A52B7-735D-44C8-AD79-EC1197479253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7BD7461-BD84-4058-9904-0070863E9D09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1DCA7B2-16D6-4E7F-975C-8965E54B84C1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0A18F9-12E6-4286-87F7-3E0BA6F17DC9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3C42A25-9052-4640-BE4D-61124CB96E3A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47299EA-663C-4F9B-977F-6A93DD833D01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74400C-4F3B-4B44-8EC9-FB59F5FA3ED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0507925-DED9-4554-BF4E-FB7D555941CC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9753ED2-BF88-4CF6-BF49-80FA766210A9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C76B56A1-9D4C-4939-9FC3-991D4C155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" r="687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8639AE5-5C3A-49AB-8A91-A00D273E4D7C}"/>
              </a:ext>
            </a:extLst>
          </p:cNvPr>
          <p:cNvGrpSpPr/>
          <p:nvPr/>
        </p:nvGrpSpPr>
        <p:grpSpPr>
          <a:xfrm>
            <a:off x="2472706" y="-1554265"/>
            <a:ext cx="2118244" cy="5131807"/>
            <a:chOff x="3674601" y="-1351252"/>
            <a:chExt cx="2118244" cy="5131807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9606031-E3E1-42F1-93D7-23F4F9495015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4ECA9BF5-B7CA-4EE2-910D-1B4448E5E9F2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354FB9F-70C7-4723-89F5-D46F49DCE125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9AEE975-4E42-49D1-9CC9-43A5ADF86C6B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6CD38A8-BD84-4248-880D-B9816F9DB999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DD943E7-39CE-4DC0-9608-1A0B401B3161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3ECAC7F-EF8E-4405-A15A-1097CF9539CE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82860AF-D522-4271-AC6A-5F34DB9138E7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490403F-E703-4A3E-B332-A461764B412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7B5FB0FA-6927-46CE-B89D-47C3AD7E3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51762" y="1240450"/>
                <a:ext cx="1185289" cy="116900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6719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7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9B39CF-F4A7-4E01-BA80-A328710E4A8F}"/>
              </a:ext>
            </a:extLst>
          </p:cNvPr>
          <p:cNvGrpSpPr/>
          <p:nvPr/>
        </p:nvGrpSpPr>
        <p:grpSpPr>
          <a:xfrm>
            <a:off x="6277067" y="23098"/>
            <a:ext cx="7042745" cy="1980654"/>
            <a:chOff x="5162958" y="179195"/>
            <a:chExt cx="7042745" cy="198065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3305C3-3EDB-41DF-8A2E-46236E233B3B}"/>
                </a:ext>
              </a:extLst>
            </p:cNvPr>
            <p:cNvGrpSpPr/>
            <p:nvPr/>
          </p:nvGrpSpPr>
          <p:grpSpPr>
            <a:xfrm>
              <a:off x="5162958" y="179195"/>
              <a:ext cx="7042745" cy="1980654"/>
              <a:chOff x="8869121" y="445573"/>
              <a:chExt cx="7042745" cy="1980654"/>
            </a:xfrm>
          </p:grpSpPr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B330363B-CC57-40DC-9232-1159013FB951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6" name="Rectangle: Top Corners Rounded 75">
                <a:extLst>
                  <a:ext uri="{FF2B5EF4-FFF2-40B4-BE49-F238E27FC236}">
                    <a16:creationId xmlns:a16="http://schemas.microsoft.com/office/drawing/2014/main" id="{BFE020C3-2A8D-4B8C-BAD2-35A361474DD2}"/>
                  </a:ext>
                </a:extLst>
              </p:cNvPr>
              <p:cNvSpPr/>
              <p:nvPr/>
            </p:nvSpPr>
            <p:spPr>
              <a:xfrm rot="16200000">
                <a:off x="11876055" y="-2561361"/>
                <a:ext cx="1028877" cy="70427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7008179-30FA-4F7D-88E9-CA32CB9164E6}"/>
                  </a:ext>
                </a:extLst>
              </p:cNvPr>
              <p:cNvSpPr/>
              <p:nvPr/>
            </p:nvSpPr>
            <p:spPr>
              <a:xfrm>
                <a:off x="8943138" y="553500"/>
                <a:ext cx="749039" cy="7490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049CCAE-6CB5-451A-A2CE-665ECD92AA96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7516186" y="388898"/>
              <a:ext cx="3080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مراجعة الفصل الثاني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</p:cNvCxnSpPr>
          <p:nvPr/>
        </p:nvCxnSpPr>
        <p:spPr>
          <a:xfrm flipH="1" flipV="1">
            <a:off x="3934626" y="1729047"/>
            <a:ext cx="4229612" cy="45234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EBB6DA8-3CB7-4FC4-95D2-DEF3EC1D2579}"/>
              </a:ext>
            </a:extLst>
          </p:cNvPr>
          <p:cNvGrpSpPr/>
          <p:nvPr/>
        </p:nvGrpSpPr>
        <p:grpSpPr>
          <a:xfrm>
            <a:off x="6301924" y="1117880"/>
            <a:ext cx="7135192" cy="2171104"/>
            <a:chOff x="5174112" y="1403668"/>
            <a:chExt cx="7135192" cy="217110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4432DA8-706E-4574-9545-6CF8F4EDC689}"/>
                </a:ext>
              </a:extLst>
            </p:cNvPr>
            <p:cNvGrpSpPr/>
            <p:nvPr/>
          </p:nvGrpSpPr>
          <p:grpSpPr>
            <a:xfrm>
              <a:off x="5174112" y="1403668"/>
              <a:ext cx="7135192" cy="2171104"/>
              <a:chOff x="8902151" y="255123"/>
              <a:chExt cx="7135192" cy="2171104"/>
            </a:xfrm>
          </p:grpSpPr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9BF75C08-852C-4284-B301-F6898991A72C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4" name="Rectangle: Top Corners Rounded 83">
                <a:extLst>
                  <a:ext uri="{FF2B5EF4-FFF2-40B4-BE49-F238E27FC236}">
                    <a16:creationId xmlns:a16="http://schemas.microsoft.com/office/drawing/2014/main" id="{DFBFC213-D2C4-4860-BC8B-9378EFDCDE75}"/>
                  </a:ext>
                </a:extLst>
              </p:cNvPr>
              <p:cNvSpPr/>
              <p:nvPr/>
            </p:nvSpPr>
            <p:spPr>
              <a:xfrm rot="16200000">
                <a:off x="12001532" y="-2751811"/>
                <a:ext cx="1028877" cy="70427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EE5C220-9DBA-483A-80AB-3CCB1784FA8A}"/>
                  </a:ext>
                </a:extLst>
              </p:cNvPr>
              <p:cNvSpPr/>
              <p:nvPr/>
            </p:nvSpPr>
            <p:spPr>
              <a:xfrm>
                <a:off x="8943138" y="553500"/>
                <a:ext cx="749039" cy="7490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04A1EE5-156F-471D-8085-975F4436D255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3AC8E4-3431-4A0B-A6E7-A7F19F053CC4}"/>
                </a:ext>
              </a:extLst>
            </p:cNvPr>
            <p:cNvSpPr txBox="1"/>
            <p:nvPr/>
          </p:nvSpPr>
          <p:spPr>
            <a:xfrm>
              <a:off x="5899922" y="1649770"/>
              <a:ext cx="5185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أكمل كلا من الجمل التالية بالكلمة المناسبة :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2C82255-79B5-44AE-97A3-A70B473A3EFF}"/>
              </a:ext>
            </a:extLst>
          </p:cNvPr>
          <p:cNvGrpSpPr/>
          <p:nvPr/>
        </p:nvGrpSpPr>
        <p:grpSpPr>
          <a:xfrm>
            <a:off x="295986" y="-390841"/>
            <a:ext cx="2118244" cy="5131807"/>
            <a:chOff x="3674601" y="-1351252"/>
            <a:chExt cx="2118244" cy="5131807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5843642-F2FD-46E0-BC2F-09D0A0E2255C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21B45FC-A393-4D49-9108-4EA6886F9CB4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149DD9CD-D475-4DAA-8C30-3613DE9E0E4E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9521236-48E5-4E60-95CA-DDB7414438E0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1A70232-D758-4747-BD40-AD5888F970C9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2BCFC4D-36F0-43F4-903F-B8AC7719750F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743CCD3-593D-4942-9EDE-E55E39062101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5A611FF5-CE96-44FF-A964-4657B073F880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1109F3E-5703-4472-9D34-F550AAC82BF8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7E101E41-94B0-4DCA-A49E-74EF0BDFB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08" r="39708"/>
              <a:stretch/>
            </p:blipFill>
            <p:spPr>
              <a:xfrm>
                <a:off x="4074891" y="1345656"/>
                <a:ext cx="1140975" cy="119137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958FE4E-7A59-4DC7-AE69-A3120F13DD8A}"/>
              </a:ext>
            </a:extLst>
          </p:cNvPr>
          <p:cNvGrpSpPr/>
          <p:nvPr/>
        </p:nvGrpSpPr>
        <p:grpSpPr>
          <a:xfrm>
            <a:off x="1923172" y="-48830"/>
            <a:ext cx="2118244" cy="6711172"/>
            <a:chOff x="3674601" y="-2930617"/>
            <a:chExt cx="2118244" cy="6711172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94A52B7-735D-44C8-AD79-EC1197479253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7BD7461-BD84-4058-9904-0070863E9D09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1DCA7B2-16D6-4E7F-975C-8965E54B84C1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0A18F9-12E6-4286-87F7-3E0BA6F17DC9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3C42A25-9052-4640-BE4D-61124CB96E3A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47299EA-663C-4F9B-977F-6A93DD833D01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74400C-4F3B-4B44-8EC9-FB59F5FA3ED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0507925-DED9-4554-BF4E-FB7D555941CC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9753ED2-BF88-4CF6-BF49-80FA766210A9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C76B56A1-9D4C-4939-9FC3-991D4C1550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" t="665" r="75989" b="-665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8639AE5-5C3A-49AB-8A91-A00D273E4D7C}"/>
              </a:ext>
            </a:extLst>
          </p:cNvPr>
          <p:cNvGrpSpPr/>
          <p:nvPr/>
        </p:nvGrpSpPr>
        <p:grpSpPr>
          <a:xfrm>
            <a:off x="2472706" y="-1554265"/>
            <a:ext cx="2118244" cy="5131807"/>
            <a:chOff x="3674601" y="-1351252"/>
            <a:chExt cx="2118244" cy="5131807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9606031-E3E1-42F1-93D7-23F4F9495015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4ECA9BF5-B7CA-4EE2-910D-1B4448E5E9F2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354FB9F-70C7-4723-89F5-D46F49DCE125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9AEE975-4E42-49D1-9CC9-43A5ADF86C6B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6CD38A8-BD84-4248-880D-B9816F9DB999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DD943E7-39CE-4DC0-9608-1A0B401B3161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3ECAC7F-EF8E-4405-A15A-1097CF9539CE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82860AF-D522-4271-AC6A-5F34DB9138E7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490403F-E703-4A3E-B332-A461764B412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7B5FB0FA-6927-46CE-B89D-47C3AD7E33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89"/>
              <a:stretch/>
            </p:blipFill>
            <p:spPr>
              <a:xfrm>
                <a:off x="4162171" y="1344089"/>
                <a:ext cx="1052531" cy="98266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B80BD-83F1-463F-9B58-7C13C018784E}"/>
              </a:ext>
            </a:extLst>
          </p:cNvPr>
          <p:cNvGrpSpPr/>
          <p:nvPr/>
        </p:nvGrpSpPr>
        <p:grpSpPr>
          <a:xfrm>
            <a:off x="5315289" y="2288854"/>
            <a:ext cx="6876711" cy="2016046"/>
            <a:chOff x="5315289" y="2288854"/>
            <a:chExt cx="6876711" cy="201604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B669C51-D24F-480F-880A-C899794AC060}"/>
                </a:ext>
              </a:extLst>
            </p:cNvPr>
            <p:cNvGrpSpPr/>
            <p:nvPr/>
          </p:nvGrpSpPr>
          <p:grpSpPr>
            <a:xfrm>
              <a:off x="5315289" y="2288854"/>
              <a:ext cx="6876711" cy="2016046"/>
              <a:chOff x="8868177" y="410181"/>
              <a:chExt cx="6876711" cy="2016046"/>
            </a:xfrm>
          </p:grpSpPr>
          <p:sp>
            <p:nvSpPr>
              <p:cNvPr id="89" name="Right Triangle 88">
                <a:extLst>
                  <a:ext uri="{FF2B5EF4-FFF2-40B4-BE49-F238E27FC236}">
                    <a16:creationId xmlns:a16="http://schemas.microsoft.com/office/drawing/2014/main" id="{0D717B37-9B06-44A1-A5E7-587FB1026FEB}"/>
                  </a:ext>
                </a:extLst>
              </p:cNvPr>
              <p:cNvSpPr/>
              <p:nvPr/>
            </p:nvSpPr>
            <p:spPr>
              <a:xfrm flipV="1">
                <a:off x="8902151" y="1119941"/>
                <a:ext cx="6429439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0" name="Rectangle: Top Corners Rounded 89">
                <a:extLst>
                  <a:ext uri="{FF2B5EF4-FFF2-40B4-BE49-F238E27FC236}">
                    <a16:creationId xmlns:a16="http://schemas.microsoft.com/office/drawing/2014/main" id="{31DE95E9-D5BC-4717-80AE-11F7CC81B38D}"/>
                  </a:ext>
                </a:extLst>
              </p:cNvPr>
              <p:cNvSpPr/>
              <p:nvPr/>
            </p:nvSpPr>
            <p:spPr>
              <a:xfrm rot="16200000">
                <a:off x="11792094" y="-2513736"/>
                <a:ext cx="1028877" cy="68767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8272D43-7836-4E83-844D-03985AF460D8}"/>
                  </a:ext>
                </a:extLst>
              </p:cNvPr>
              <p:cNvSpPr txBox="1"/>
              <p:nvPr/>
            </p:nvSpPr>
            <p:spPr>
              <a:xfrm>
                <a:off x="9101144" y="469605"/>
                <a:ext cx="502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sz="44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96F929-5B56-4CCD-831B-A076F064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9635" y="2372508"/>
              <a:ext cx="5942476" cy="720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4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7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D99956-1FD3-4A1D-83CA-1E5D4AD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5D63F0-45E5-4A10-85E6-143543B0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421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C08663C-6C87-4C92-94E4-0EFD33233930}"/>
              </a:ext>
            </a:extLst>
          </p:cNvPr>
          <p:cNvSpPr txBox="1"/>
          <p:nvPr/>
        </p:nvSpPr>
        <p:spPr>
          <a:xfrm>
            <a:off x="1796405" y="304864"/>
            <a:ext cx="8656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EA4235"/>
                </a:solidFill>
              </a:rPr>
              <a:t>تجدنا في جوجل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5C64CF-663B-4A96-9DF4-B088D7B46396}"/>
              </a:ext>
            </a:extLst>
          </p:cNvPr>
          <p:cNvSpPr txBox="1"/>
          <p:nvPr/>
        </p:nvSpPr>
        <p:spPr>
          <a:xfrm>
            <a:off x="7748833" y="3712237"/>
            <a:ext cx="2520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حلول اون لاين</a:t>
            </a:r>
          </a:p>
        </p:txBody>
      </p:sp>
    </p:spTree>
    <p:extLst>
      <p:ext uri="{BB962C8B-B14F-4D97-AF65-F5344CB8AC3E}">
        <p14:creationId xmlns:p14="http://schemas.microsoft.com/office/powerpoint/2010/main" val="13282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779656" y="3125914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الّتُرْبَةُ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38193CD-7F78-4D2B-980B-9AAF1599F6BD}"/>
              </a:ext>
            </a:extLst>
          </p:cNvPr>
          <p:cNvGrpSpPr/>
          <p:nvPr/>
        </p:nvGrpSpPr>
        <p:grpSpPr>
          <a:xfrm>
            <a:off x="46130" y="269797"/>
            <a:ext cx="2848605" cy="5415124"/>
            <a:chOff x="537687" y="1"/>
            <a:chExt cx="2848605" cy="54151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F640F5-6F2C-4A9F-B26B-259079AF48B7}"/>
                </a:ext>
              </a:extLst>
            </p:cNvPr>
            <p:cNvGrpSpPr/>
            <p:nvPr/>
          </p:nvGrpSpPr>
          <p:grpSpPr>
            <a:xfrm>
              <a:off x="537687" y="1534285"/>
              <a:ext cx="2848605" cy="3880840"/>
              <a:chOff x="537687" y="1534285"/>
              <a:chExt cx="2848605" cy="388084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0B721A3-25EE-4360-82B8-DB964F495FE0}"/>
                  </a:ext>
                </a:extLst>
              </p:cNvPr>
              <p:cNvSpPr/>
              <p:nvPr/>
            </p:nvSpPr>
            <p:spPr>
              <a:xfrm rot="10800000">
                <a:off x="560985" y="2119923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B392882-997F-4B60-8F54-BD9E2DDFD3F8}"/>
                  </a:ext>
                </a:extLst>
              </p:cNvPr>
              <p:cNvSpPr/>
              <p:nvPr/>
            </p:nvSpPr>
            <p:spPr>
              <a:xfrm rot="10800000">
                <a:off x="1377805" y="1931258"/>
                <a:ext cx="1144958" cy="142007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0432E4-E66E-4E9D-9A0A-673ED6A36F59}"/>
                  </a:ext>
                </a:extLst>
              </p:cNvPr>
              <p:cNvSpPr/>
              <p:nvPr/>
            </p:nvSpPr>
            <p:spPr>
              <a:xfrm rot="10800000">
                <a:off x="537687" y="2115221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5010B5-3580-4BE5-962B-F46A096B9E8A}"/>
                  </a:ext>
                </a:extLst>
              </p:cNvPr>
              <p:cNvSpPr/>
              <p:nvPr/>
            </p:nvSpPr>
            <p:spPr>
              <a:xfrm rot="10800000">
                <a:off x="1399633" y="1721477"/>
                <a:ext cx="1101994" cy="167826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F25D0C6-D154-49DC-BB1D-0C95B5C35248}"/>
                  </a:ext>
                </a:extLst>
              </p:cNvPr>
              <p:cNvSpPr/>
              <p:nvPr/>
            </p:nvSpPr>
            <p:spPr>
              <a:xfrm rot="10800000">
                <a:off x="1404738" y="1534285"/>
                <a:ext cx="1091204" cy="145236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3C35FAC-5D0F-4F2C-BF9B-C52FD465BB4F}"/>
                  </a:ext>
                </a:extLst>
              </p:cNvPr>
              <p:cNvSpPr/>
              <p:nvPr/>
            </p:nvSpPr>
            <p:spPr>
              <a:xfrm rot="10800000">
                <a:off x="544729" y="4072370"/>
                <a:ext cx="2802008" cy="1338052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D9780AD-CECC-42A7-AD79-D049F6AD0226}"/>
                  </a:ext>
                </a:extLst>
              </p:cNvPr>
              <p:cNvSpPr/>
              <p:nvPr/>
            </p:nvSpPr>
            <p:spPr>
              <a:xfrm>
                <a:off x="550937" y="3864460"/>
                <a:ext cx="2802009" cy="551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97B81C2E-28EB-44D1-AB14-9D9237CF1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68657" y="3216947"/>
                <a:ext cx="1102192" cy="1102192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39C4442-2CE9-4B88-8857-205007F8847B}"/>
                </a:ext>
              </a:extLst>
            </p:cNvPr>
            <p:cNvSpPr/>
            <p:nvPr/>
          </p:nvSpPr>
          <p:spPr>
            <a:xfrm rot="5400000">
              <a:off x="1174820" y="677106"/>
              <a:ext cx="1534284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9F4E0A-EBE6-4AD8-B40C-940393619F8A}"/>
                </a:ext>
              </a:extLst>
            </p:cNvPr>
            <p:cNvSpPr txBox="1"/>
            <p:nvPr/>
          </p:nvSpPr>
          <p:spPr>
            <a:xfrm>
              <a:off x="1068364" y="4480680"/>
              <a:ext cx="174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ما الّتُرْبَةُ؟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E2171D8-AAA7-44FB-B295-009E26C62A95}"/>
              </a:ext>
            </a:extLst>
          </p:cNvPr>
          <p:cNvGrpSpPr/>
          <p:nvPr/>
        </p:nvGrpSpPr>
        <p:grpSpPr>
          <a:xfrm>
            <a:off x="2988918" y="-31982"/>
            <a:ext cx="2118244" cy="3817361"/>
            <a:chOff x="3674601" y="-36806"/>
            <a:chExt cx="2118244" cy="381736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5881644-A688-4727-B9D2-B853C2267F72}"/>
                </a:ext>
              </a:extLst>
            </p:cNvPr>
            <p:cNvSpPr/>
            <p:nvPr/>
          </p:nvSpPr>
          <p:spPr>
            <a:xfrm rot="5400000">
              <a:off x="4181409" y="376077"/>
              <a:ext cx="1005840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10A5C0-B192-4A65-85C6-D6718616F575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FABCE0D-8339-4E70-9C1C-1FD7BC7ACEE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F9A495C-8768-49D9-A671-064C40B59C58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5A2EB3-1C73-4945-9E2B-69AD89AE83FB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9FC0C48-BD62-45F9-9BA0-3E6EE2D50A5B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889DE2E-85AB-4856-B10F-9EC12CAAA426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F8B58CF-80F5-4546-AB44-99C6A63BF4FC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2C63937-CFDA-4009-90A9-2DE85F0D9C5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4F4F625-08F0-4246-9E1C-5FABECCB1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31994" y="1888569"/>
                <a:ext cx="739562" cy="739562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14ED69C-2BDB-4040-A7BB-CBAC3D9E45BC}"/>
                </a:ext>
              </a:extLst>
            </p:cNvPr>
            <p:cNvSpPr txBox="1"/>
            <p:nvPr/>
          </p:nvSpPr>
          <p:spPr>
            <a:xfrm>
              <a:off x="3877182" y="3002396"/>
              <a:ext cx="174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أنْوَاعِ التُّرْبَةِ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5A85FBE-A97E-4C6B-A7ED-0B73754EF923}"/>
              </a:ext>
            </a:extLst>
          </p:cNvPr>
          <p:cNvGrpSpPr/>
          <p:nvPr/>
        </p:nvGrpSpPr>
        <p:grpSpPr>
          <a:xfrm>
            <a:off x="4648676" y="256096"/>
            <a:ext cx="2942340" cy="6578997"/>
            <a:chOff x="5624378" y="-9181"/>
            <a:chExt cx="2942340" cy="6578997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CD6FE0-8960-4432-90B8-D2C0A5C6DD0B}"/>
                </a:ext>
              </a:extLst>
            </p:cNvPr>
            <p:cNvSpPr/>
            <p:nvPr/>
          </p:nvSpPr>
          <p:spPr>
            <a:xfrm rot="5400000">
              <a:off x="5735962" y="1226662"/>
              <a:ext cx="2651760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E7F7AB-2134-4FF9-BD92-61E2A565B99F}"/>
                </a:ext>
              </a:extLst>
            </p:cNvPr>
            <p:cNvGrpSpPr/>
            <p:nvPr/>
          </p:nvGrpSpPr>
          <p:grpSpPr>
            <a:xfrm>
              <a:off x="5624378" y="2619413"/>
              <a:ext cx="2942340" cy="3912842"/>
              <a:chOff x="5317180" y="2583762"/>
              <a:chExt cx="2942340" cy="3912842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A970D9B-59C5-4709-8F91-1554203708A0}"/>
                  </a:ext>
                </a:extLst>
              </p:cNvPr>
              <p:cNvSpPr/>
              <p:nvPr/>
            </p:nvSpPr>
            <p:spPr>
              <a:xfrm rot="10800000">
                <a:off x="5405933" y="3174229"/>
                <a:ext cx="2853587" cy="3322375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FE391CE-67B5-462C-9703-8CBAE58552C5}"/>
                  </a:ext>
                </a:extLst>
              </p:cNvPr>
              <p:cNvSpPr/>
              <p:nvPr/>
            </p:nvSpPr>
            <p:spPr>
              <a:xfrm rot="10800000">
                <a:off x="6230930" y="2984009"/>
                <a:ext cx="1156418" cy="143178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54F41F1-E5D3-4F1A-A777-40D4BD92C326}"/>
                  </a:ext>
                </a:extLst>
              </p:cNvPr>
              <p:cNvSpPr/>
              <p:nvPr/>
            </p:nvSpPr>
            <p:spPr>
              <a:xfrm rot="10800000">
                <a:off x="5382402" y="3169488"/>
                <a:ext cx="2853587" cy="3322375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8AA0297-6ACD-4592-8CFB-0FD82D140E1D}"/>
                  </a:ext>
                </a:extLst>
              </p:cNvPr>
              <p:cNvSpPr/>
              <p:nvPr/>
            </p:nvSpPr>
            <p:spPr>
              <a:xfrm rot="10800000">
                <a:off x="6252975" y="2772498"/>
                <a:ext cx="1113025" cy="169210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CBA1916-6A5D-4D6E-ACA1-8321CC4591B3}"/>
                  </a:ext>
                </a:extLst>
              </p:cNvPr>
              <p:cNvSpPr/>
              <p:nvPr/>
            </p:nvSpPr>
            <p:spPr>
              <a:xfrm rot="10800000">
                <a:off x="6258132" y="2583762"/>
                <a:ext cx="1102127" cy="146433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8B6EF6A-788A-453E-932A-2783E82231C0}"/>
                  </a:ext>
                </a:extLst>
              </p:cNvPr>
              <p:cNvSpPr/>
              <p:nvPr/>
            </p:nvSpPr>
            <p:spPr>
              <a:xfrm rot="10800000">
                <a:off x="5389515" y="5142777"/>
                <a:ext cx="2830055" cy="1349086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B0D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71619C1-2CDB-4BE3-8206-8A25B9C6C480}"/>
                  </a:ext>
                </a:extLst>
              </p:cNvPr>
              <p:cNvSpPr/>
              <p:nvPr/>
            </p:nvSpPr>
            <p:spPr>
              <a:xfrm>
                <a:off x="5317180" y="4901235"/>
                <a:ext cx="2830056" cy="5556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1F607C2-95F5-47FB-8D08-2DD439F00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462" b="97615" l="1692" r="99615">
                            <a14:foregroundMark x1="39205" y1="5231" x2="38457" y2="3493"/>
                            <a14:foregroundMark x1="44470" y1="17458" x2="42057" y2="11854"/>
                            <a14:foregroundMark x1="46923" y1="23154" x2="45472" y2="19784"/>
                            <a14:foregroundMark x1="94660" y1="84157" x2="99846" y2="91308"/>
                            <a14:foregroundMark x1="89666" y1="77271" x2="93248" y2="82209"/>
                            <a14:foregroundMark x1="85564" y1="71615" x2="87784" y2="74676"/>
                            <a14:foregroundMark x1="82788" y1="67788" x2="85564" y2="71615"/>
                            <a14:foregroundMark x1="95935" y1="68381" x2="99000" y2="69692"/>
                            <a14:foregroundMark x1="88698" y1="65287" x2="90684" y2="66136"/>
                            <a14:foregroundMark x1="96549" y1="67445" x2="99000" y2="68231"/>
                            <a14:foregroundMark x1="66338" y1="57750" x2="67870" y2="58242"/>
                            <a14:foregroundMark x1="64000" y1="57000" x2="65514" y2="57486"/>
                            <a14:foregroundMark x1="44650" y1="27462" x2="42000" y2="28308"/>
                            <a14:foregroundMark x1="46830" y1="26766" x2="44650" y2="27462"/>
                            <a14:foregroundMark x1="54387" y1="24353" x2="47399" y2="26584"/>
                            <a14:foregroundMark x1="58385" y1="23077" x2="57737" y2="23284"/>
                            <a14:foregroundMark x1="12388" y1="33385" x2="8462" y2="35769"/>
                            <a14:foregroundMark x1="17077" y1="30538" x2="12388" y2="33385"/>
                            <a14:foregroundMark x1="37538" y1="20846" x2="36852" y2="21391"/>
                            <a14:foregroundMark x1="6528" y1="39888" x2="1769" y2="43231"/>
                            <a14:foregroundMark x1="60683" y1="90093" x2="62538" y2="90154"/>
                            <a14:foregroundMark x1="41462" y1="72769" x2="41462" y2="72769"/>
                            <a14:foregroundMark x1="46769" y1="70846" x2="39538" y2="71923"/>
                            <a14:foregroundMark x1="75308" y1="33615" x2="82538" y2="32769"/>
                            <a14:foregroundMark x1="73846" y1="42846" x2="71615" y2="40615"/>
                            <a14:backgroundMark x1="46769" y1="17692" x2="1769" y2="40923"/>
                            <a14:backgroundMark x1="44231" y1="33077" x2="85615" y2="692"/>
                            <a14:backgroundMark x1="95692" y1="55462" x2="80615" y2="99846"/>
                            <a14:backgroundMark x1="63538" y1="58769" x2="96769" y2="65769"/>
                            <a14:backgroundMark x1="53462" y1="87615" x2="99846" y2="82538"/>
                            <a14:backgroundMark x1="52077" y1="88385" x2="80615" y2="99846"/>
                            <a14:backgroundMark x1="82538" y1="86462" x2="40308" y2="91231"/>
                            <a14:backgroundMark x1="70769" y1="95692" x2="70769" y2="95692"/>
                            <a14:backgroundMark x1="82000" y1="88385" x2="56000" y2="96769"/>
                            <a14:backgroundMark x1="61308" y1="90615" x2="57077" y2="90077"/>
                            <a14:backgroundMark x1="80846" y1="86769" x2="80846" y2="86769"/>
                            <a14:backgroundMark x1="80846" y1="86769" x2="80846" y2="86769"/>
                            <a14:backgroundMark x1="85077" y1="86154" x2="80308" y2="86462"/>
                            <a14:backgroundMark x1="83385" y1="86462" x2="86769" y2="85077"/>
                            <a14:backgroundMark x1="74154" y1="56846" x2="67154" y2="59923"/>
                            <a14:backgroundMark x1="66308" y1="57692" x2="65462" y2="57385"/>
                            <a14:backgroundMark x1="74692" y1="56538" x2="99615" y2="85077"/>
                            <a14:backgroundMark x1="84538" y1="66923" x2="96538" y2="67462"/>
                            <a14:backgroundMark x1="84231" y1="72231" x2="84231" y2="72231"/>
                            <a14:backgroundMark x1="85615" y1="71615" x2="85615" y2="71615"/>
                            <a14:backgroundMark x1="49000" y1="29462" x2="29692" y2="923"/>
                            <a14:backgroundMark x1="66077" y1="923" x2="10000" y2="3846"/>
                            <a14:backgroundMark x1="10000" y1="3846" x2="9308" y2="2923"/>
                            <a14:backgroundMark x1="9308" y1="2923" x2="9308" y2="2923"/>
                            <a14:backgroundMark x1="40923" y1="8462" x2="40615" y2="14385"/>
                            <a14:backgroundMark x1="44538" y1="17154" x2="39231" y2="4538"/>
                            <a14:backgroundMark x1="38692" y1="5385" x2="40077" y2="9846"/>
                            <a14:backgroundMark x1="44538" y1="27462" x2="44538" y2="27462"/>
                            <a14:backgroundMark x1="13769" y1="33385" x2="13769" y2="33385"/>
                            <a14:backgroundMark x1="99000" y1="86462" x2="99000" y2="864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78543" y="4445029"/>
                <a:ext cx="851997" cy="851997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5B00D03-2E3F-48BF-BD28-41FB62ECE979}"/>
                </a:ext>
              </a:extLst>
            </p:cNvPr>
            <p:cNvSpPr txBox="1"/>
            <p:nvPr/>
          </p:nvSpPr>
          <p:spPr>
            <a:xfrm>
              <a:off x="6238142" y="5615709"/>
              <a:ext cx="1747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كَيْفَ تَتَكَوَّنُ التُّرْبَةُ؟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6B81F82-EF5B-4AA4-9E21-9F5861E1D555}"/>
              </a:ext>
            </a:extLst>
          </p:cNvPr>
          <p:cNvGrpSpPr/>
          <p:nvPr/>
        </p:nvGrpSpPr>
        <p:grpSpPr>
          <a:xfrm>
            <a:off x="7445916" y="-99170"/>
            <a:ext cx="2651998" cy="4742456"/>
            <a:chOff x="9002315" y="-22455"/>
            <a:chExt cx="2651998" cy="474245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30F5404-34BF-442A-9F9B-888DED7B0B47}"/>
                </a:ext>
              </a:extLst>
            </p:cNvPr>
            <p:cNvSpPr/>
            <p:nvPr/>
          </p:nvSpPr>
          <p:spPr>
            <a:xfrm rot="5400000">
              <a:off x="9673099" y="527588"/>
              <a:ext cx="1280160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011AE1-F4EB-4A2F-8C48-C33561314B22}"/>
                </a:ext>
              </a:extLst>
            </p:cNvPr>
            <p:cNvGrpSpPr/>
            <p:nvPr/>
          </p:nvGrpSpPr>
          <p:grpSpPr>
            <a:xfrm>
              <a:off x="9002315" y="1163414"/>
              <a:ext cx="2651998" cy="3556587"/>
              <a:chOff x="9002315" y="1163414"/>
              <a:chExt cx="2651998" cy="355658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85C5E22-5B68-4851-98AB-065B118702DC}"/>
                  </a:ext>
                </a:extLst>
              </p:cNvPr>
              <p:cNvSpPr/>
              <p:nvPr/>
            </p:nvSpPr>
            <p:spPr>
              <a:xfrm rot="10800000">
                <a:off x="9024005" y="1700121"/>
                <a:ext cx="2630308" cy="3019880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A225CA3-25FE-4333-84F2-3E8FC2A5E5F9}"/>
                  </a:ext>
                </a:extLst>
              </p:cNvPr>
              <p:cNvSpPr/>
              <p:nvPr/>
            </p:nvSpPr>
            <p:spPr>
              <a:xfrm rot="10800000">
                <a:off x="9784450" y="1527219"/>
                <a:ext cx="1065934" cy="130142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FB3BAB6-C454-41E5-A774-3FBA4E13CE68}"/>
                  </a:ext>
                </a:extLst>
              </p:cNvPr>
              <p:cNvSpPr/>
              <p:nvPr/>
            </p:nvSpPr>
            <p:spPr>
              <a:xfrm rot="10800000">
                <a:off x="9002315" y="1695811"/>
                <a:ext cx="2630308" cy="3019880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43BAA29-006C-4011-98A3-F29443C55228}"/>
                  </a:ext>
                </a:extLst>
              </p:cNvPr>
              <p:cNvSpPr/>
              <p:nvPr/>
            </p:nvSpPr>
            <p:spPr>
              <a:xfrm rot="10800000">
                <a:off x="9804770" y="1334966"/>
                <a:ext cx="1025936" cy="153804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010B6AB-D4E8-4794-8BB3-32D32D4FF0CC}"/>
                  </a:ext>
                </a:extLst>
              </p:cNvPr>
              <p:cNvSpPr/>
              <p:nvPr/>
            </p:nvSpPr>
            <p:spPr>
              <a:xfrm rot="10800000">
                <a:off x="9809524" y="1163414"/>
                <a:ext cx="1015891" cy="133101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92804AF-CDE7-4A9F-90C6-6A4E01023961}"/>
                  </a:ext>
                </a:extLst>
              </p:cNvPr>
              <p:cNvSpPr/>
              <p:nvPr/>
            </p:nvSpPr>
            <p:spPr>
              <a:xfrm rot="10800000">
                <a:off x="9008871" y="3489436"/>
                <a:ext cx="2608617" cy="1226255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699C536-CC3B-441A-A996-EC36B3265FA9}"/>
                  </a:ext>
                </a:extLst>
              </p:cNvPr>
              <p:cNvSpPr/>
              <p:nvPr/>
            </p:nvSpPr>
            <p:spPr>
              <a:xfrm>
                <a:off x="9009491" y="3303503"/>
                <a:ext cx="2608618" cy="5050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3896E2F-6A21-4C8E-B70C-A63E8914C6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9481" b="91053" l="9933" r="89399">
                            <a14:foregroundMark x1="49707" y1="25391" x2="49707" y2="25391"/>
                            <a14:foregroundMark x1="51563" y1="37793" x2="51563" y2="37793"/>
                            <a14:foregroundMark x1="55957" y1="42871" x2="55957" y2="42871"/>
                            <a14:foregroundMark x1="74902" y1="43945" x2="74902" y2="43945"/>
                            <a14:foregroundMark x1="41699" y1="44727" x2="41699" y2="44727"/>
                            <a14:foregroundMark x1="29004" y1="40332" x2="29004" y2="40332"/>
                            <a14:foregroundMark x1="33691" y1="62598" x2="33691" y2="62598"/>
                            <a14:foregroundMark x1="42480" y1="66992" x2="42480" y2="66992"/>
                            <a14:foregroundMark x1="60352" y1="66602" x2="60352" y2="66602"/>
                            <a14:foregroundMark x1="72363" y1="68750" x2="72363" y2="68750"/>
                            <a14:foregroundMark x1="48633" y1="59277" x2="48633" y2="59277"/>
                            <a14:foregroundMark x1="23535" y1="67676" x2="23535" y2="6767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35" r="668"/>
              <a:stretch/>
            </p:blipFill>
            <p:spPr>
              <a:xfrm>
                <a:off x="9898213" y="3090141"/>
                <a:ext cx="865037" cy="779112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2C9D01-4151-4634-BB46-A37A1D4C5BA2}"/>
                </a:ext>
              </a:extLst>
            </p:cNvPr>
            <p:cNvSpPr txBox="1"/>
            <p:nvPr/>
          </p:nvSpPr>
          <p:spPr>
            <a:xfrm>
              <a:off x="9159520" y="3877444"/>
              <a:ext cx="2127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طَبَقاتِ التُّرْبَةِ 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049A1A9-AB1B-4123-8AFA-02E49E93AA58}"/>
              </a:ext>
            </a:extLst>
          </p:cNvPr>
          <p:cNvGrpSpPr/>
          <p:nvPr/>
        </p:nvGrpSpPr>
        <p:grpSpPr>
          <a:xfrm>
            <a:off x="9789590" y="-238338"/>
            <a:ext cx="2160143" cy="6755847"/>
            <a:chOff x="3674601" y="-2922454"/>
            <a:chExt cx="2160143" cy="6755847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AEE661D-84F2-4926-A93D-F90EA746EDFE}"/>
                </a:ext>
              </a:extLst>
            </p:cNvPr>
            <p:cNvSpPr/>
            <p:nvPr/>
          </p:nvSpPr>
          <p:spPr>
            <a:xfrm rot="5400000">
              <a:off x="2738584" y="-1066747"/>
              <a:ext cx="3891487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3F8A282-559E-4B3A-9257-743D7FB8BDA9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87BD655-A8C6-4EB1-AA43-A2BC538FBA16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FAECFC9-A39D-4D60-9712-CDAB63E3F276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65B2544-8978-4A55-A8CF-FE52ADB7921C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E74DA52-49C7-4B96-9F47-02E53A71E4F8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2F17946-EA4A-4312-A8BE-640CD9E08AA5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9563D79-E2C6-42A0-A446-27A7928F2D93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52EE7CC-E09B-48D2-8CB6-B2A967147E8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C220A1C-84F2-40E1-8820-7961CD351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31994" y="1888569"/>
                <a:ext cx="739562" cy="739562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CFFDDA0-5BBC-4482-BC8A-6EE399965E82}"/>
                </a:ext>
              </a:extLst>
            </p:cNvPr>
            <p:cNvSpPr txBox="1"/>
            <p:nvPr/>
          </p:nvSpPr>
          <p:spPr>
            <a:xfrm>
              <a:off x="3877181" y="3002396"/>
              <a:ext cx="1957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الموارد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 الطبيعية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3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A939C-E5C8-4B7D-847E-94B95FF14BF3}"/>
              </a:ext>
            </a:extLst>
          </p:cNvPr>
          <p:cNvGrpSpPr/>
          <p:nvPr/>
        </p:nvGrpSpPr>
        <p:grpSpPr>
          <a:xfrm>
            <a:off x="8883797" y="2082467"/>
            <a:ext cx="3415282" cy="1980651"/>
            <a:chOff x="8679668" y="445576"/>
            <a:chExt cx="3415282" cy="1980651"/>
          </a:xfrm>
        </p:grpSpPr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93572662-6C43-460E-9A27-783FDD63A1D3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9315ADB7-3AE5-4E46-8328-04A9E903CBC1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972B18A-58C8-49D0-8ACB-9962284EFE88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B31138A-A5E3-4D02-BB77-9554FF00BB7C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2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CE4685D-834C-49E2-A3EC-B52F1B5898D7}"/>
              </a:ext>
            </a:extLst>
          </p:cNvPr>
          <p:cNvGrpSpPr/>
          <p:nvPr/>
        </p:nvGrpSpPr>
        <p:grpSpPr>
          <a:xfrm>
            <a:off x="9073250" y="5062950"/>
            <a:ext cx="3415282" cy="1980652"/>
            <a:chOff x="8679668" y="445575"/>
            <a:chExt cx="3415282" cy="1980652"/>
          </a:xfrm>
        </p:grpSpPr>
        <p:sp>
          <p:nvSpPr>
            <p:cNvPr id="103" name="Right Triangle 102">
              <a:extLst>
                <a:ext uri="{FF2B5EF4-FFF2-40B4-BE49-F238E27FC236}">
                  <a16:creationId xmlns:a16="http://schemas.microsoft.com/office/drawing/2014/main" id="{2631DEBC-E7B3-48EF-AF25-2FD855929BF0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8084BFB0-5AB9-4D32-8033-7F8A2F68CCFF}"/>
                </a:ext>
              </a:extLst>
            </p:cNvPr>
            <p:cNvSpPr/>
            <p:nvPr/>
          </p:nvSpPr>
          <p:spPr>
            <a:xfrm rot="16200000">
              <a:off x="9923464" y="-608768"/>
              <a:ext cx="820611" cy="2929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0BFD6CF-75CA-4309-96B0-8E36BA16B2CD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97293AB-B086-4127-ADBF-2B7DD267B9D5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3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5528" y="386425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5CDB9F-5AD4-4C65-9B1A-CB11BD761C10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10246025" y="622478"/>
            <a:ext cx="142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أستكشف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11017A-6F42-40A7-B0C7-35DD42A4FA58}"/>
              </a:ext>
            </a:extLst>
          </p:cNvPr>
          <p:cNvSpPr txBox="1"/>
          <p:nvPr/>
        </p:nvSpPr>
        <p:spPr>
          <a:xfrm>
            <a:off x="7737529" y="1613103"/>
            <a:ext cx="44521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dirty="0"/>
              <a:t>كَيْفَ يُساعِدُ شَكْلُ الْوَرَقَةِ عَلَى نُمُوِّ النَّبَاتِ؟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91406C-1A00-48D5-9130-17934ADB655C}"/>
              </a:ext>
            </a:extLst>
          </p:cNvPr>
          <p:cNvSpPr txBox="1"/>
          <p:nvPr/>
        </p:nvSpPr>
        <p:spPr>
          <a:xfrm>
            <a:off x="10458817" y="2304518"/>
            <a:ext cx="108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7CFCE25-7299-4A09-A828-37FAA0BE5145}"/>
              </a:ext>
            </a:extLst>
          </p:cNvPr>
          <p:cNvSpPr/>
          <p:nvPr/>
        </p:nvSpPr>
        <p:spPr>
          <a:xfrm>
            <a:off x="-17217" y="3946622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وعاء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05F315-1C5F-4C3B-A110-C9B1D06C00AF}"/>
              </a:ext>
            </a:extLst>
          </p:cNvPr>
          <p:cNvSpPr/>
          <p:nvPr/>
        </p:nvSpPr>
        <p:spPr>
          <a:xfrm>
            <a:off x="-27538" y="4502786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مكبر</a:t>
            </a:r>
            <a:r>
              <a:rPr lang="ar-S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DCEF419-4A59-4FF0-A376-02891D8219A9}"/>
              </a:ext>
            </a:extLst>
          </p:cNvPr>
          <p:cNvSpPr/>
          <p:nvPr/>
        </p:nvSpPr>
        <p:spPr>
          <a:xfrm>
            <a:off x="-27538" y="5062244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مصفاة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5907115-26D9-45F2-BB26-E86FF5AB3993}"/>
              </a:ext>
            </a:extLst>
          </p:cNvPr>
          <p:cNvSpPr/>
          <p:nvPr/>
        </p:nvSpPr>
        <p:spPr>
          <a:xfrm>
            <a:off x="-27263" y="3367916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تربة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1C0C2C5-D558-4A15-914A-34DF427152E8}"/>
              </a:ext>
            </a:extLst>
          </p:cNvPr>
          <p:cNvSpPr txBox="1"/>
          <p:nvPr/>
        </p:nvSpPr>
        <p:spPr>
          <a:xfrm>
            <a:off x="10169669" y="5298366"/>
            <a:ext cx="157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أستكشف أكثر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8128B14-99F6-49B6-AABF-6053AEE85B2F}"/>
              </a:ext>
            </a:extLst>
          </p:cNvPr>
          <p:cNvSpPr txBox="1"/>
          <p:nvPr/>
        </p:nvSpPr>
        <p:spPr>
          <a:xfrm>
            <a:off x="5534214" y="3368994"/>
            <a:ext cx="669294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Y" dirty="0">
                <a:latin typeface="Century Gothic" panose="020B0502020202020204" pitchFamily="34" charset="0"/>
              </a:rPr>
              <a:t>أَضَعُ قَليلاً مِنَ التُّرْبَةِ في مِصْفَاةٍ، ثُمَّ أهُزُّهَا بِرِفْقٍ فَوْقَ طَبَقٍ.</a:t>
            </a:r>
          </a:p>
          <a:p>
            <a:pPr marL="457200" indent="-457200" algn="r" rtl="1">
              <a:buFont typeface="+mj-lt"/>
              <a:buAutoNum type="arabicPeriod"/>
            </a:pPr>
            <a:endParaRPr lang="ar-SY" dirty="0">
              <a:latin typeface="Century Gothic" panose="020B050202020202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Y" dirty="0">
                <a:latin typeface="Century Gothic" panose="020B0502020202020204" pitchFamily="34" charset="0"/>
              </a:rPr>
              <a:t>ألاحِظ. أنْظُرُ إِلى التُّرْبَةِ في الطَّبَقِ بِاسْتِخْدامِ عَدَسَةٍ مُكَبِّرَةٍ، وَأرْسُمُ ما أرَاهُ.</a:t>
            </a:r>
          </a:p>
          <a:p>
            <a:pPr marL="457200" indent="-457200" algn="r" rtl="1">
              <a:buFont typeface="+mj-lt"/>
              <a:buAutoNum type="arabicPeriod"/>
            </a:pPr>
            <a:endParaRPr lang="ar-SY" dirty="0">
              <a:latin typeface="Century Gothic" panose="020B050202020202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Y" dirty="0">
                <a:latin typeface="Century Gothic" panose="020B0502020202020204" pitchFamily="34" charset="0"/>
              </a:rPr>
              <a:t>أَضَعُ ما تَبَقَّى مِنَ التُّرْبَةِ في الْمِصْفاةِ عَلى طَبَقٍ آخَرَ. ثُمَّ أُلاحِظُ التُّرْبَةَ، وَأرْسُمُ مَا أَرَاهُ</a:t>
            </a:r>
            <a:endParaRPr lang="ar-SY" sz="24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C452A13-AFAE-46E0-A96A-EFA50277D1E8}"/>
              </a:ext>
            </a:extLst>
          </p:cNvPr>
          <p:cNvSpPr txBox="1"/>
          <p:nvPr/>
        </p:nvSpPr>
        <p:spPr>
          <a:xfrm>
            <a:off x="7460343" y="6346121"/>
            <a:ext cx="473165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dirty="0"/>
              <a:t>أَتَوَاصَلُ. أَكَرِّرُ النَّشاطَ مُسْتَخْدِمًا تُرْبَةً مُخْتلَفِةً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BCD8CCE-3F4A-46E8-B174-1E536AEDDFDF}"/>
              </a:ext>
            </a:extLst>
          </p:cNvPr>
          <p:cNvGrpSpPr/>
          <p:nvPr/>
        </p:nvGrpSpPr>
        <p:grpSpPr>
          <a:xfrm>
            <a:off x="2704035" y="1"/>
            <a:ext cx="2848605" cy="6075477"/>
            <a:chOff x="537687" y="-660352"/>
            <a:chExt cx="2848605" cy="6075477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BBB97A2-2F55-45E9-B90F-596511F5049C}"/>
                </a:ext>
              </a:extLst>
            </p:cNvPr>
            <p:cNvGrpSpPr/>
            <p:nvPr/>
          </p:nvGrpSpPr>
          <p:grpSpPr>
            <a:xfrm>
              <a:off x="537687" y="1534285"/>
              <a:ext cx="2848605" cy="3880840"/>
              <a:chOff x="537687" y="1534285"/>
              <a:chExt cx="2848605" cy="3880840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73409B5-0894-4DE4-9F31-F57F9DC82A10}"/>
                  </a:ext>
                </a:extLst>
              </p:cNvPr>
              <p:cNvSpPr/>
              <p:nvPr/>
            </p:nvSpPr>
            <p:spPr>
              <a:xfrm rot="10800000">
                <a:off x="560985" y="2119923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5A8CD75-D4A3-472E-99E7-1CAF46761956}"/>
                  </a:ext>
                </a:extLst>
              </p:cNvPr>
              <p:cNvSpPr/>
              <p:nvPr/>
            </p:nvSpPr>
            <p:spPr>
              <a:xfrm rot="10800000">
                <a:off x="1377805" y="1931258"/>
                <a:ext cx="1144958" cy="142007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D0E8063-5BDF-422D-AED1-2371DB258B2B}"/>
                  </a:ext>
                </a:extLst>
              </p:cNvPr>
              <p:cNvSpPr/>
              <p:nvPr/>
            </p:nvSpPr>
            <p:spPr>
              <a:xfrm rot="10800000">
                <a:off x="537687" y="2115221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3BCFB48-D279-4329-8612-582BCE5BCDF0}"/>
                  </a:ext>
                </a:extLst>
              </p:cNvPr>
              <p:cNvSpPr/>
              <p:nvPr/>
            </p:nvSpPr>
            <p:spPr>
              <a:xfrm rot="10800000">
                <a:off x="1399633" y="1721477"/>
                <a:ext cx="1101994" cy="167826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192B68E-8DE2-4902-8259-3D712ECCED16}"/>
                  </a:ext>
                </a:extLst>
              </p:cNvPr>
              <p:cNvSpPr/>
              <p:nvPr/>
            </p:nvSpPr>
            <p:spPr>
              <a:xfrm rot="10800000">
                <a:off x="1404738" y="1534285"/>
                <a:ext cx="1091204" cy="145236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FE2A6F7-74E2-4B3D-99C2-AD37DB884A8D}"/>
                  </a:ext>
                </a:extLst>
              </p:cNvPr>
              <p:cNvSpPr/>
              <p:nvPr/>
            </p:nvSpPr>
            <p:spPr>
              <a:xfrm rot="10800000">
                <a:off x="544729" y="4072370"/>
                <a:ext cx="2802008" cy="1338052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DB1C2B7-62F2-4972-8738-742243CD29AA}"/>
                  </a:ext>
                </a:extLst>
              </p:cNvPr>
              <p:cNvSpPr/>
              <p:nvPr/>
            </p:nvSpPr>
            <p:spPr>
              <a:xfrm>
                <a:off x="550937" y="3864460"/>
                <a:ext cx="2802009" cy="551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8C3357D-0FF3-4A6B-B5BF-B88305628CE6}"/>
                </a:ext>
              </a:extLst>
            </p:cNvPr>
            <p:cNvSpPr/>
            <p:nvPr/>
          </p:nvSpPr>
          <p:spPr>
            <a:xfrm rot="5400000">
              <a:off x="836166" y="355404"/>
              <a:ext cx="2194638" cy="163126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D395E90-219C-4651-9CFD-8A9F7AD31C4A}"/>
                </a:ext>
              </a:extLst>
            </p:cNvPr>
            <p:cNvSpPr txBox="1"/>
            <p:nvPr/>
          </p:nvSpPr>
          <p:spPr>
            <a:xfrm>
              <a:off x="1059887" y="4614673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الأدوات المطلوبة</a:t>
              </a:r>
            </a:p>
          </p:txBody>
        </p:sp>
      </p:grpSp>
      <p:pic>
        <p:nvPicPr>
          <p:cNvPr id="135" name="Graphic 134">
            <a:extLst>
              <a:ext uri="{FF2B5EF4-FFF2-40B4-BE49-F238E27FC236}">
                <a16:creationId xmlns:a16="http://schemas.microsoft.com/office/drawing/2014/main" id="{B0D9465D-86DD-49CA-BF8B-FFA50772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36" b="89286" l="6404" r="96552">
                        <a14:foregroundMark x1="8867" y1="27679" x2="8867" y2="47321"/>
                        <a14:foregroundMark x1="13793" y1="13393" x2="10345" y2="16964"/>
                        <a14:foregroundMark x1="7389" y1="17857" x2="7389" y2="17857"/>
                        <a14:foregroundMark x1="6404" y1="41964" x2="6404" y2="41964"/>
                        <a14:foregroundMark x1="41379" y1="16071" x2="41379" y2="16071"/>
                        <a14:foregroundMark x1="60099" y1="58929" x2="60099" y2="58929"/>
                        <a14:foregroundMark x1="69458" y1="70536" x2="69458" y2="70536"/>
                        <a14:foregroundMark x1="80894" y1="72504" x2="82511" y2="73500"/>
                        <a14:foregroundMark x1="70443" y1="66071" x2="78803" y2="71218"/>
                        <a14:foregroundMark x1="26108" y1="8036" x2="26108" y2="8036"/>
                        <a14:backgroundMark x1="92118" y1="80357" x2="81773" y2="34821"/>
                        <a14:backgroundMark x1="82266" y1="74107" x2="99015" y2="80357"/>
                        <a14:backgroundMark x1="80296" y1="70536" x2="78325" y2="6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919" y="3439704"/>
            <a:ext cx="891373" cy="491792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B0C95CCA-C9A5-477E-A989-D754DBB78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598" y1="53333" x2="41206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598" y="3970974"/>
            <a:ext cx="880502" cy="663694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D5F27873-DB55-4083-95FF-6B1AD2D6F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042" y="3973452"/>
            <a:ext cx="1189059" cy="568105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6F6F8A30-1587-40CA-8B93-CA34226ACA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95455" l="2041" r="95918">
                        <a14:foregroundMark x1="91837" y1="42727" x2="67347" y2="59091"/>
                        <a14:foregroundMark x1="46939" y1="9091" x2="46939" y2="39091"/>
                        <a14:foregroundMark x1="3401" y1="51818" x2="35374" y2="49091"/>
                        <a14:foregroundMark x1="48299" y1="95455" x2="36054" y2="56364"/>
                        <a14:foregroundMark x1="95918" y1="60000" x2="75510" y2="4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5505" y="3404510"/>
            <a:ext cx="891373" cy="66701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C3F251-CD60-4321-90E9-520BA26DF740}"/>
              </a:ext>
            </a:extLst>
          </p:cNvPr>
          <p:cNvGrpSpPr/>
          <p:nvPr/>
        </p:nvGrpSpPr>
        <p:grpSpPr>
          <a:xfrm>
            <a:off x="-76313" y="0"/>
            <a:ext cx="3315903" cy="2286001"/>
            <a:chOff x="175824" y="374844"/>
            <a:chExt cx="3315903" cy="228600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715FE6-70CD-4228-82B4-5AB85D5CC930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71" name="Right Triangle 70">
                <a:extLst>
                  <a:ext uri="{FF2B5EF4-FFF2-40B4-BE49-F238E27FC236}">
                    <a16:creationId xmlns:a16="http://schemas.microsoft.com/office/drawing/2014/main" id="{D8A3AE0B-91A0-4D28-AC9D-1A1497B25478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0281F6FA-96C3-4838-A0B0-F9A2D241C094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F608B4-2B1A-4CAC-807A-9DC9701223A5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7CF65-6DDC-4BC4-884F-EC292EDAD220}"/>
                </a:ext>
              </a:extLst>
            </p:cNvPr>
            <p:cNvSpPr txBox="1"/>
            <p:nvPr/>
          </p:nvSpPr>
          <p:spPr>
            <a:xfrm>
              <a:off x="175824" y="739525"/>
              <a:ext cx="22127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نشاط استقصائي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7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152" grpId="0" animBg="1"/>
          <p:bldP spid="153" grpId="0" animBg="1"/>
          <p:bldP spid="154" grpId="0" animBg="1"/>
          <p:bldP spid="155" grpId="0" animBg="1"/>
          <p:bldP spid="157" grpId="0" animBg="1"/>
          <p:bldP spid="1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152" grpId="0" animBg="1"/>
          <p:bldP spid="153" grpId="0" animBg="1"/>
          <p:bldP spid="154" grpId="0" animBg="1"/>
          <p:bldP spid="155" grpId="0" animBg="1"/>
          <p:bldP spid="157" grpId="0" animBg="1"/>
          <p:bldP spid="10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7E1C041-A968-4031-BA50-536FDF80B361}"/>
              </a:ext>
            </a:extLst>
          </p:cNvPr>
          <p:cNvGrpSpPr/>
          <p:nvPr/>
        </p:nvGrpSpPr>
        <p:grpSpPr>
          <a:xfrm>
            <a:off x="8845528" y="386425"/>
            <a:ext cx="3415282" cy="1980651"/>
            <a:chOff x="8679668" y="445576"/>
            <a:chExt cx="3415282" cy="1980651"/>
          </a:xfrm>
        </p:grpSpPr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41432A2A-E907-4A98-B9BD-E49D48F263C6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ADD54F51-FFBC-4FC8-B02A-2C6A39CEAC7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7608680-4CE9-4ED1-8C74-DB2BD28E2037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60ACAC8-B525-4242-A94E-F8C7C18F08B3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C9DB6BF-047C-44A5-BE21-966F29290A1B}"/>
              </a:ext>
            </a:extLst>
          </p:cNvPr>
          <p:cNvSpPr txBox="1"/>
          <p:nvPr/>
        </p:nvSpPr>
        <p:spPr>
          <a:xfrm>
            <a:off x="10246025" y="622478"/>
            <a:ext cx="142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اَلتُّرْبَةُ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7135EF-744E-4DD5-B3F4-243E7F98E1F8}"/>
              </a:ext>
            </a:extLst>
          </p:cNvPr>
          <p:cNvSpPr txBox="1"/>
          <p:nvPr/>
        </p:nvSpPr>
        <p:spPr>
          <a:xfrm>
            <a:off x="6891949" y="1613103"/>
            <a:ext cx="529771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خليطٌ مِنْ فُتاتِ الصُّخورِ، وَقِطَعٍ صَغيرَةٍ مِنْ بَقايَا النَّباتاتِ وَالْحَيَواناتِ المَيتَةِ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E7A61F-DCF3-497A-BD33-836E54074148}"/>
              </a:ext>
            </a:extLst>
          </p:cNvPr>
          <p:cNvSpPr txBox="1"/>
          <p:nvPr/>
        </p:nvSpPr>
        <p:spPr>
          <a:xfrm>
            <a:off x="6891949" y="2650377"/>
            <a:ext cx="530005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هَذِهِ الْقِطَعُ تَصِيرُ جُزْءًا مِنَ التُّرْبَةِ، وَتُساعِدُ النَّباتاتِ عَلى النُّمُوّ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FF3DE97-1B4A-446A-BB99-0D5DC0FA4D74}"/>
              </a:ext>
            </a:extLst>
          </p:cNvPr>
          <p:cNvSpPr txBox="1"/>
          <p:nvPr/>
        </p:nvSpPr>
        <p:spPr>
          <a:xfrm>
            <a:off x="6868280" y="3580824"/>
            <a:ext cx="530005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تَخْتَلِفُ التُّرْبَةُ في لَوْنِهَا وَمَلْمَسِهَا. اَلتُّرْبَةُ الدّاكِنَةُ تَحْتَفِظُ بِمَاءٍ أَكْثَرَ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FB0DC2A-CF39-4E5A-B4EF-58A0AA27F107}"/>
              </a:ext>
            </a:extLst>
          </p:cNvPr>
          <p:cNvGrpSpPr/>
          <p:nvPr/>
        </p:nvGrpSpPr>
        <p:grpSpPr>
          <a:xfrm>
            <a:off x="295986" y="-390841"/>
            <a:ext cx="2118244" cy="5131807"/>
            <a:chOff x="3674601" y="-1351252"/>
            <a:chExt cx="2118244" cy="513180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A915F4E-C3DF-423D-9B38-E4C7E28A6DC8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AE20D99-3301-4982-BE5D-104018B1BDE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947722D-D954-4CAD-AEA7-2930CD8AF0B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29FB98F-3D7F-484B-9AE9-629BFF0606A9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1669044-6CB9-41E8-874F-8184548E14B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CB368F8-D0D1-4205-8E96-EECE1A5BF5A7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829DEDC-5D24-432E-8B96-084F41880FCD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0723557-597B-4C2E-8205-C7540EF5C110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BB8F8A0-E52A-46AF-9B61-C9ACF10AD6B3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DD60E8E-8394-4A3E-8859-778155CFD0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2" r="15689"/>
              <a:stretch/>
            </p:blipFill>
            <p:spPr>
              <a:xfrm>
                <a:off x="4074891" y="1345656"/>
                <a:ext cx="1140975" cy="119137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39CB359-5A66-486C-B779-1703C3B57B15}"/>
              </a:ext>
            </a:extLst>
          </p:cNvPr>
          <p:cNvGrpSpPr/>
          <p:nvPr/>
        </p:nvGrpSpPr>
        <p:grpSpPr>
          <a:xfrm>
            <a:off x="3964521" y="-55003"/>
            <a:ext cx="2118244" cy="5926963"/>
            <a:chOff x="3674601" y="-2146408"/>
            <a:chExt cx="2118244" cy="5926963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99FB02-8802-48F5-B480-6C98C908EABD}"/>
                </a:ext>
              </a:extLst>
            </p:cNvPr>
            <p:cNvSpPr/>
            <p:nvPr/>
          </p:nvSpPr>
          <p:spPr>
            <a:xfrm rot="5400000">
              <a:off x="3160751" y="-683449"/>
              <a:ext cx="3105490" cy="179571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324D3FC-4D66-404E-AC99-42D3210AEAE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CA52C8B-51DB-485B-A517-93D926C6F94D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01EE700-9824-4C78-93E4-7827348F26E2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1C10F69-4049-4CF6-AC8B-60021262B81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0A2098C9-1DC2-424E-867D-09E215D85CBE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46C15A2-9B08-4C9A-BAB8-AE9205E5B62F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6EC98FE-127B-46EB-8878-97C54B649241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AEF5673-3AE6-42F0-B529-2CD6BCB778D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7574B6F5-6A76-4BA2-9874-8DDE1F309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00" r="15000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5B15EA1-888B-4F03-B8FC-38D03E14EA12}"/>
              </a:ext>
            </a:extLst>
          </p:cNvPr>
          <p:cNvGrpSpPr/>
          <p:nvPr/>
        </p:nvGrpSpPr>
        <p:grpSpPr>
          <a:xfrm>
            <a:off x="1923172" y="-48830"/>
            <a:ext cx="2118244" cy="6711172"/>
            <a:chOff x="3674601" y="-2930617"/>
            <a:chExt cx="2118244" cy="6711172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2BE38E8-73F2-4897-942B-CF8B8138B548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0EBA2D2-A236-4AC6-AEB0-465943501B98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FAAEB10-4F1D-42D2-9414-CFBE20184EA4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B3B7C9E-EFF6-460B-86F1-3F61E4CD81D6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1257D96-69DA-43E3-8FAA-808123E136E9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625DD27-FA5B-461B-B3EA-2B48AB1D2E3E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51838CE-82BB-4BEB-850D-BB7BBE8514BC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021C40-31EE-475C-974E-B11EFF1CFCFE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3E58698-AFC4-4EBD-96FB-279A1E61869B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0A976DD9-2C80-460C-BE70-2059B4E80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1" r="15111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1EBB245-7230-40EC-A85E-B2CC7FDD12A1}"/>
              </a:ext>
            </a:extLst>
          </p:cNvPr>
          <p:cNvGrpSpPr/>
          <p:nvPr/>
        </p:nvGrpSpPr>
        <p:grpSpPr>
          <a:xfrm>
            <a:off x="2472706" y="-1554265"/>
            <a:ext cx="2118244" cy="5131807"/>
            <a:chOff x="3674601" y="-1351252"/>
            <a:chExt cx="2118244" cy="5131807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3C4FD2B-BF0C-4DC9-801E-00E0787B5E6C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1346196-1598-4374-999C-A29CBE09A861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3EB0B91-7500-483E-AAD7-458BA7B73FA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828CF7C-71B0-4A60-82B2-1EC7FCED680B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C25938E-A2F8-464E-B1E9-A25515DE3A9D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B87BFE1-3380-42A7-98DB-7D8899E459F1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5422488-8B6C-4B7D-9DF8-6731B251E643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3BB3216-488F-4C04-9B6C-765C9E3A940C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BCF8215-1EED-48FC-956B-E5E5E40C532A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CC801238-F4B4-4060-B6DA-60C49228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3" r="4433"/>
              <a:stretch/>
            </p:blipFill>
            <p:spPr>
              <a:xfrm>
                <a:off x="4051762" y="1232309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CE72E2B-D23A-46D6-A663-DFACD495E602}"/>
              </a:ext>
            </a:extLst>
          </p:cNvPr>
          <p:cNvGrpSpPr/>
          <p:nvPr/>
        </p:nvGrpSpPr>
        <p:grpSpPr>
          <a:xfrm>
            <a:off x="0" y="0"/>
            <a:ext cx="3239590" cy="2286001"/>
            <a:chOff x="252137" y="374844"/>
            <a:chExt cx="3239590" cy="2286001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7DA9057-18E5-42E0-971F-C019D61A0EED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140" name="Right Triangle 139">
                <a:extLst>
                  <a:ext uri="{FF2B5EF4-FFF2-40B4-BE49-F238E27FC236}">
                    <a16:creationId xmlns:a16="http://schemas.microsoft.com/office/drawing/2014/main" id="{1244A9D6-9FD3-4DFE-A597-32375039CF17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1" name="Rectangle: Top Corners Rounded 140">
                <a:extLst>
                  <a:ext uri="{FF2B5EF4-FFF2-40B4-BE49-F238E27FC236}">
                    <a16:creationId xmlns:a16="http://schemas.microsoft.com/office/drawing/2014/main" id="{44240E1A-5ED5-4AAB-8225-E8FD12CBC5B8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A3908A9-FCC5-4613-B208-9E7025D63739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1134636-51E7-4FA1-B6F4-63CE1C5BBC74}"/>
                  </a:ext>
                </a:extLst>
              </p:cNvPr>
              <p:cNvSpPr txBox="1"/>
              <p:nvPr/>
            </p:nvSpPr>
            <p:spPr>
              <a:xfrm>
                <a:off x="3754811" y="2025452"/>
                <a:ext cx="502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1</a:t>
                </a:r>
                <a:endParaRPr lang="en-IN" sz="66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C6C6B12-C2EE-466E-A7C0-FDB90ACD8442}"/>
                </a:ext>
              </a:extLst>
            </p:cNvPr>
            <p:cNvSpPr txBox="1"/>
            <p:nvPr/>
          </p:nvSpPr>
          <p:spPr>
            <a:xfrm>
              <a:off x="462138" y="715617"/>
              <a:ext cx="16847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ما الّتُرْبَةُ؟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0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2" grpId="0" animBg="1"/>
          <p:bldP spid="89" grpId="0" animBg="1"/>
          <p:bldP spid="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2" grpId="0" animBg="1"/>
          <p:bldP spid="89" grpId="0" animBg="1"/>
          <p:bldP spid="9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30E99B51-E0DF-48C1-81FA-8D389FB20E7F}"/>
              </a:ext>
            </a:extLst>
          </p:cNvPr>
          <p:cNvGrpSpPr/>
          <p:nvPr/>
        </p:nvGrpSpPr>
        <p:grpSpPr>
          <a:xfrm>
            <a:off x="1050496" y="102645"/>
            <a:ext cx="2118244" cy="5131807"/>
            <a:chOff x="3674601" y="-1351252"/>
            <a:chExt cx="2118244" cy="513180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8E2CCC-86EB-416C-B859-1FEDD327A58E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F7CADC-1352-4E2C-95C8-3162437A40AE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E8E382B-55E0-4E44-8BCD-248A1B6C8587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6A94678-42D2-45D1-8CEE-FAE9B61505CE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6B04788-1A7A-4BD0-9109-3108E2089788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8D10880-94A3-486F-BA52-5E6DE2DC6EAB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354B5A6-6027-4D47-9F2D-4CAE0469E2B6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017D755-E5CD-4323-8D3F-0BB81EE00ED8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73AD4F4-DFFC-469B-A01E-BF1D095BC6FD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217FC78-21EE-4385-A161-B587C1CDC7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57" t="23483" r="23606" b="20052"/>
              <a:stretch/>
            </p:blipFill>
            <p:spPr>
              <a:xfrm>
                <a:off x="4074891" y="1345656"/>
                <a:ext cx="1140975" cy="119137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A939C-E5C8-4B7D-847E-94B95FF14BF3}"/>
              </a:ext>
            </a:extLst>
          </p:cNvPr>
          <p:cNvGrpSpPr/>
          <p:nvPr/>
        </p:nvGrpSpPr>
        <p:grpSpPr>
          <a:xfrm>
            <a:off x="8849153" y="2757392"/>
            <a:ext cx="3415282" cy="1980651"/>
            <a:chOff x="8679668" y="445576"/>
            <a:chExt cx="3415282" cy="1980651"/>
          </a:xfrm>
        </p:grpSpPr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93572662-6C43-460E-9A27-783FDD63A1D3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9315ADB7-3AE5-4E46-8328-04A9E903CBC1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972B18A-58C8-49D0-8ACB-9962284EFE88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B31138A-A5E3-4D02-BB77-9554FF00BB7C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4400" b="1" spc="300" dirty="0">
                  <a:solidFill>
                    <a:schemeClr val="bg1"/>
                  </a:solidFill>
                  <a:latin typeface="Economica" panose="02000506040000020004" pitchFamily="2" charset="0"/>
                </a:rPr>
                <a:t>ب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CE4685D-834C-49E2-A3EC-B52F1B5898D7}"/>
              </a:ext>
            </a:extLst>
          </p:cNvPr>
          <p:cNvGrpSpPr/>
          <p:nvPr/>
        </p:nvGrpSpPr>
        <p:grpSpPr>
          <a:xfrm>
            <a:off x="8849153" y="4229428"/>
            <a:ext cx="3415282" cy="1980653"/>
            <a:chOff x="8679668" y="445574"/>
            <a:chExt cx="3415282" cy="1980653"/>
          </a:xfrm>
        </p:grpSpPr>
        <p:sp>
          <p:nvSpPr>
            <p:cNvPr id="103" name="Right Triangle 102">
              <a:extLst>
                <a:ext uri="{FF2B5EF4-FFF2-40B4-BE49-F238E27FC236}">
                  <a16:creationId xmlns:a16="http://schemas.microsoft.com/office/drawing/2014/main" id="{2631DEBC-E7B3-48EF-AF25-2FD855929BF0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8084BFB0-5AB9-4D32-8033-7F8A2F68CCFF}"/>
                </a:ext>
              </a:extLst>
            </p:cNvPr>
            <p:cNvSpPr/>
            <p:nvPr/>
          </p:nvSpPr>
          <p:spPr>
            <a:xfrm rot="16200000">
              <a:off x="10035512" y="-720817"/>
              <a:ext cx="820611" cy="31533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0BFD6CF-75CA-4309-96B0-8E36BA16B2CD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97293AB-B086-4127-ADBF-2B7DD267B9D5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ج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9153" y="1126933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5CDB9F-5AD4-4C65-9B1A-CB11BD761C10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أ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10221075" y="1362580"/>
            <a:ext cx="142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تربة طينية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91406C-1A00-48D5-9130-17934ADB655C}"/>
              </a:ext>
            </a:extLst>
          </p:cNvPr>
          <p:cNvSpPr txBox="1"/>
          <p:nvPr/>
        </p:nvSpPr>
        <p:spPr>
          <a:xfrm>
            <a:off x="10051397" y="2978882"/>
            <a:ext cx="142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تربة رملية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1C0C2C5-D558-4A15-914A-34DF427152E8}"/>
              </a:ext>
            </a:extLst>
          </p:cNvPr>
          <p:cNvSpPr txBox="1"/>
          <p:nvPr/>
        </p:nvSpPr>
        <p:spPr>
          <a:xfrm>
            <a:off x="10171055" y="4460082"/>
            <a:ext cx="157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تربة زراعية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C3F251-CD60-4321-90E9-520BA26DF740}"/>
              </a:ext>
            </a:extLst>
          </p:cNvPr>
          <p:cNvGrpSpPr/>
          <p:nvPr/>
        </p:nvGrpSpPr>
        <p:grpSpPr>
          <a:xfrm>
            <a:off x="0" y="0"/>
            <a:ext cx="3239590" cy="2286001"/>
            <a:chOff x="252137" y="374844"/>
            <a:chExt cx="3239590" cy="228600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715FE6-70CD-4228-82B4-5AB85D5CC930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71" name="Right Triangle 70">
                <a:extLst>
                  <a:ext uri="{FF2B5EF4-FFF2-40B4-BE49-F238E27FC236}">
                    <a16:creationId xmlns:a16="http://schemas.microsoft.com/office/drawing/2014/main" id="{D8A3AE0B-91A0-4D28-AC9D-1A1497B25478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0281F6FA-96C3-4838-A0B0-F9A2D241C094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F608B4-2B1A-4CAC-807A-9DC9701223A5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F5D188-244A-4209-953C-0B84FF144120}"/>
                  </a:ext>
                </a:extLst>
              </p:cNvPr>
              <p:cNvSpPr txBox="1"/>
              <p:nvPr/>
            </p:nvSpPr>
            <p:spPr>
              <a:xfrm>
                <a:off x="3754811" y="2025452"/>
                <a:ext cx="502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2</a:t>
                </a:r>
                <a:endParaRPr lang="en-IN" sz="66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7CF65-6DDC-4BC4-884F-EC292EDAD220}"/>
                </a:ext>
              </a:extLst>
            </p:cNvPr>
            <p:cNvSpPr txBox="1"/>
            <p:nvPr/>
          </p:nvSpPr>
          <p:spPr>
            <a:xfrm>
              <a:off x="462138" y="715617"/>
              <a:ext cx="16847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أنْوَاعِ التُّرْبَةِ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380CC6-8CA1-459F-82D7-60903B9D4909}"/>
              </a:ext>
            </a:extLst>
          </p:cNvPr>
          <p:cNvGrpSpPr/>
          <p:nvPr/>
        </p:nvGrpSpPr>
        <p:grpSpPr>
          <a:xfrm>
            <a:off x="2707094" y="138160"/>
            <a:ext cx="2118244" cy="6711172"/>
            <a:chOff x="3674601" y="-2930617"/>
            <a:chExt cx="2118244" cy="6711172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CD1482-97FB-4DE0-9E85-398807CC177B}"/>
                </a:ext>
              </a:extLst>
            </p:cNvPr>
            <p:cNvSpPr/>
            <p:nvPr/>
          </p:nvSpPr>
          <p:spPr>
            <a:xfrm rot="5400000">
              <a:off x="2778068" y="-1071649"/>
              <a:ext cx="389750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F0C1C65-C8B6-49DA-AA6A-8D4DC7122BA2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74AB571-AAF4-42AA-874D-9D3D3412D8E5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01645D9-79DE-4166-BC6D-716798647A47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F5A9550-6030-4284-B84A-9F8D822BDEC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BBB3EFB-BF0F-425F-9CD7-DD3FB6FA7959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05A3E85-88F4-48C8-910E-5578B2982AE7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A8C7BDE-AC5D-4A10-A792-3999F720F27E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C096CB6-B3E9-4701-8697-2945F920C20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29A31EE-F037-4E8C-9161-88073D8412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52" t="30330" r="49943" b="19060"/>
              <a:stretch/>
            </p:blipFill>
            <p:spPr>
              <a:xfrm>
                <a:off x="4072487" y="1406036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C5AF84-78DA-460D-994E-C81107849BDF}"/>
              </a:ext>
            </a:extLst>
          </p:cNvPr>
          <p:cNvGrpSpPr/>
          <p:nvPr/>
        </p:nvGrpSpPr>
        <p:grpSpPr>
          <a:xfrm>
            <a:off x="3443687" y="-1259150"/>
            <a:ext cx="2118244" cy="5131807"/>
            <a:chOff x="3674601" y="-1351252"/>
            <a:chExt cx="2118244" cy="513180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46E1E87-B747-4137-84CC-F8C55AB3559B}"/>
                </a:ext>
              </a:extLst>
            </p:cNvPr>
            <p:cNvSpPr/>
            <p:nvPr/>
          </p:nvSpPr>
          <p:spPr>
            <a:xfrm rot="5400000">
              <a:off x="3523935" y="-280894"/>
              <a:ext cx="2320286" cy="179570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6417E9A-7E60-4C31-A812-CA763EE40807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115F732-13B3-4211-B410-3E6C1D71D4C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E8E9BAF-F22F-48E0-9108-1B4A6DAD7775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8BF518E-9ADB-488F-9529-238B9EE649C0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5A67062-F145-45EA-894B-C00FE8C70B18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E031845-7301-444C-BEB1-992FC7C258CB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EF51A97-C4D1-4BAE-AAF5-DD4D002AED55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A464EB8-F62D-4CDA-91E3-C433B8EE3777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70A92A2-B47E-4605-8704-7BF866EC40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" t="33640" r="75381" b="17536"/>
              <a:stretch/>
            </p:blipFill>
            <p:spPr>
              <a:xfrm>
                <a:off x="4051762" y="1232309"/>
                <a:ext cx="1185289" cy="118528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3145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1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13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2389213-555B-43A0-9B75-8348E69440D8}"/>
              </a:ext>
            </a:extLst>
          </p:cNvPr>
          <p:cNvGrpSpPr/>
          <p:nvPr/>
        </p:nvGrpSpPr>
        <p:grpSpPr>
          <a:xfrm>
            <a:off x="8871276" y="1033500"/>
            <a:ext cx="3415282" cy="1980651"/>
            <a:chOff x="8679668" y="445576"/>
            <a:chExt cx="3415282" cy="1980651"/>
          </a:xfrm>
        </p:grpSpPr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0E174440-79A8-421C-81FB-CC17AB401F39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683FF9B3-752D-4D91-81E0-C48DE28C12A0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C408DE-D642-4C14-BF7F-8B1AA608F0A6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B493DF-2334-47B4-9AD0-5281767EEAF0}"/>
              </a:ext>
            </a:extLst>
          </p:cNvPr>
          <p:cNvSpPr txBox="1"/>
          <p:nvPr/>
        </p:nvSpPr>
        <p:spPr>
          <a:xfrm>
            <a:off x="10027050" y="1255551"/>
            <a:ext cx="212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كَيْفَ تَتَكَوَّنُ التُّرْبَةُ؟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634A77-C94A-4984-A48F-F19E65585566}"/>
              </a:ext>
            </a:extLst>
          </p:cNvPr>
          <p:cNvSpPr txBox="1"/>
          <p:nvPr/>
        </p:nvSpPr>
        <p:spPr>
          <a:xfrm>
            <a:off x="5521693" y="2320027"/>
            <a:ext cx="6692944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>
                <a:latin typeface="Century Gothic" panose="020B0502020202020204" pitchFamily="34" charset="0"/>
              </a:rPr>
              <a:t>تَحْتاجُ التُّرْبَةُ إِلى وَقْتٍ طَويلٍ لِتَتَكَوَّنَ، حَيْثُ تَتَفَتَّتُ الصُّخورُ وَالْمَعادِنُ إِلى قِطَعٍ أَصْغَرَ، وَتَتَحَلَّلُ بَقَايَا النَّباتاتِ وَالْحَيَواناتِ المَيتَةِ، وَتَصِيرُ الْمَوادُّ الْمُغَذِّيَةُ الَّتي كانَتْ فِي أجْسَامِها جُزْءًا</a:t>
            </a:r>
          </a:p>
          <a:p>
            <a:pPr algn="r" rtl="1"/>
            <a:r>
              <a:rPr lang="ar-SY" sz="2400" dirty="0">
                <a:latin typeface="Century Gothic" panose="020B0502020202020204" pitchFamily="34" charset="0"/>
              </a:rPr>
              <a:t>    مِنَ التُّرْبَةِ</a:t>
            </a:r>
          </a:p>
          <a:p>
            <a:pPr algn="r" rtl="1"/>
            <a:endParaRPr lang="ar-SY" sz="2400" dirty="0">
              <a:latin typeface="Century Gothic" panose="020B0502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>
                <a:latin typeface="Century Gothic" panose="020B0502020202020204" pitchFamily="34" charset="0"/>
              </a:rPr>
              <a:t>هَذِهِ الْمَوادُّ الْمُغَذِّيَةُ تَجْعَلُ التُّرْبَةَ أَفْضَلَ لِلزِّراعَةِ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A34231-C6B3-49AB-A20C-6AB58516CB84}"/>
              </a:ext>
            </a:extLst>
          </p:cNvPr>
          <p:cNvGrpSpPr/>
          <p:nvPr/>
        </p:nvGrpSpPr>
        <p:grpSpPr>
          <a:xfrm>
            <a:off x="1695362" y="-275348"/>
            <a:ext cx="2877118" cy="6578997"/>
            <a:chOff x="5689600" y="-9181"/>
            <a:chExt cx="2877118" cy="657899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1CF8868-C8CD-4420-B3B0-5F6F2B4FA4D4}"/>
                </a:ext>
              </a:extLst>
            </p:cNvPr>
            <p:cNvSpPr/>
            <p:nvPr/>
          </p:nvSpPr>
          <p:spPr>
            <a:xfrm rot="5400000">
              <a:off x="5735962" y="1226662"/>
              <a:ext cx="2651760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515E7FF-4474-4D1C-B7D1-D2EADB5EE644}"/>
                </a:ext>
              </a:extLst>
            </p:cNvPr>
            <p:cNvGrpSpPr/>
            <p:nvPr/>
          </p:nvGrpSpPr>
          <p:grpSpPr>
            <a:xfrm>
              <a:off x="5689600" y="2619413"/>
              <a:ext cx="2877118" cy="3912842"/>
              <a:chOff x="5382402" y="2583762"/>
              <a:chExt cx="2877118" cy="391284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D335AD1-BE09-4C98-ACC9-6875349E43A0}"/>
                  </a:ext>
                </a:extLst>
              </p:cNvPr>
              <p:cNvSpPr/>
              <p:nvPr/>
            </p:nvSpPr>
            <p:spPr>
              <a:xfrm rot="10800000">
                <a:off x="5405933" y="3174229"/>
                <a:ext cx="2853587" cy="3322375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0CF6DF-276C-4368-8A21-B5064C65018A}"/>
                  </a:ext>
                </a:extLst>
              </p:cNvPr>
              <p:cNvSpPr/>
              <p:nvPr/>
            </p:nvSpPr>
            <p:spPr>
              <a:xfrm rot="10800000">
                <a:off x="6230930" y="2984009"/>
                <a:ext cx="1156418" cy="143178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D4288A1-44AF-4E9F-8454-85092FBD5201}"/>
                  </a:ext>
                </a:extLst>
              </p:cNvPr>
              <p:cNvSpPr/>
              <p:nvPr/>
            </p:nvSpPr>
            <p:spPr>
              <a:xfrm rot="10800000">
                <a:off x="5382402" y="3169488"/>
                <a:ext cx="2853587" cy="3322375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AA2A2BE-4771-4940-85DA-BEB0828FB2BD}"/>
                  </a:ext>
                </a:extLst>
              </p:cNvPr>
              <p:cNvSpPr/>
              <p:nvPr/>
            </p:nvSpPr>
            <p:spPr>
              <a:xfrm rot="10800000">
                <a:off x="6252975" y="2772498"/>
                <a:ext cx="1113025" cy="169210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5B380D-5939-4C6D-AFE8-7EBB9EE2AB4E}"/>
                  </a:ext>
                </a:extLst>
              </p:cNvPr>
              <p:cNvSpPr/>
              <p:nvPr/>
            </p:nvSpPr>
            <p:spPr>
              <a:xfrm rot="10800000">
                <a:off x="6258132" y="2583762"/>
                <a:ext cx="1102127" cy="146433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CC5C07-3870-4DF5-B883-972C7EA4BC70}"/>
                  </a:ext>
                </a:extLst>
              </p:cNvPr>
              <p:cNvSpPr/>
              <p:nvPr/>
            </p:nvSpPr>
            <p:spPr>
              <a:xfrm rot="10800000">
                <a:off x="5389515" y="5142777"/>
                <a:ext cx="2830055" cy="1349086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B0D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B81D7AE-969A-4D25-A70D-FB6F0630B51F}"/>
                  </a:ext>
                </a:extLst>
              </p:cNvPr>
              <p:cNvSpPr/>
              <p:nvPr/>
            </p:nvSpPr>
            <p:spPr>
              <a:xfrm>
                <a:off x="5389512" y="4901234"/>
                <a:ext cx="2830057" cy="58073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965D14BE-C8A2-45F7-B479-0956ABB3C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18277" y="3632619"/>
                <a:ext cx="1852808" cy="167016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A5C317-7860-42EC-B5D3-25CBDAFEE0DB}"/>
                </a:ext>
              </a:extLst>
            </p:cNvPr>
            <p:cNvSpPr txBox="1"/>
            <p:nvPr/>
          </p:nvSpPr>
          <p:spPr>
            <a:xfrm>
              <a:off x="6238142" y="5615709"/>
              <a:ext cx="1747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كَيْفَ تَتَكَوَّنُ التُّرْبَةُ؟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2E74695-BE05-4AF2-B767-66466F65F0A9}"/>
              </a:ext>
            </a:extLst>
          </p:cNvPr>
          <p:cNvGrpSpPr/>
          <p:nvPr/>
        </p:nvGrpSpPr>
        <p:grpSpPr>
          <a:xfrm>
            <a:off x="0" y="0"/>
            <a:ext cx="3239590" cy="2286001"/>
            <a:chOff x="252137" y="374844"/>
            <a:chExt cx="3239590" cy="228600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97A05C7-90F5-4C82-8E67-BC84062DB7EF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69" name="Right Triangle 68">
                <a:extLst>
                  <a:ext uri="{FF2B5EF4-FFF2-40B4-BE49-F238E27FC236}">
                    <a16:creationId xmlns:a16="http://schemas.microsoft.com/office/drawing/2014/main" id="{AFEA90FB-1A03-4C7B-94B5-E04AAE63A826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0" name="Rectangle: Top Corners Rounded 69">
                <a:extLst>
                  <a:ext uri="{FF2B5EF4-FFF2-40B4-BE49-F238E27FC236}">
                    <a16:creationId xmlns:a16="http://schemas.microsoft.com/office/drawing/2014/main" id="{B1F7BFAD-C8CD-4199-888C-E986266E12A3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0D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F6C835-E30D-4D04-AA46-03E64F7AC61F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72348A9-A948-469A-B6DC-CB346FD84734}"/>
                  </a:ext>
                </a:extLst>
              </p:cNvPr>
              <p:cNvSpPr txBox="1"/>
              <p:nvPr/>
            </p:nvSpPr>
            <p:spPr>
              <a:xfrm>
                <a:off x="3754811" y="2025452"/>
                <a:ext cx="502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3</a:t>
                </a:r>
                <a:endParaRPr lang="en-IN" sz="66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24AAD-9327-488E-8CC1-12F232308C2A}"/>
                </a:ext>
              </a:extLst>
            </p:cNvPr>
            <p:cNvSpPr txBox="1"/>
            <p:nvPr/>
          </p:nvSpPr>
          <p:spPr>
            <a:xfrm>
              <a:off x="462138" y="715617"/>
              <a:ext cx="16847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مكونات التُّرْبَةُ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8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2389213-555B-43A0-9B75-8348E69440D8}"/>
              </a:ext>
            </a:extLst>
          </p:cNvPr>
          <p:cNvGrpSpPr/>
          <p:nvPr/>
        </p:nvGrpSpPr>
        <p:grpSpPr>
          <a:xfrm>
            <a:off x="8823251" y="550318"/>
            <a:ext cx="3415282" cy="1980651"/>
            <a:chOff x="8679668" y="445576"/>
            <a:chExt cx="3415282" cy="1980651"/>
          </a:xfrm>
        </p:grpSpPr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0E174440-79A8-421C-81FB-CC17AB401F39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683FF9B3-752D-4D91-81E0-C48DE28C12A0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C408DE-D642-4C14-BF7F-8B1AA608F0A6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BCF959-B9FB-40C6-BF3C-AC7F0C8AF13F}"/>
                </a:ext>
              </a:extLst>
            </p:cNvPr>
            <p:cNvSpPr txBox="1"/>
            <p:nvPr/>
          </p:nvSpPr>
          <p:spPr>
            <a:xfrm>
              <a:off x="9145556" y="530977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أ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B493DF-2334-47B4-9AD0-5281767EEAF0}"/>
              </a:ext>
            </a:extLst>
          </p:cNvPr>
          <p:cNvSpPr txBox="1"/>
          <p:nvPr/>
        </p:nvSpPr>
        <p:spPr>
          <a:xfrm>
            <a:off x="9979025" y="772369"/>
            <a:ext cx="212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التُّرْبَةَ الَّسطْحِيَّة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634A77-C94A-4984-A48F-F19E65585566}"/>
              </a:ext>
            </a:extLst>
          </p:cNvPr>
          <p:cNvSpPr txBox="1"/>
          <p:nvPr/>
        </p:nvSpPr>
        <p:spPr>
          <a:xfrm>
            <a:off x="5473668" y="1836845"/>
            <a:ext cx="66929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>
                <a:latin typeface="Century Gothic" panose="020B0502020202020204" pitchFamily="34" charset="0"/>
              </a:rPr>
              <a:t>هَذِهِ الطَّبَقَةُ مِنَ التُّرْبَةِ تُسَمَّى التُّرْبَةَ الَّسطْحِيَّةَ. إِنَّها</a:t>
            </a:r>
          </a:p>
          <a:p>
            <a:pPr algn="r" rtl="1"/>
            <a:r>
              <a:rPr lang="ar-SY" sz="2400" dirty="0">
                <a:latin typeface="Century Gothic" panose="020B0502020202020204" pitchFamily="34" charset="0"/>
              </a:rPr>
              <a:t>    الأَفْضلُ لِنُمُوِّ النَّباتاتِ؛ لأِنَّها تَحْتَوي عَلى بَقَايا نَباتَاتٍ  </a:t>
            </a:r>
          </a:p>
          <a:p>
            <a:pPr algn="r" rtl="1"/>
            <a:r>
              <a:rPr lang="ar-SY" sz="2400" dirty="0">
                <a:latin typeface="Century Gothic" panose="020B0502020202020204" pitchFamily="34" charset="0"/>
              </a:rPr>
              <a:t>    وَحَيَواناتٍ مُتَحَلِّلَةٍ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0868B-5439-4AAF-87D2-E4B8300E5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53410" r="2466" b="2923"/>
          <a:stretch/>
        </p:blipFill>
        <p:spPr>
          <a:xfrm>
            <a:off x="1959223" y="3600500"/>
            <a:ext cx="3562470" cy="215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64BBE-BB55-4EBE-93D6-C4128F7F3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4527" r="2467" b="45899"/>
          <a:stretch/>
        </p:blipFill>
        <p:spPr>
          <a:xfrm>
            <a:off x="1959223" y="1203549"/>
            <a:ext cx="3562470" cy="245106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1EBE231-4D2C-42C9-B86B-9362C5FDE0B1}"/>
              </a:ext>
            </a:extLst>
          </p:cNvPr>
          <p:cNvGrpSpPr/>
          <p:nvPr/>
        </p:nvGrpSpPr>
        <p:grpSpPr>
          <a:xfrm>
            <a:off x="0" y="0"/>
            <a:ext cx="3239590" cy="2286001"/>
            <a:chOff x="252137" y="374844"/>
            <a:chExt cx="3239590" cy="2286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56970DC-465C-4C2A-8A13-B7475AFE6159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936A0BED-3EA6-4781-B01E-A7473F7FF020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F06CFE25-103B-4203-8F82-8560F6BBFB39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C2879C8-3196-4654-9563-4AA43948F6F2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561ED6A-52A8-47AE-93F4-4B3A8DD3F506}"/>
                  </a:ext>
                </a:extLst>
              </p:cNvPr>
              <p:cNvSpPr txBox="1"/>
              <p:nvPr/>
            </p:nvSpPr>
            <p:spPr>
              <a:xfrm>
                <a:off x="3754811" y="2025452"/>
                <a:ext cx="502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bg1"/>
                    </a:solidFill>
                    <a:latin typeface="Bebas Neue Bold" panose="020B0606020202050201" pitchFamily="34" charset="0"/>
                  </a:rPr>
                  <a:t>4</a:t>
                </a:r>
                <a:endParaRPr lang="en-IN" sz="6600" b="1" spc="300" dirty="0">
                  <a:solidFill>
                    <a:schemeClr val="bg1"/>
                  </a:solidFill>
                  <a:latin typeface="Economica" panose="02000506040000020004" pitchFamily="2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07921C-2DD6-4A16-9A31-35DA88F00824}"/>
                </a:ext>
              </a:extLst>
            </p:cNvPr>
            <p:cNvSpPr txBox="1"/>
            <p:nvPr/>
          </p:nvSpPr>
          <p:spPr>
            <a:xfrm>
              <a:off x="462138" y="715617"/>
              <a:ext cx="16847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طَبَقاتِ التُّرْبَةِ 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5662FA3-895E-45A8-A48C-5C64000F27AA}"/>
              </a:ext>
            </a:extLst>
          </p:cNvPr>
          <p:cNvGrpSpPr/>
          <p:nvPr/>
        </p:nvGrpSpPr>
        <p:grpSpPr>
          <a:xfrm>
            <a:off x="8820140" y="3205334"/>
            <a:ext cx="3415282" cy="1983761"/>
            <a:chOff x="8679668" y="442466"/>
            <a:chExt cx="3415282" cy="1983761"/>
          </a:xfrm>
        </p:grpSpPr>
        <p:sp>
          <p:nvSpPr>
            <p:cNvPr id="76" name="Right Triangle 75">
              <a:extLst>
                <a:ext uri="{FF2B5EF4-FFF2-40B4-BE49-F238E27FC236}">
                  <a16:creationId xmlns:a16="http://schemas.microsoft.com/office/drawing/2014/main" id="{5AE42E62-4E1D-46AA-8644-2B9C34EEEDD2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01E0D60F-59BA-4A29-A89A-D1C0DC76D0C5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2E881B4-CC55-4E53-9059-DCD8FF9829C4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65E184-1D91-490E-8929-806B6BB508E4}"/>
                </a:ext>
              </a:extLst>
            </p:cNvPr>
            <p:cNvSpPr txBox="1"/>
            <p:nvPr/>
          </p:nvSpPr>
          <p:spPr>
            <a:xfrm>
              <a:off x="9014587" y="442466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ب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9F04622-8123-41D0-B30F-6A242DD4CD6B}"/>
              </a:ext>
            </a:extLst>
          </p:cNvPr>
          <p:cNvSpPr txBox="1"/>
          <p:nvPr/>
        </p:nvSpPr>
        <p:spPr>
          <a:xfrm>
            <a:off x="9848228" y="3427385"/>
            <a:ext cx="226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التُّرْبَةَ تَحْتَ الَّسطْحِيَّةِ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7BB743-06F5-4314-8FAA-384F5427754A}"/>
              </a:ext>
            </a:extLst>
          </p:cNvPr>
          <p:cNvSpPr txBox="1"/>
          <p:nvPr/>
        </p:nvSpPr>
        <p:spPr>
          <a:xfrm>
            <a:off x="5542478" y="4377172"/>
            <a:ext cx="669294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>
                <a:latin typeface="Century Gothic" panose="020B0502020202020204" pitchFamily="34" charset="0"/>
              </a:rPr>
              <a:t>هَذِهِ الطَّبَقَةُ مِنَ التُّرْبَةِ تُسَمّى التُّرْبَةَ تَحْتَ الَّسطْحِيَّةِ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D16CCE0-7BA4-4892-A2C0-36D2D3D22FA8}"/>
              </a:ext>
            </a:extLst>
          </p:cNvPr>
          <p:cNvSpPr txBox="1"/>
          <p:nvPr/>
        </p:nvSpPr>
        <p:spPr>
          <a:xfrm>
            <a:off x="5499056" y="6195173"/>
            <a:ext cx="669294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>
                <a:latin typeface="Century Gothic" panose="020B0502020202020204" pitchFamily="34" charset="0"/>
              </a:rPr>
              <a:t>أَيُّ طَبَقاتِ التُّرْبَةِ تَكُونُ أَفْضَلُ لِزِراعَةِ النَّباتاتِ؟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DF34C69-27DD-4958-9CD4-553D7EFE2C0B}"/>
              </a:ext>
            </a:extLst>
          </p:cNvPr>
          <p:cNvGrpSpPr/>
          <p:nvPr/>
        </p:nvGrpSpPr>
        <p:grpSpPr>
          <a:xfrm>
            <a:off x="8845528" y="5158379"/>
            <a:ext cx="3415282" cy="1980651"/>
            <a:chOff x="8679668" y="445576"/>
            <a:chExt cx="3415282" cy="1980651"/>
          </a:xfrm>
        </p:grpSpPr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FB8F5B51-2388-4AF7-9F04-4254512D116F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BA5B7011-17BF-4148-A7E3-2AE629CE566E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DA1A85D-DE68-4F54-A0DD-116C5E6DEA49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A091149-1149-4D58-8EEF-5E9E66EF2924}"/>
                </a:ext>
              </a:extLst>
            </p:cNvPr>
            <p:cNvSpPr txBox="1"/>
            <p:nvPr/>
          </p:nvSpPr>
          <p:spPr>
            <a:xfrm>
              <a:off x="9099584" y="488463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4400" b="1" spc="300" dirty="0">
                  <a:solidFill>
                    <a:schemeClr val="bg1"/>
                  </a:solidFill>
                  <a:latin typeface="Economica" panose="02000506040000020004" pitchFamily="2" charset="0"/>
                </a:rPr>
                <a:t>؟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2AE2911F-8474-4B44-BF6C-76D0BA7E1E3C}"/>
              </a:ext>
            </a:extLst>
          </p:cNvPr>
          <p:cNvSpPr txBox="1"/>
          <p:nvPr/>
        </p:nvSpPr>
        <p:spPr>
          <a:xfrm>
            <a:off x="9896253" y="5264900"/>
            <a:ext cx="226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أفكر</a:t>
            </a:r>
          </a:p>
        </p:txBody>
      </p:sp>
    </p:spTree>
    <p:extLst>
      <p:ext uri="{BB962C8B-B14F-4D97-AF65-F5344CB8AC3E}">
        <p14:creationId xmlns:p14="http://schemas.microsoft.com/office/powerpoint/2010/main" val="15415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80" grpId="0"/>
      <p:bldP spid="81" grpId="0" animBg="1"/>
      <p:bldP spid="83" grpId="0" animBg="1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5423E64-8E0A-4A2B-AF4D-BC3799D23C59}"/>
              </a:ext>
            </a:extLst>
          </p:cNvPr>
          <p:cNvGrpSpPr/>
          <p:nvPr/>
        </p:nvGrpSpPr>
        <p:grpSpPr>
          <a:xfrm>
            <a:off x="2095560" y="-1"/>
            <a:ext cx="2118244" cy="5214009"/>
            <a:chOff x="3674601" y="-1433454"/>
            <a:chExt cx="2118244" cy="521400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BBBDBC-B942-4038-AE81-D62BFBA262A2}"/>
                </a:ext>
              </a:extLst>
            </p:cNvPr>
            <p:cNvSpPr/>
            <p:nvPr/>
          </p:nvSpPr>
          <p:spPr>
            <a:xfrm rot="5400000">
              <a:off x="3517784" y="-331811"/>
              <a:ext cx="2402487" cy="199202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0541BCC-F31A-4850-8A83-5CA5F3B868AF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D21D15-1C65-4FCF-9E30-73FBF5E4AFD9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F3DCC3C-19FF-45CC-ACD3-3F1D8C4BC921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681B681-7FB1-493E-B04B-FE19C1FB44D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951EE3-67B1-4057-8F9E-BD66AB058547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0FD5A3E-577E-4D71-9BB5-D22B821A9BDB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B530DE-8D43-448F-877B-B0CA01E7C6F3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1F49E0A-864F-41B5-9AD7-3ABAA775E775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50B9699B-946F-4E29-928C-9F0A7CD4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23175" y="1446661"/>
                <a:ext cx="1231929" cy="114612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A939C-E5C8-4B7D-847E-94B95FF14BF3}"/>
              </a:ext>
            </a:extLst>
          </p:cNvPr>
          <p:cNvGrpSpPr/>
          <p:nvPr/>
        </p:nvGrpSpPr>
        <p:grpSpPr>
          <a:xfrm>
            <a:off x="8845528" y="2583704"/>
            <a:ext cx="3415282" cy="1980651"/>
            <a:chOff x="8679668" y="445576"/>
            <a:chExt cx="3415282" cy="1980651"/>
          </a:xfrm>
        </p:grpSpPr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93572662-6C43-460E-9A27-783FDD63A1D3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9315ADB7-3AE5-4E46-8328-04A9E903CBC1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972B18A-58C8-49D0-8ACB-9962284EFE88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B31138A-A5E3-4D02-BB77-9554FF00BB7C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2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CE4685D-834C-49E2-A3EC-B52F1B5898D7}"/>
              </a:ext>
            </a:extLst>
          </p:cNvPr>
          <p:cNvGrpSpPr/>
          <p:nvPr/>
        </p:nvGrpSpPr>
        <p:grpSpPr>
          <a:xfrm>
            <a:off x="9034981" y="4765031"/>
            <a:ext cx="3415282" cy="1980653"/>
            <a:chOff x="8679668" y="445574"/>
            <a:chExt cx="3415282" cy="1980653"/>
          </a:xfrm>
        </p:grpSpPr>
        <p:sp>
          <p:nvSpPr>
            <p:cNvPr id="103" name="Right Triangle 102">
              <a:extLst>
                <a:ext uri="{FF2B5EF4-FFF2-40B4-BE49-F238E27FC236}">
                  <a16:creationId xmlns:a16="http://schemas.microsoft.com/office/drawing/2014/main" id="{2631DEBC-E7B3-48EF-AF25-2FD855929BF0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8084BFB0-5AB9-4D32-8033-7F8A2F68CCFF}"/>
                </a:ext>
              </a:extLst>
            </p:cNvPr>
            <p:cNvSpPr/>
            <p:nvPr/>
          </p:nvSpPr>
          <p:spPr>
            <a:xfrm rot="16200000">
              <a:off x="9977003" y="-662308"/>
              <a:ext cx="820611" cy="30363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0BFD6CF-75CA-4309-96B0-8E36BA16B2CD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97293AB-B086-4127-ADBF-2B7DD267B9D5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3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8515D9-F84B-426B-A78F-7E0107E6CBC0}"/>
              </a:ext>
            </a:extLst>
          </p:cNvPr>
          <p:cNvGrpSpPr/>
          <p:nvPr/>
        </p:nvGrpSpPr>
        <p:grpSpPr>
          <a:xfrm>
            <a:off x="8845528" y="386425"/>
            <a:ext cx="3415282" cy="1980651"/>
            <a:chOff x="8679668" y="445576"/>
            <a:chExt cx="3415282" cy="1980651"/>
          </a:xfrm>
        </p:grpSpPr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62F1E6C4-D601-47EA-B06D-D30D15B404A1}"/>
                </a:ext>
              </a:extLst>
            </p:cNvPr>
            <p:cNvSpPr/>
            <p:nvPr/>
          </p:nvSpPr>
          <p:spPr>
            <a:xfrm flipV="1">
              <a:off x="8679668" y="1119941"/>
              <a:ext cx="3415282" cy="1306286"/>
            </a:xfrm>
            <a:prstGeom prst="rtTriangle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95000">
                  <a:schemeClr val="tx1"/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Rectangle: Top Corners Rounded 80">
              <a:extLst>
                <a:ext uri="{FF2B5EF4-FFF2-40B4-BE49-F238E27FC236}">
                  <a16:creationId xmlns:a16="http://schemas.microsoft.com/office/drawing/2014/main" id="{5F905504-108D-41EB-8D66-D19F78987DB7}"/>
                </a:ext>
              </a:extLst>
            </p:cNvPr>
            <p:cNvSpPr/>
            <p:nvPr/>
          </p:nvSpPr>
          <p:spPr>
            <a:xfrm rot="16200000">
              <a:off x="10036156" y="-721459"/>
              <a:ext cx="820611" cy="31546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F16AC6-0269-44FE-A7DA-0E43633771AC}"/>
                </a:ext>
              </a:extLst>
            </p:cNvPr>
            <p:cNvSpPr/>
            <p:nvPr/>
          </p:nvSpPr>
          <p:spPr>
            <a:xfrm>
              <a:off x="8941655" y="479807"/>
              <a:ext cx="749039" cy="749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270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5CDB9F-5AD4-4C65-9B1A-CB11BD761C10}"/>
                </a:ext>
              </a:extLst>
            </p:cNvPr>
            <p:cNvSpPr txBox="1"/>
            <p:nvPr/>
          </p:nvSpPr>
          <p:spPr>
            <a:xfrm>
              <a:off x="9101144" y="469605"/>
              <a:ext cx="502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3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IN" sz="4400" b="1" spc="3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E972F49-DC40-41D0-A972-28943481F325}"/>
              </a:ext>
            </a:extLst>
          </p:cNvPr>
          <p:cNvSpPr txBox="1"/>
          <p:nvPr/>
        </p:nvSpPr>
        <p:spPr>
          <a:xfrm>
            <a:off x="10705882" y="683534"/>
            <a:ext cx="142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أُلاحِظَ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11017A-6F42-40A7-B0C7-35DD42A4FA58}"/>
              </a:ext>
            </a:extLst>
          </p:cNvPr>
          <p:cNvSpPr txBox="1"/>
          <p:nvPr/>
        </p:nvSpPr>
        <p:spPr>
          <a:xfrm>
            <a:off x="6167439" y="1613103"/>
            <a:ext cx="602222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يُمْكِنُ أَنْ أُلاحِظَ تَحلُّلَ الأَشْياءَ في التُّرْبَةِ مِنْ خِلالِ التَّغُّيرَاتِ الَّتِي تَحْدُثُ فِيها، وَذَلِكَ بِعَمَلِ كَوْمَةِ دُبَالٍ.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91406C-1A00-48D5-9130-17934ADB655C}"/>
              </a:ext>
            </a:extLst>
          </p:cNvPr>
          <p:cNvSpPr txBox="1"/>
          <p:nvPr/>
        </p:nvSpPr>
        <p:spPr>
          <a:xfrm>
            <a:off x="10169669" y="2805755"/>
            <a:ext cx="202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ما هو الدُّبَالُ ؟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1C0C2C5-D558-4A15-914A-34DF427152E8}"/>
              </a:ext>
            </a:extLst>
          </p:cNvPr>
          <p:cNvSpPr txBox="1"/>
          <p:nvPr/>
        </p:nvSpPr>
        <p:spPr>
          <a:xfrm>
            <a:off x="10553169" y="4916435"/>
            <a:ext cx="157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أستكشف أكثر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8128B14-99F6-49B6-AABF-6053AEE85B2F}"/>
              </a:ext>
            </a:extLst>
          </p:cNvPr>
          <p:cNvSpPr txBox="1"/>
          <p:nvPr/>
        </p:nvSpPr>
        <p:spPr>
          <a:xfrm>
            <a:off x="4731026" y="3790928"/>
            <a:ext cx="74586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7" algn="r"/>
            <a:r>
              <a:rPr lang="ar-SY" sz="2400" dirty="0">
                <a:latin typeface="Century Gothic" panose="020B0502020202020204" pitchFamily="34" charset="0"/>
              </a:rPr>
              <a:t>الدُّبَالُ تُرْبَةٌ تَحْوِي الْكَثِير مِنَ بَقَايَا النَّبَاتَات وَالْحَيَوَانَاتِ المُتَحَلِّلَةِ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C452A13-AFAE-46E0-A96A-EFA50277D1E8}"/>
              </a:ext>
            </a:extLst>
          </p:cNvPr>
          <p:cNvSpPr txBox="1"/>
          <p:nvPr/>
        </p:nvSpPr>
        <p:spPr>
          <a:xfrm>
            <a:off x="6165101" y="6027003"/>
            <a:ext cx="602456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اعمل كومة دبال ثم أخلط التربة و ألاحظ التغيرات مرة في الأسبوع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0547F7-464C-4F16-BED6-D81DC74ABEDF}"/>
              </a:ext>
            </a:extLst>
          </p:cNvPr>
          <p:cNvGrpSpPr/>
          <p:nvPr/>
        </p:nvGrpSpPr>
        <p:grpSpPr>
          <a:xfrm>
            <a:off x="-76313" y="0"/>
            <a:ext cx="3315903" cy="2286001"/>
            <a:chOff x="175824" y="374844"/>
            <a:chExt cx="3315903" cy="22860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2026DE-B2C9-483B-AD45-C59966A33C4D}"/>
                </a:ext>
              </a:extLst>
            </p:cNvPr>
            <p:cNvGrpSpPr/>
            <p:nvPr/>
          </p:nvGrpSpPr>
          <p:grpSpPr>
            <a:xfrm>
              <a:off x="252137" y="374844"/>
              <a:ext cx="3239590" cy="2286001"/>
              <a:chOff x="1435825" y="1939879"/>
              <a:chExt cx="3239590" cy="2286001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6225FFEB-E3CA-49B9-A397-328F3548A07B}"/>
                  </a:ext>
                </a:extLst>
              </p:cNvPr>
              <p:cNvSpPr/>
              <p:nvPr/>
            </p:nvSpPr>
            <p:spPr>
              <a:xfrm flipH="1" flipV="1">
                <a:off x="1435825" y="2919594"/>
                <a:ext cx="3239590" cy="1306286"/>
              </a:xfrm>
              <a:prstGeom prst="rtTriangle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  <a:alpha val="0"/>
                    </a:schemeClr>
                  </a:gs>
                  <a:gs pos="95000">
                    <a:schemeClr val="tx1"/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Rectangle: Top Corners Rounded 52">
                <a:extLst>
                  <a:ext uri="{FF2B5EF4-FFF2-40B4-BE49-F238E27FC236}">
                    <a16:creationId xmlns:a16="http://schemas.microsoft.com/office/drawing/2014/main" id="{2C3FA440-F1B6-42F0-A90C-73DEAF023D85}"/>
                  </a:ext>
                </a:extLst>
              </p:cNvPr>
              <p:cNvSpPr/>
              <p:nvPr/>
            </p:nvSpPr>
            <p:spPr>
              <a:xfrm rot="5400000" flipH="1">
                <a:off x="2451463" y="924241"/>
                <a:ext cx="1123406" cy="31546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B130B15-68CE-4FF6-BD60-867710FBA464}"/>
                  </a:ext>
                </a:extLst>
              </p:cNvPr>
              <p:cNvSpPr/>
              <p:nvPr/>
            </p:nvSpPr>
            <p:spPr>
              <a:xfrm>
                <a:off x="3535686" y="2031318"/>
                <a:ext cx="940526" cy="94052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33F263-3E5B-4B0E-A348-734AED169F83}"/>
                </a:ext>
              </a:extLst>
            </p:cNvPr>
            <p:cNvSpPr txBox="1"/>
            <p:nvPr/>
          </p:nvSpPr>
          <p:spPr>
            <a:xfrm>
              <a:off x="175824" y="739525"/>
              <a:ext cx="22127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400" dirty="0"/>
                <a:t>نشاط استقصائي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9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157" grpId="0" animBg="1"/>
          <p:bldP spid="1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5" grpId="0" animBg="1"/>
          <p:bldP spid="138" grpId="0"/>
          <p:bldP spid="157" grpId="0" animBg="1"/>
          <p:bldP spid="107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548</Words>
  <Application>Microsoft Office PowerPoint</Application>
  <PresentationFormat>شاشة عريضة</PresentationFormat>
  <Paragraphs>147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30" baseType="lpstr">
      <vt:lpstr>Arial</vt:lpstr>
      <vt:lpstr>Bebas Neue Bold</vt:lpstr>
      <vt:lpstr>Calibri</vt:lpstr>
      <vt:lpstr>Calibri Light</vt:lpstr>
      <vt:lpstr>Century Gothic</vt:lpstr>
      <vt:lpstr>Cooper Black</vt:lpstr>
      <vt:lpstr>Economica</vt:lpstr>
      <vt:lpstr>Hand Of Sean</vt:lpstr>
      <vt:lpstr>Oswald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88</cp:revision>
  <dcterms:created xsi:type="dcterms:W3CDTF">2020-09-22T10:26:44Z</dcterms:created>
  <dcterms:modified xsi:type="dcterms:W3CDTF">2020-09-30T12:00:09Z</dcterms:modified>
</cp:coreProperties>
</file>