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Shape 12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 والعنوان الفرع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باسل أسعد"/>
          <p:cNvSpPr txBox="1"/>
          <p:nvPr>
            <p:ph type="body" sz="quarter" idx="21"/>
          </p:nvPr>
        </p:nvSpPr>
        <p:spPr>
          <a:xfrm>
            <a:off x="1270000" y="6362700"/>
            <a:ext cx="10464800" cy="49730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 rtl="0">
              <a:defRPr/>
            </a:pPr>
            <a:r>
              <a:t>– باسل أسعد</a:t>
            </a:r>
          </a:p>
        </p:txBody>
      </p:sp>
      <p:sp>
        <p:nvSpPr>
          <p:cNvPr id="94" name="&quot;قم بكتابة الرقم هنا.&quot;"/>
          <p:cNvSpPr txBox="1"/>
          <p:nvPr>
            <p:ph type="body" sz="quarter" idx="22"/>
          </p:nvPr>
        </p:nvSpPr>
        <p:spPr>
          <a:xfrm>
            <a:off x="1270000" y="4242515"/>
            <a:ext cx="10464800" cy="6589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صورة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6314885" y="9378203"/>
            <a:ext cx="362330" cy="375398"/>
          </a:xfrm>
          <a:prstGeom prst="rect">
            <a:avLst/>
          </a:prstGeom>
        </p:spPr>
        <p:txBody>
          <a:bodyPr anchor="b"/>
          <a:lstStyle>
            <a:lvl1pPr>
              <a:buClr>
                <a:srgbClr val="9A7865"/>
              </a:buClr>
              <a:defRPr sz="1800">
                <a:solidFill>
                  <a:srgbClr val="51573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صورة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نص العنوان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22" name="مستوى النص الأول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نص العنوان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صورة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نص العنوان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40" name="مستوى النص الأول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7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صورة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7" name="مستوى النص الأول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مستوى النص الأول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صورة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صورة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صورة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6335119" y="9296399"/>
            <a:ext cx="327789" cy="3407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xmlns:p14="http://schemas.microsoft.com/office/powerpoint/2010/main" spd="med" advClick="1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Relationship Id="rId3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القوانين الصفية"/>
          <p:cNvSpPr txBox="1"/>
          <p:nvPr>
            <p:ph type="ctrTitle"/>
          </p:nvPr>
        </p:nvSpPr>
        <p:spPr>
          <a:xfrm>
            <a:off x="1270000" y="-1165450"/>
            <a:ext cx="10464800" cy="3302001"/>
          </a:xfrm>
          <a:prstGeom prst="rect">
            <a:avLst/>
          </a:prstGeom>
        </p:spPr>
        <p:txBody>
          <a:bodyPr/>
          <a:lstStyle/>
          <a:p>
            <a:pPr/>
            <a:r>
              <a:t>القوانين الصفية</a:t>
            </a:r>
          </a:p>
        </p:txBody>
      </p:sp>
      <p:sp>
        <p:nvSpPr>
          <p:cNvPr id="127" name="اضغط مرتين للتحرير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8" name="D8DCE0D3-D3FC-4875-BBB6-0241958B4BC4-L0-001.jpeg" descr="D8DCE0D3-D3FC-4875-BBB6-0241958B4BC4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9757" y="2463734"/>
            <a:ext cx="12505286" cy="71334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٥- الاتباع وترك الابتداع"/>
          <p:cNvSpPr txBox="1"/>
          <p:nvPr>
            <p:ph type="ctrTitle"/>
          </p:nvPr>
        </p:nvSpPr>
        <p:spPr>
          <a:xfrm>
            <a:off x="764405" y="4442049"/>
            <a:ext cx="10464801" cy="3302001"/>
          </a:xfrm>
          <a:prstGeom prst="rect">
            <a:avLst/>
          </a:prstGeom>
        </p:spPr>
        <p:txBody>
          <a:bodyPr/>
          <a:lstStyle/>
          <a:p>
            <a:pPr/>
            <a:r>
              <a:t>٥- الاتباع وترك الابتداع </a:t>
            </a:r>
          </a:p>
        </p:txBody>
      </p:sp>
      <p:pic>
        <p:nvPicPr>
          <p:cNvPr id="161" name="C88EDF33-9933-42D3-9743-95FEDA236041-L0-001.jpeg" descr="C88EDF33-9933-42D3-9743-95FEDA236041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1849" y="897534"/>
            <a:ext cx="10204865" cy="47835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hecker dir="horz"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قال صلى الله عليه وسلم. : أُوصِيكُمْ بِتَقْوى اللَّه، وَالسَّمْعِ وَالطَّاعَةِ وإِنْ تَأَمَّر عَلَيْكُمْ عَبْدٌ حبشيٌ، وَأَنَّهُ مَنْ يَعِشْ مِنْكُمْ فَسَيرى اخْتِلافاً كثِيرا. فَعَلَيْكُمْ بسُنَّتي وَسُنَّةِ الْخُلُفَاءِ الرَّاشِدِينَ الْمَهْدِيِّينَ، ع"/>
          <p:cNvSpPr txBox="1"/>
          <p:nvPr>
            <p:ph type="ctrTitle"/>
          </p:nvPr>
        </p:nvSpPr>
        <p:spPr>
          <a:xfrm>
            <a:off x="1270000" y="1454447"/>
            <a:ext cx="10097096" cy="7641400"/>
          </a:xfrm>
          <a:prstGeom prst="rect">
            <a:avLst/>
          </a:prstGeom>
        </p:spPr>
        <p:txBody>
          <a:bodyPr/>
          <a:lstStyle/>
          <a:p>
            <a:pPr algn="just" defTabSz="457200">
              <a:defRPr sz="4000">
                <a:solidFill>
                  <a:srgbClr val="2A885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6200">
                <a:solidFill>
                  <a:srgbClr val="333333"/>
                </a:solidFill>
              </a:rPr>
              <a:t>قال صلى الله عليه وسلم. : </a:t>
            </a:r>
            <a:r>
              <a:rPr sz="6200"/>
              <a:t>أُوصِيكُمْ بِتَقْوى اللَّه، وَالسَّمْعِ وَالطَّاعَةِ وإِنْ تَأَمَّر عَلَيْكُمْ عَبْدٌ حبشيٌ، وَأَنَّهُ مَنْ يَعِشْ مِنْكُمْ فَسَيرى اخْتِلافاً كثِيرا. فَعَلَيْكُمْ بسُنَّتي وَسُنَّةِ الْخُلُفَاءِ الرَّاشِدِينَ الْمَهْدِيِّينَ، عضُّوا عَلَيْهَا بالنَّواجِذِ</a:t>
            </a:r>
            <a:r>
              <a:t>،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منهج أهل السنة والجماعة في تلقي العقيدة"/>
          <p:cNvSpPr txBox="1"/>
          <p:nvPr>
            <p:ph type="ctrTitle"/>
          </p:nvPr>
        </p:nvSpPr>
        <p:spPr>
          <a:xfrm>
            <a:off x="902295" y="673074"/>
            <a:ext cx="10464801" cy="3302001"/>
          </a:xfrm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/>
            <a:r>
              <a:t>منهج أهل السنة والجماعة في تلقي العقيدة</a:t>
            </a:r>
          </a:p>
        </p:txBody>
      </p:sp>
      <p:pic>
        <p:nvPicPr>
          <p:cNvPr id="131" name="915EB468-6D21-4774-AEA7-34E89689ECA4-L0-001.jpeg" descr="915EB468-6D21-4774-AEA7-34E89689ECA4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10040" y="4712715"/>
            <a:ext cx="7184720" cy="36282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blinds dir="vert"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طالبتي النجیبة : صيغي أسئلة حول ما ترغبين معرفته عن…"/>
          <p:cNvGrpSpPr/>
          <p:nvPr/>
        </p:nvGrpSpPr>
        <p:grpSpPr>
          <a:xfrm>
            <a:off x="5446349" y="1800568"/>
            <a:ext cx="6938227" cy="3252962"/>
            <a:chOff x="0" y="0"/>
            <a:chExt cx="6938225" cy="3252960"/>
          </a:xfrm>
        </p:grpSpPr>
        <p:sp>
          <p:nvSpPr>
            <p:cNvPr id="134" name="طالبتي النجیبة : صيغي أسئلة حول ما ترغبين معرفته عن…"/>
            <p:cNvSpPr txBox="1"/>
            <p:nvPr/>
          </p:nvSpPr>
          <p:spPr>
            <a:xfrm>
              <a:off x="101600" y="101600"/>
              <a:ext cx="6735026" cy="3049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>
                <a:buClr>
                  <a:srgbClr val="9A7865"/>
                </a:buClr>
                <a:defRPr b="0" sz="36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  <a:p>
              <a:pPr>
                <a:buClr>
                  <a:srgbClr val="9A7865"/>
                </a:buClr>
                <a:defRPr b="0" sz="41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r>
                <a:t>طالبتي النجیبة : صيغي أسئلة حول ما ترغبين معرفته عن</a:t>
              </a:r>
            </a:p>
            <a:p>
              <a:pPr>
                <a:buClr>
                  <a:srgbClr val="9A7865"/>
                </a:buClr>
                <a:defRPr b="0" sz="41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r>
                <a:t>الدرس </a:t>
              </a:r>
            </a:p>
          </p:txBody>
        </p:sp>
        <p:pic>
          <p:nvPicPr>
            <p:cNvPr id="133" name="طالبتي النجیبة : صيغي أسئلة حول ما ترغبين معرفته عن… طالبتي النجیبة : صيغي أسئلة حول ما ترغبين معرفته عنالدرس " descr="طالبتي النجیبة : صيغي أسئلة حول ما ترغبين معرفته عن… طالبتي النجیبة : صيغي أسئلة حول ما ترغبين معرفته عنالدرس 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938226" cy="3252961"/>
            </a:xfrm>
            <a:prstGeom prst="rect">
              <a:avLst/>
            </a:prstGeom>
            <a:effectLst/>
          </p:spPr>
        </p:pic>
      </p:grpSp>
      <p:pic>
        <p:nvPicPr>
          <p:cNvPr id="136" name="F41C9D90-D8E8-46E7-8D58-834688A937B8-L0-001.jpeg" descr="F41C9D90-D8E8-46E7-8D58-834688A937B8-L0-001.jpe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5651" y="789280"/>
            <a:ext cx="4645115" cy="788571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ماذا سنتعلم اليوم ؟؟"/>
          <p:cNvSpPr txBox="1"/>
          <p:nvPr>
            <p:ph type="title"/>
          </p:nvPr>
        </p:nvSpPr>
        <p:spPr>
          <a:xfrm>
            <a:off x="3480470" y="-3301606"/>
            <a:ext cx="9348112" cy="5014310"/>
          </a:xfrm>
          <a:prstGeom prst="rect">
            <a:avLst/>
          </a:prstGeom>
        </p:spPr>
        <p:txBody>
          <a:bodyPr/>
          <a:lstStyle>
            <a:lvl1pPr>
              <a:defRPr sz="7400"/>
            </a:lvl1pPr>
          </a:lstStyle>
          <a:p>
            <a:pPr rtl="0">
              <a:defRPr/>
            </a:pPr>
            <a:r>
              <a:t>ماذا سنتعلم اليوم ؟؟</a:t>
            </a:r>
          </a:p>
        </p:txBody>
      </p:sp>
      <p:pic>
        <p:nvPicPr>
          <p:cNvPr id="139" name="0A2ADD2B-0C01-4E4B-B958-14D96DDDF76B-L0-001.jpeg" descr="0A2ADD2B-0C01-4E4B-B958-14D96DDDF76B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79506" y="2610121"/>
            <a:ext cx="5312046" cy="61218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hecker dir="horz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منهج أهل السنة والجماعه في تلقي العقيدة"/>
          <p:cNvSpPr txBox="1"/>
          <p:nvPr>
            <p:ph type="ctrTitle"/>
          </p:nvPr>
        </p:nvSpPr>
        <p:spPr>
          <a:xfrm>
            <a:off x="3843933" y="-521966"/>
            <a:ext cx="8718203" cy="3302001"/>
          </a:xfrm>
          <a:prstGeom prst="rect">
            <a:avLst/>
          </a:prstGeom>
        </p:spPr>
        <p:txBody>
          <a:bodyPr/>
          <a:lstStyle>
            <a:lvl1pPr defTabSz="473201">
              <a:defRPr sz="648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6">
                        <a:hueOff val="-146070"/>
                        <a:satOff val="-10048"/>
                        <a:lumOff val="-30626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pPr rtl="0">
              <a:defRPr/>
            </a:pPr>
            <a:r>
              <a:t>منهج أهل السنة والجماعه في تلقي العقيدة </a:t>
            </a:r>
          </a:p>
        </p:txBody>
      </p:sp>
      <p:sp>
        <p:nvSpPr>
          <p:cNvPr id="142" name="١- التسليم التام والانقياد الكامل لكل ماجاء عن الله تعالى…"/>
          <p:cNvSpPr txBox="1"/>
          <p:nvPr/>
        </p:nvSpPr>
        <p:spPr>
          <a:xfrm>
            <a:off x="694688" y="3332161"/>
            <a:ext cx="11615424" cy="5877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700"/>
            </a:pPr>
          </a:p>
          <a:p>
            <a:pPr>
              <a:defRPr sz="4700"/>
            </a:pPr>
            <a:r>
              <a:t>١- التسليم التام والانقياد الكامل لكل ماجاء عن الله تعالى</a:t>
            </a:r>
          </a:p>
          <a:p>
            <a:pPr>
              <a:defRPr sz="4700"/>
            </a:pPr>
            <a:r>
              <a:t> في كتابه وماصح عن رسوله صلى الله عليه وسلم ، مع فهم هذه النصوص والعمل بها ، والقيام بتعظيم هذه النصوص الشرعية وإجلالها وعدم الاعتراض عليها بأي نوع من الاعتراض،.</a:t>
            </a:r>
          </a:p>
        </p:txBody>
      </p:sp>
      <p:grpSp>
        <p:nvGrpSpPr>
          <p:cNvPr id="145" name="C7C54F80-1ADB-4DFE-936A-87FF6B942B17-L0-001.jpeg"/>
          <p:cNvGrpSpPr/>
          <p:nvPr/>
        </p:nvGrpSpPr>
        <p:grpSpPr>
          <a:xfrm>
            <a:off x="43285" y="41101"/>
            <a:ext cx="3302136" cy="3465719"/>
            <a:chOff x="0" y="0"/>
            <a:chExt cx="3302134" cy="3465717"/>
          </a:xfrm>
        </p:grpSpPr>
        <p:pic>
          <p:nvPicPr>
            <p:cNvPr id="144" name="C7C54F80-1ADB-4DFE-936A-87FF6B942B17-L0-001.jpeg" descr="C7C54F80-1ADB-4DFE-936A-87FF6B942B17-L0-001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3048135" cy="313551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3" name="C7C54F80-1ADB-4DFE-936A-87FF6B942B17-L0-001.jpeg" descr="C7C54F80-1ADB-4DFE-936A-87FF6B942B17-L0-001.jpe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302135" cy="346571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٢- الاحتجاج بكل ما صح عن الرسول صلى الله عليه وسلم فيجب على المسلم ان يقبل ويحتج بكل ما صح عن رسول الله سواء كان متواترا أو آحاداً"/>
          <p:cNvSpPr txBox="1"/>
          <p:nvPr>
            <p:ph type="ctrTitle"/>
          </p:nvPr>
        </p:nvSpPr>
        <p:spPr>
          <a:xfrm>
            <a:off x="634176" y="4365444"/>
            <a:ext cx="11736448" cy="4159978"/>
          </a:xfrm>
          <a:prstGeom prst="rect">
            <a:avLst/>
          </a:prstGeom>
        </p:spPr>
        <p:txBody>
          <a:bodyPr/>
          <a:lstStyle>
            <a:lvl1pPr defTabSz="414781">
              <a:defRPr b="1" sz="5680">
                <a:blipFill rotWithShape="1">
                  <a:blip r:embed="rId2"/>
                  <a:srcRect l="0" t="0" r="0" b="0"/>
                  <a:tile tx="0" ty="0" sx="100000" sy="100000" flip="none" algn="tl"/>
                </a:blip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>
                <a:blipFill rotWithShape="1">
                  <a:blip r:embed="rId3"/>
                  <a:srcRect l="0" t="0" r="0" b="0"/>
                  <a:tile tx="0" ty="0" sx="100000" sy="100000" flip="none" algn="tl"/>
                </a:blipFill>
              </a:defRPr>
            </a:pPr>
            <a:r>
              <a:rPr>
                <a:blipFill rotWithShape="1">
                  <a:blip r:embed="rId2"/>
                  <a:srcRect l="0" t="0" r="0" b="0"/>
                  <a:tile tx="0" ty="0" sx="100000" sy="100000" flip="none" algn="tl"/>
                </a:blipFill>
              </a:rPr>
              <a:t>٢- الاحتجاج بكل ما صح عن الرسول صلى الله عليه وسلم فيجب على المسلم ان يقبل ويحتج بكل ما صح عن رسول الله سواء كان متواترا أو آحاداً</a:t>
            </a:r>
          </a:p>
        </p:txBody>
      </p:sp>
      <p:pic>
        <p:nvPicPr>
          <p:cNvPr id="148" name="671D5B4D-C3D0-4AD8-B7B2-4797E69F66A2-L0-001.jpeg" descr="671D5B4D-C3D0-4AD8-B7B2-4797E69F66A2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18707" y="156137"/>
            <a:ext cx="6767386" cy="33895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٣- ان نصوص الكتاب والسنة لا تعارض الأدلة العقلية فالنصوص الشرعية موافقة لما يقرره العقل"/>
          <p:cNvSpPr txBox="1"/>
          <p:nvPr>
            <p:ph type="ctrTitle"/>
          </p:nvPr>
        </p:nvSpPr>
        <p:spPr>
          <a:xfrm>
            <a:off x="856332" y="3949700"/>
            <a:ext cx="10464801" cy="4512362"/>
          </a:xfrm>
          <a:prstGeom prst="rect">
            <a:avLst/>
          </a:prstGeom>
        </p:spPr>
        <p:txBody>
          <a:bodyPr/>
          <a:lstStyle>
            <a:lvl1pPr defTabSz="461518">
              <a:defRPr sz="6320"/>
            </a:lvl1pPr>
          </a:lstStyle>
          <a:p>
            <a:pPr/>
            <a:r>
              <a:t>٣- ان نصوص الكتاب والسنة لا تعارض الأدلة العقلية فالنصوص الشرعية موافقة لما يقرره العقل</a:t>
            </a:r>
          </a:p>
        </p:txBody>
      </p:sp>
      <p:pic>
        <p:nvPicPr>
          <p:cNvPr id="151" name="33E1F619-E01D-4F53-BA40-F28168FE90F8-L0-001.jpeg" descr="33E1F619-E01D-4F53-BA40-F28168FE90F8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72943" y="533400"/>
            <a:ext cx="4858914" cy="40138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فمن توهم التعارض بين النص الشرعي الثابت وبين العقل ، فذلك لقلة بصيرته، وعلينا…"/>
          <p:cNvSpPr txBox="1"/>
          <p:nvPr/>
        </p:nvSpPr>
        <p:spPr>
          <a:xfrm>
            <a:off x="227397" y="1627728"/>
            <a:ext cx="12550007" cy="6498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400">
                <a:blipFill rotWithShape="1">
                  <a:blip r:embed="rId2"/>
                  <a:srcRect l="0" t="0" r="0" b="0"/>
                  <a:tile tx="0" ty="0" sx="100000" sy="100000" flip="none" algn="tl"/>
                </a:blipFill>
              </a:defRPr>
            </a:pPr>
            <a:r>
              <a:rPr>
                <a:blipFill rotWithShape="1">
                  <a:blip r:embed="rId3"/>
                  <a:srcRect l="0" t="0" r="0" b="0"/>
                  <a:tile tx="0" ty="0" sx="100000" sy="100000" flip="none" algn="tl"/>
                </a:blipFill>
              </a:rPr>
              <a:t>فمن توهم التعارض بين النص الشرعي الثابت وبين العقل ، فذلك لقلة بصيرته، وعلينا</a:t>
            </a:r>
            <a:endParaRPr>
              <a:blipFill rotWithShape="1">
                <a:blip r:embed="rId4"/>
                <a:srcRect l="0" t="0" r="0" b="0"/>
                <a:tile tx="0" ty="0" sx="100000" sy="100000" flip="none" algn="tl"/>
              </a:blipFill>
            </a:endParaRPr>
          </a:p>
          <a:p>
            <a:pPr>
              <a:defRPr sz="4400">
                <a:blipFill rotWithShape="1">
                  <a:blip r:embed="rId5"/>
                  <a:srcRect l="0" t="0" r="0" b="0"/>
                  <a:tile tx="0" ty="0" sx="100000" sy="100000" flip="none" algn="tl"/>
                </a:blipFill>
              </a:defRPr>
            </a:pPr>
            <a:r>
              <a:rPr>
                <a:blipFill rotWithShape="1">
                  <a:blip r:embed="rId6"/>
                  <a:srcRect l="0" t="0" r="0" b="0"/>
                  <a:tile tx="0" ty="0" sx="100000" sy="100000" flip="none" algn="tl"/>
                </a:blipFill>
              </a:rPr>
              <a:t>أن ننقاد للنص الشرعي لثلاثة أسباب:</a:t>
            </a:r>
            <a:endParaRPr>
              <a:blipFill rotWithShape="1">
                <a:blip r:embed="rId7"/>
                <a:srcRect l="0" t="0" r="0" b="0"/>
                <a:tile tx="0" ty="0" sx="100000" sy="100000" flip="none" algn="tl"/>
              </a:blipFill>
            </a:endParaRPr>
          </a:p>
          <a:p>
            <a:pPr>
              <a:defRPr sz="4400"/>
            </a:pPr>
            <a:r>
              <a:t>١- أن النص الشرعي ثابت صحيح، والعقل تتنوع مفاهيمه وتتغير.</a:t>
            </a:r>
          </a:p>
          <a:p>
            <a:pPr>
              <a:defRPr sz="4400"/>
            </a:pPr>
            <a:r>
              <a:t>٢- أن النص الشرعي معصوم ومحفوظ ، والعقل ليس كذلك.</a:t>
            </a:r>
          </a:p>
          <a:p>
            <a:pPr>
              <a:defRPr sz="4000"/>
            </a:pPr>
            <a:r>
              <a:rPr sz="4400"/>
              <a:t>٣- أن النص الشرعي من عند الله والعقل قاصر مهما بلغ .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٤-الصحابة أعلم الناس بعد الرسول صلى الله عليه وسلم بالعقيدة فقد شاهدوا تنزيل القرآن وعاشوا مع النبي صلى الله عليه وسلم"/>
          <p:cNvGrpSpPr/>
          <p:nvPr/>
        </p:nvGrpSpPr>
        <p:grpSpPr>
          <a:xfrm>
            <a:off x="1539486" y="3418719"/>
            <a:ext cx="9925828" cy="5245819"/>
            <a:chOff x="0" y="0"/>
            <a:chExt cx="9925826" cy="5245817"/>
          </a:xfrm>
        </p:grpSpPr>
        <p:sp>
          <p:nvSpPr>
            <p:cNvPr id="156" name="٤-الصحابة أعلم الناس بعد الرسول صلى الله عليه وسلم بالعقيدة فقد شاهدوا تنزيل القرآن وعاشوا مع النبي صلى الله عليه وسلم"/>
            <p:cNvSpPr txBox="1"/>
            <p:nvPr/>
          </p:nvSpPr>
          <p:spPr>
            <a:xfrm>
              <a:off x="101600" y="101599"/>
              <a:ext cx="9722627" cy="5042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>
                <a:buClr>
                  <a:srgbClr val="9A7865"/>
                </a:buClr>
                <a:defRPr b="0" sz="36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  <a:p>
              <a:pPr>
                <a:buClr>
                  <a:srgbClr val="9A7865"/>
                </a:buClr>
                <a:defRPr b="0" sz="60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r>
                <a:t>٤-الصحابة أعلم الناس بعد الرسول صلى الله عليه وسلم بالعقيدة فقد شاهدوا تنزيل القرآن وعاشوا مع النبي صلى الله عليه وسلم</a:t>
              </a:r>
            </a:p>
          </p:txBody>
        </p:sp>
        <p:pic>
          <p:nvPicPr>
            <p:cNvPr id="155" name="٤-الصحابة أعلم الناس بعد الرسول صلى الله عليه وسلم بالعقيدة فقد شاهدوا تنزيل القرآن وعاشوا مع النبي صلى الله عليه وسلم ٤-الصحابة أعلم الناس بعد الرسول صلى الله عليه وسلم بالعقيدة فقد شاهدوا تنزيل القرآن وعاشوا مع النبي صلى الله عليه وسلم" descr="٤-الصحابة أعلم الناس بعد الرسول صلى الله عليه وسلم بالعقيدة فقد شاهدوا تنزيل القرآن وعاشوا مع النبي صلى الله عليه وسلم ٤-الصحابة أعلم الناس بعد الرسول صلى الله عليه وسلم بالعقيدة فقد شاهدوا تنزيل القرآن وعاشوا مع النبي صلى الله عليه وسلم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9925827" cy="5245819"/>
            </a:xfrm>
            <a:prstGeom prst="rect">
              <a:avLst/>
            </a:prstGeom>
            <a:effectLst/>
          </p:spPr>
        </p:pic>
      </p:grpSp>
      <p:pic>
        <p:nvPicPr>
          <p:cNvPr id="158" name="D61BE899-B297-4375-9B2A-2097333E2522-L0-001.jpeg" descr="D61BE899-B297-4375-9B2A-2097333E2522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32589" y="320450"/>
            <a:ext cx="5983106" cy="29383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