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" name="Shape 11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rtl="1" latinLnBrk="0">
      <a:defRPr sz="1400">
        <a:latin typeface="+mj-lt"/>
        <a:ea typeface="+mj-ea"/>
        <a:cs typeface="+mj-cs"/>
        <a:sym typeface="Arial"/>
      </a:defRPr>
    </a:lvl1pPr>
    <a:lvl2pPr indent="228600" rtl="1" latinLnBrk="0">
      <a:defRPr sz="1400">
        <a:latin typeface="+mj-lt"/>
        <a:ea typeface="+mj-ea"/>
        <a:cs typeface="+mj-cs"/>
        <a:sym typeface="Arial"/>
      </a:defRPr>
    </a:lvl2pPr>
    <a:lvl3pPr indent="457200" rtl="1" latinLnBrk="0">
      <a:defRPr sz="1400">
        <a:latin typeface="+mj-lt"/>
        <a:ea typeface="+mj-ea"/>
        <a:cs typeface="+mj-cs"/>
        <a:sym typeface="Arial"/>
      </a:defRPr>
    </a:lvl3pPr>
    <a:lvl4pPr indent="685800" rtl="1" latinLnBrk="0">
      <a:defRPr sz="1400">
        <a:latin typeface="+mj-lt"/>
        <a:ea typeface="+mj-ea"/>
        <a:cs typeface="+mj-cs"/>
        <a:sym typeface="Arial"/>
      </a:defRPr>
    </a:lvl4pPr>
    <a:lvl5pPr indent="914400" rtl="1" latinLnBrk="0">
      <a:defRPr sz="1400">
        <a:latin typeface="+mj-lt"/>
        <a:ea typeface="+mj-ea"/>
        <a:cs typeface="+mj-cs"/>
        <a:sym typeface="Arial"/>
      </a:defRPr>
    </a:lvl5pPr>
    <a:lvl6pPr indent="1143000" rtl="1" latinLnBrk="0">
      <a:defRPr sz="1400">
        <a:latin typeface="+mj-lt"/>
        <a:ea typeface="+mj-ea"/>
        <a:cs typeface="+mj-cs"/>
        <a:sym typeface="Arial"/>
      </a:defRPr>
    </a:lvl6pPr>
    <a:lvl7pPr indent="1371600" rtl="1" latinLnBrk="0">
      <a:defRPr sz="1400">
        <a:latin typeface="+mj-lt"/>
        <a:ea typeface="+mj-ea"/>
        <a:cs typeface="+mj-cs"/>
        <a:sym typeface="Arial"/>
      </a:defRPr>
    </a:lvl7pPr>
    <a:lvl8pPr indent="1600200" rtl="1" latinLnBrk="0">
      <a:defRPr sz="1400">
        <a:latin typeface="+mj-lt"/>
        <a:ea typeface="+mj-ea"/>
        <a:cs typeface="+mj-cs"/>
        <a:sym typeface="Arial"/>
      </a:defRPr>
    </a:lvl8pPr>
    <a:lvl9pPr indent="1828800" rtl="1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685800" y="2130425"/>
            <a:ext cx="7772400" cy="1470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431800" indent="-4064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431800" indent="762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431800" indent="5588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431800" indent="10414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431800" indent="1498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نص العنوان"/>
          <p:cNvSpPr txBox="1"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95" name="مستوى النص الأول…"/>
          <p:cNvSpPr txBox="1"/>
          <p:nvPr>
            <p:ph type="body" sz="half" idx="1"/>
          </p:nvPr>
        </p:nvSpPr>
        <p:spPr>
          <a:xfrm>
            <a:off x="457200" y="1600200"/>
            <a:ext cx="4038600" cy="45261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indent="-406400">
              <a:spcBef>
                <a:spcPts val="500"/>
              </a:spcBef>
              <a:buSzPts val="2800"/>
              <a:defRPr sz="2800"/>
            </a:lvl1pPr>
            <a:lvl2pPr marL="977900" indent="-444500">
              <a:spcBef>
                <a:spcPts val="500"/>
              </a:spcBef>
              <a:buSzPts val="2800"/>
              <a:defRPr sz="2800"/>
            </a:lvl2pPr>
            <a:lvl3pPr marL="1513839" indent="-497839">
              <a:spcBef>
                <a:spcPts val="500"/>
              </a:spcBef>
              <a:buSzPts val="2800"/>
              <a:defRPr sz="2800"/>
            </a:lvl3pPr>
            <a:lvl4pPr marL="2019300" indent="-533400">
              <a:spcBef>
                <a:spcPts val="500"/>
              </a:spcBef>
              <a:buSzPts val="2800"/>
              <a:defRPr sz="2800"/>
            </a:lvl4pPr>
            <a:lvl5pPr marL="2476500" indent="-533400">
              <a:spcBef>
                <a:spcPts val="500"/>
              </a:spcBef>
              <a:buSzPts val="2800"/>
              <a:defRPr sz="2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96" name="Google Shape;74;p11"/>
          <p:cNvSpPr txBox="1"/>
          <p:nvPr>
            <p:ph type="body" sz="half" idx="13"/>
          </p:nvPr>
        </p:nvSpPr>
        <p:spPr>
          <a:xfrm>
            <a:off x="4648200" y="1600200"/>
            <a:ext cx="4038600" cy="45261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406400" rtl="0">
              <a:spcBef>
                <a:spcPts val="500"/>
              </a:spcBef>
              <a:buSzPts val="2800"/>
              <a:defRPr sz="2800"/>
            </a:pPr>
          </a:p>
        </p:txBody>
      </p:sp>
      <p:sp>
        <p:nvSpPr>
          <p:cNvPr id="9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نص العنوان"/>
          <p:cNvSpPr txBox="1"/>
          <p:nvPr>
            <p:ph type="title"/>
          </p:nvPr>
        </p:nvSpPr>
        <p:spPr>
          <a:xfrm>
            <a:off x="722312" y="4406900"/>
            <a:ext cx="7772401" cy="1362001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 algn="r">
              <a:defRPr b="1" sz="4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105" name="مستوى النص الأول…"/>
          <p:cNvSpPr txBox="1"/>
          <p:nvPr>
            <p:ph type="body" sz="quarter" idx="1"/>
          </p:nvPr>
        </p:nvSpPr>
        <p:spPr>
          <a:xfrm>
            <a:off x="722312" y="2906713"/>
            <a:ext cx="7772401" cy="1500301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22860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228600" indent="4572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228600" indent="914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228600" indent="1371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228600" indent="18288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0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نص العنوان"/>
          <p:cNvSpPr txBox="1"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28" name="مستوى النص الأول…"/>
          <p:cNvSpPr txBox="1"/>
          <p:nvPr>
            <p:ph type="body" idx="1"/>
          </p:nvPr>
        </p:nvSpPr>
        <p:spPr>
          <a:xfrm>
            <a:off x="457200" y="1600200"/>
            <a:ext cx="8229600" cy="45261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indent="-342900">
              <a:spcBef>
                <a:spcPts val="300"/>
              </a:spcBef>
            </a:lvl1pPr>
            <a:lvl2pPr marL="963385" indent="-391885">
              <a:spcBef>
                <a:spcPts val="300"/>
              </a:spcBef>
            </a:lvl2pPr>
            <a:lvl3pPr marL="1485900" indent="-457200">
              <a:spcBef>
                <a:spcPts val="300"/>
              </a:spcBef>
            </a:lvl3pPr>
            <a:lvl4pPr marL="2034539" indent="-548639">
              <a:spcBef>
                <a:spcPts val="300"/>
              </a:spcBef>
            </a:lvl4pPr>
            <a:lvl5pPr marL="2491739" indent="-548639">
              <a:spcBef>
                <a:spcPts val="300"/>
              </a:spcBef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نص العنوان"/>
          <p:cNvSpPr txBox="1"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3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نص العنوان"/>
          <p:cNvSpPr txBox="1"/>
          <p:nvPr>
            <p:ph type="title"/>
          </p:nvPr>
        </p:nvSpPr>
        <p:spPr>
          <a:xfrm rot="5400000">
            <a:off x="4732349" y="2171687"/>
            <a:ext cx="5851501" cy="20574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45" name="مستوى النص الأول…"/>
          <p:cNvSpPr txBox="1"/>
          <p:nvPr>
            <p:ph type="body" idx="1"/>
          </p:nvPr>
        </p:nvSpPr>
        <p:spPr>
          <a:xfrm rot="5400000">
            <a:off x="541349" y="190487"/>
            <a:ext cx="5851501" cy="6019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indent="-342900">
              <a:spcBef>
                <a:spcPts val="300"/>
              </a:spcBef>
            </a:lvl1pPr>
            <a:lvl2pPr marL="963385" indent="-391885">
              <a:spcBef>
                <a:spcPts val="300"/>
              </a:spcBef>
            </a:lvl2pPr>
            <a:lvl3pPr marL="1485900" indent="-457200">
              <a:spcBef>
                <a:spcPts val="300"/>
              </a:spcBef>
            </a:lvl3pPr>
            <a:lvl4pPr marL="2034539" indent="-548639">
              <a:spcBef>
                <a:spcPts val="300"/>
              </a:spcBef>
            </a:lvl4pPr>
            <a:lvl5pPr marL="2491739" indent="-548639">
              <a:spcBef>
                <a:spcPts val="300"/>
              </a:spcBef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نص العنوان"/>
          <p:cNvSpPr txBox="1"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54" name="مستوى النص الأول…"/>
          <p:cNvSpPr txBox="1"/>
          <p:nvPr>
            <p:ph type="body" idx="1"/>
          </p:nvPr>
        </p:nvSpPr>
        <p:spPr>
          <a:xfrm rot="5400000">
            <a:off x="2308949" y="-251551"/>
            <a:ext cx="4526102" cy="822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indent="-342900">
              <a:spcBef>
                <a:spcPts val="300"/>
              </a:spcBef>
            </a:lvl1pPr>
            <a:lvl2pPr marL="963385" indent="-391885">
              <a:spcBef>
                <a:spcPts val="300"/>
              </a:spcBef>
            </a:lvl2pPr>
            <a:lvl3pPr marL="1485900" indent="-457200">
              <a:spcBef>
                <a:spcPts val="300"/>
              </a:spcBef>
            </a:lvl3pPr>
            <a:lvl4pPr marL="2034539" indent="-548639">
              <a:spcBef>
                <a:spcPts val="300"/>
              </a:spcBef>
            </a:lvl4pPr>
            <a:lvl5pPr marL="2491739" indent="-548639">
              <a:spcBef>
                <a:spcPts val="300"/>
              </a:spcBef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نص العنوان"/>
          <p:cNvSpPr txBox="1"/>
          <p:nvPr>
            <p:ph type="title"/>
          </p:nvPr>
        </p:nvSpPr>
        <p:spPr>
          <a:xfrm>
            <a:off x="1792288" y="4800600"/>
            <a:ext cx="5486401" cy="566701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r">
              <a:defRPr b="1" sz="2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63" name="Google Shape;50;p8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64" name="مستوى النص الأول…"/>
          <p:cNvSpPr txBox="1"/>
          <p:nvPr>
            <p:ph type="body" sz="quarter" idx="1"/>
          </p:nvPr>
        </p:nvSpPr>
        <p:spPr>
          <a:xfrm>
            <a:off x="1792288" y="5367337"/>
            <a:ext cx="5486401" cy="8049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228600" indent="0">
              <a:spcBef>
                <a:spcPts val="200"/>
              </a:spcBef>
              <a:buClrTx/>
              <a:buSzTx/>
              <a:buFontTx/>
              <a:buNone/>
              <a:defRPr sz="1400"/>
            </a:lvl1pPr>
            <a:lvl2pPr marL="228600" indent="457200">
              <a:spcBef>
                <a:spcPts val="200"/>
              </a:spcBef>
              <a:buClrTx/>
              <a:buSzTx/>
              <a:buFontTx/>
              <a:buNone/>
              <a:defRPr sz="1400"/>
            </a:lvl2pPr>
            <a:lvl3pPr marL="228600" indent="914400">
              <a:spcBef>
                <a:spcPts val="200"/>
              </a:spcBef>
              <a:buClrTx/>
              <a:buSzTx/>
              <a:buFontTx/>
              <a:buNone/>
              <a:defRPr sz="1400"/>
            </a:lvl3pPr>
            <a:lvl4pPr marL="228600" indent="1371600">
              <a:spcBef>
                <a:spcPts val="200"/>
              </a:spcBef>
              <a:buClrTx/>
              <a:buSzTx/>
              <a:buFontTx/>
              <a:buNone/>
              <a:defRPr sz="1400"/>
            </a:lvl4pPr>
            <a:lvl5pPr marL="228600" indent="1828800">
              <a:spcBef>
                <a:spcPts val="200"/>
              </a:spcBef>
              <a:buClrTx/>
              <a:buSzTx/>
              <a:buFontTx/>
              <a:buNone/>
              <a:defRPr sz="1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نص العنوان"/>
          <p:cNvSpPr txBox="1"/>
          <p:nvPr>
            <p:ph type="title"/>
          </p:nvPr>
        </p:nvSpPr>
        <p:spPr>
          <a:xfrm>
            <a:off x="457200" y="273050"/>
            <a:ext cx="3008401" cy="11622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r">
              <a:defRPr b="1" sz="2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73" name="مستوى النص الأول…"/>
          <p:cNvSpPr txBox="1"/>
          <p:nvPr>
            <p:ph type="body" idx="1"/>
          </p:nvPr>
        </p:nvSpPr>
        <p:spPr>
          <a:xfrm>
            <a:off x="3575050" y="273050"/>
            <a:ext cx="5111701" cy="585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4" name="Google Shape;58;p9"/>
          <p:cNvSpPr txBox="1"/>
          <p:nvPr>
            <p:ph type="body" sz="half" idx="13"/>
          </p:nvPr>
        </p:nvSpPr>
        <p:spPr>
          <a:xfrm>
            <a:off x="457199" y="1435100"/>
            <a:ext cx="3008402" cy="46911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28600" indent="0" rtl="0">
              <a:spcBef>
                <a:spcPts val="200"/>
              </a:spcBef>
              <a:buClrTx/>
              <a:buSzTx/>
              <a:buFontTx/>
              <a:buNone/>
              <a:defRPr sz="1400"/>
            </a:pPr>
          </a:p>
        </p:txBody>
      </p:sp>
      <p:sp>
        <p:nvSpPr>
          <p:cNvPr id="7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نص العنوان"/>
          <p:cNvSpPr txBox="1"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83" name="مستوى النص الأول…"/>
          <p:cNvSpPr txBox="1"/>
          <p:nvPr>
            <p:ph type="body" sz="quarter" idx="1"/>
          </p:nvPr>
        </p:nvSpPr>
        <p:spPr>
          <a:xfrm>
            <a:off x="457200" y="1535112"/>
            <a:ext cx="4040100" cy="639901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228600" indent="0">
              <a:spcBef>
                <a:spcPts val="400"/>
              </a:spcBef>
              <a:buClrTx/>
              <a:buSzTx/>
              <a:buFontTx/>
              <a:buNone/>
              <a:defRPr b="1" sz="2400"/>
            </a:lvl1pPr>
            <a:lvl2pPr marL="228600" indent="457200">
              <a:spcBef>
                <a:spcPts val="400"/>
              </a:spcBef>
              <a:buClrTx/>
              <a:buSzTx/>
              <a:buFontTx/>
              <a:buNone/>
              <a:defRPr b="1" sz="2400"/>
            </a:lvl2pPr>
            <a:lvl3pPr marL="228600" indent="914400">
              <a:spcBef>
                <a:spcPts val="400"/>
              </a:spcBef>
              <a:buClrTx/>
              <a:buSzTx/>
              <a:buFontTx/>
              <a:buNone/>
              <a:defRPr b="1" sz="2400"/>
            </a:lvl3pPr>
            <a:lvl4pPr marL="228600" indent="1371600">
              <a:spcBef>
                <a:spcPts val="400"/>
              </a:spcBef>
              <a:buClrTx/>
              <a:buSzTx/>
              <a:buFontTx/>
              <a:buNone/>
              <a:defRPr b="1" sz="2400"/>
            </a:lvl4pPr>
            <a:lvl5pPr marL="228600" indent="1828800">
              <a:spcBef>
                <a:spcPts val="400"/>
              </a:spcBef>
              <a:buClrTx/>
              <a:buSzTx/>
              <a:buFontTx/>
              <a:buNone/>
              <a:defRPr b="1" sz="2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84" name="Google Shape;65;p10"/>
          <p:cNvSpPr txBox="1"/>
          <p:nvPr>
            <p:ph type="body" sz="half" idx="13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381000" rtl="0">
              <a:spcBef>
                <a:spcPts val="400"/>
              </a:spcBef>
              <a:buSzPts val="2400"/>
              <a:defRPr sz="2400"/>
            </a:pPr>
          </a:p>
        </p:txBody>
      </p:sp>
      <p:sp>
        <p:nvSpPr>
          <p:cNvPr id="85" name="Google Shape;66;p10"/>
          <p:cNvSpPr txBox="1"/>
          <p:nvPr>
            <p:ph type="body" sz="quarter" idx="14"/>
          </p:nvPr>
        </p:nvSpPr>
        <p:spPr>
          <a:xfrm>
            <a:off x="4645025" y="1535112"/>
            <a:ext cx="4041901" cy="639901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228600" indent="0" rtl="0">
              <a:spcBef>
                <a:spcPts val="400"/>
              </a:spcBef>
              <a:buClrTx/>
              <a:buSzTx/>
              <a:buFontTx/>
              <a:buNone/>
              <a:defRPr b="1" sz="2400"/>
            </a:pPr>
          </a:p>
        </p:txBody>
      </p:sp>
      <p:sp>
        <p:nvSpPr>
          <p:cNvPr id="86" name="Google Shape;67;p10"/>
          <p:cNvSpPr txBox="1"/>
          <p:nvPr>
            <p:ph type="body" sz="half" idx="15"/>
          </p:nvPr>
        </p:nvSpPr>
        <p:spPr>
          <a:xfrm>
            <a:off x="4645025" y="2174875"/>
            <a:ext cx="4041901" cy="39513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381000" rtl="0">
              <a:spcBef>
                <a:spcPts val="400"/>
              </a:spcBef>
              <a:buSzPts val="2400"/>
              <a:defRPr sz="2400"/>
            </a:pPr>
          </a:p>
        </p:txBody>
      </p:sp>
      <p:sp>
        <p:nvSpPr>
          <p:cNvPr id="8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/>
          <a:lstStyle/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457200" y="6406792"/>
            <a:ext cx="264388" cy="264216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431800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72457" marR="0" indent="-464457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32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498600" marR="0" indent="-508000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42160" marR="0" indent="-568960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32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499360" marR="0" indent="-568960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32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56560" marR="0" indent="-568960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413759" marR="0" indent="-568959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870959" marR="0" indent="-568959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28159" marR="0" indent="-568959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88;p13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Google Shape;89;p13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rtl="0">
              <a:spcBef>
                <a:spcPts val="0"/>
              </a:spcBef>
              <a:defRPr/>
            </a:pPr>
          </a:p>
        </p:txBody>
      </p:sp>
      <p:pic>
        <p:nvPicPr>
          <p:cNvPr id="117" name="Google Shape;90;p13" descr="Google Shape;90;p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402;p38"/>
          <p:cNvSpPr/>
          <p:nvPr/>
        </p:nvSpPr>
        <p:spPr>
          <a:xfrm>
            <a:off x="-183820" y="-1"/>
            <a:ext cx="9144001" cy="6858001"/>
          </a:xfrm>
          <a:prstGeom prst="rect">
            <a:avLst/>
          </a:prstGeom>
          <a:solidFill>
            <a:srgbClr val="EDF39F"/>
          </a:solidFill>
          <a:ln>
            <a:solidFill>
              <a:srgbClr val="98B954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algn="r" rtl="0">
              <a:defRPr sz="1800"/>
            </a:pPr>
          </a:p>
        </p:txBody>
      </p:sp>
      <p:grpSp>
        <p:nvGrpSpPr>
          <p:cNvPr id="198" name="Google Shape;404;p38"/>
          <p:cNvGrpSpPr/>
          <p:nvPr/>
        </p:nvGrpSpPr>
        <p:grpSpPr>
          <a:xfrm>
            <a:off x="2432050" y="182562"/>
            <a:ext cx="4902300" cy="1317601"/>
            <a:chOff x="0" y="0"/>
            <a:chExt cx="4902299" cy="1317600"/>
          </a:xfrm>
        </p:grpSpPr>
        <p:sp>
          <p:nvSpPr>
            <p:cNvPr id="196" name="مستطيل"/>
            <p:cNvSpPr/>
            <p:nvPr/>
          </p:nvSpPr>
          <p:spPr>
            <a:xfrm>
              <a:off x="0" y="-1"/>
              <a:ext cx="4902300" cy="1317602"/>
            </a:xfrm>
            <a:prstGeom prst="rect">
              <a:avLst/>
            </a:prstGeom>
            <a:gradFill flip="none" rotWithShape="1">
              <a:gsLst>
                <a:gs pos="0">
                  <a:srgbClr val="FFA09D"/>
                </a:gs>
                <a:gs pos="35000">
                  <a:srgbClr val="FFBCBC"/>
                </a:gs>
                <a:gs pos="100000">
                  <a:srgbClr val="FFE2E2"/>
                </a:gs>
              </a:gsLst>
              <a:lin ang="16200038" scaled="0"/>
            </a:gradFill>
            <a:ln w="9525" cap="flat">
              <a:solidFill>
                <a:srgbClr val="BD4B48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765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/>
              </a:pPr>
            </a:p>
          </p:txBody>
        </p:sp>
        <p:sp>
          <p:nvSpPr>
            <p:cNvPr id="197" name="الفرق بين القمار والغرر"/>
            <p:cNvSpPr txBox="1"/>
            <p:nvPr/>
          </p:nvSpPr>
          <p:spPr>
            <a:xfrm>
              <a:off x="45725" y="321538"/>
              <a:ext cx="4810851" cy="6745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 sz="36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الفرق بين القمار والغرر  </a:t>
              </a:r>
            </a:p>
          </p:txBody>
        </p:sp>
      </p:grpSp>
      <p:pic>
        <p:nvPicPr>
          <p:cNvPr id="199" name="Google Shape;407;p38" descr="Google Shape;407;p3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98700" y="1566862"/>
            <a:ext cx="950913" cy="9874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Google Shape;410;p38" descr="Google Shape;410;p3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62675" y="1554162"/>
            <a:ext cx="877888" cy="104933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3" name="Google Shape;412;p38"/>
          <p:cNvGrpSpPr/>
          <p:nvPr/>
        </p:nvGrpSpPr>
        <p:grpSpPr>
          <a:xfrm>
            <a:off x="365125" y="244475"/>
            <a:ext cx="1195500" cy="974701"/>
            <a:chOff x="0" y="0"/>
            <a:chExt cx="1195499" cy="974700"/>
          </a:xfrm>
        </p:grpSpPr>
        <p:sp>
          <p:nvSpPr>
            <p:cNvPr id="201" name="مستطيل مستدير الزوايا"/>
            <p:cNvSpPr/>
            <p:nvPr/>
          </p:nvSpPr>
          <p:spPr>
            <a:xfrm>
              <a:off x="0" y="0"/>
              <a:ext cx="1195500" cy="97470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765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/>
              </a:pPr>
            </a:p>
          </p:txBody>
        </p:sp>
        <p:sp>
          <p:nvSpPr>
            <p:cNvPr id="202" name="خارطة…"/>
            <p:cNvSpPr txBox="1"/>
            <p:nvPr/>
          </p:nvSpPr>
          <p:spPr>
            <a:xfrm>
              <a:off x="93306" y="103274"/>
              <a:ext cx="1008888" cy="7681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/>
            <a:p>
              <a:pPr algn="ctr" rtl="0">
                <a:defRPr sz="2000">
                  <a:solidFill>
                    <a:srgbClr val="FFFFFF"/>
                  </a:solidFill>
                  <a:effectLst>
                    <a:outerShdw sx="100000" sy="100000" kx="0" ky="0" algn="b" rotWithShape="0" blurRad="63500" dist="0" dir="3600000">
                      <a:srgbClr val="000000">
                        <a:alpha val="70000"/>
                      </a:srgbClr>
                    </a:outerShdw>
                  </a:effectLst>
                  <a:latin typeface="Calibri"/>
                  <a:ea typeface="Calibri"/>
                  <a:cs typeface="Calibri"/>
                  <a:sym typeface="Calibri"/>
                </a:defRPr>
              </a:pPr>
              <a:r>
                <a:t>خارطة </a:t>
              </a:r>
            </a:p>
            <a:p>
              <a:pPr algn="ctr" rtl="0">
                <a:defRPr sz="2000">
                  <a:solidFill>
                    <a:srgbClr val="FFFFFF"/>
                  </a:solidFill>
                  <a:effectLst>
                    <a:outerShdw sx="100000" sy="100000" kx="0" ky="0" algn="b" rotWithShape="0" blurRad="63500" dist="0" dir="3600000">
                      <a:srgbClr val="000000">
                        <a:alpha val="70000"/>
                      </a:srgbClr>
                    </a:outerShdw>
                  </a:effectLst>
                  <a:latin typeface="Calibri"/>
                  <a:ea typeface="Calibri"/>
                  <a:cs typeface="Calibri"/>
                  <a:sym typeface="Calibri"/>
                </a:defRPr>
              </a:pPr>
              <a:r>
                <a:t>مفاهيم </a:t>
              </a:r>
            </a:p>
          </p:txBody>
        </p:sp>
      </p:grpSp>
      <p:graphicFrame>
        <p:nvGraphicFramePr>
          <p:cNvPr id="204" name="الجدول"/>
          <p:cNvGraphicFramePr/>
          <p:nvPr/>
        </p:nvGraphicFramePr>
        <p:xfrm>
          <a:off x="8248650" y="2656472"/>
          <a:ext cx="7734962" cy="3335257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1">
                <a:tableStyleId>{EEE7283C-3CF3-47DC-8721-378D4A62B228}</a:tableStyleId>
              </a:tblPr>
              <a:tblGrid>
                <a:gridCol w="3861131"/>
                <a:gridCol w="3861131"/>
              </a:tblGrid>
              <a:tr h="1013460">
                <a:tc>
                  <a:txBody>
                    <a:bodyPr/>
                    <a:lstStyle/>
                    <a:p>
                      <a:pPr algn="ctr" rtl="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000">
                          <a:solidFill>
                            <a:srgbClr val="FFFFFF"/>
                          </a:solidFill>
                        </a:rPr>
                        <a:t>القمار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 rtl="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000">
                          <a:solidFill>
                            <a:srgbClr val="FFFFFF"/>
                          </a:solidFill>
                        </a:rPr>
                        <a:t>الغرر</a:t>
                      </a:r>
                    </a:p>
                  </a:txBody>
                  <a:tcPr marL="0" marR="0" marT="0" marB="0" anchor="t" anchorCtr="0" horzOverflow="overflow"/>
                </a:tc>
              </a:tr>
              <a:tr h="1013460"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/>
                        <a:t>حرام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/>
                        <a:t>حرام </a:t>
                      </a:r>
                    </a:p>
                  </a:txBody>
                  <a:tcPr marL="0" marR="0" marT="0" marB="0" anchor="t" anchorCtr="0" horzOverflow="overflow"/>
                </a:tc>
              </a:tr>
              <a:tr h="1013460"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/>
                        <a:t>القمار يكون في الألعاب والمسابقات غالباً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/>
                        <a:t>الغرر يكون في المبايعات </a:t>
                      </a:r>
                    </a:p>
                  </a:txBody>
                  <a:tcPr marL="0" marR="0" marT="0" marB="0" anchor="t" anchorCtr="0" horzOverflow="overflow"/>
                </a:tc>
              </a:tr>
              <a:tr h="863835"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/>
                        <a:t>القمار كالغرر عقد مبناه على الجهاله متردد بين الانم والغرم 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 rtl="0">
                        <a:defRPr b="1" sz="3000"/>
                      </a:pP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131;p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38"/>
          </a:gradFill>
          <a:ln>
            <a:solidFill>
              <a:srgbClr val="000000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rtl="0">
              <a:defRPr sz="1800"/>
            </a:pPr>
          </a:p>
        </p:txBody>
      </p:sp>
      <p:sp>
        <p:nvSpPr>
          <p:cNvPr id="207" name="Google Shape;132;p17"/>
          <p:cNvSpPr/>
          <p:nvPr/>
        </p:nvSpPr>
        <p:spPr>
          <a:xfrm>
            <a:off x="173275" y="191787"/>
            <a:ext cx="8797450" cy="922459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5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العلاقة بين الغرر والمخاطره </a:t>
            </a:r>
          </a:p>
        </p:txBody>
      </p:sp>
      <p:sp>
        <p:nvSpPr>
          <p:cNvPr id="208" name="Google Shape;132;p17"/>
          <p:cNvSpPr/>
          <p:nvPr/>
        </p:nvSpPr>
        <p:spPr>
          <a:xfrm>
            <a:off x="483844" y="2815347"/>
            <a:ext cx="8176312" cy="1227307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4000"/>
            </a:lvl1pPr>
          </a:lstStyle>
          <a:p>
            <a:pPr rtl="0">
              <a:defRPr/>
            </a:pPr>
            <a:r>
              <a:t>١-مخاطره بسبب الجهل بالمبيع أو الثمن فهذه مقامره وغرر</a:t>
            </a:r>
          </a:p>
        </p:txBody>
      </p:sp>
      <p:sp>
        <p:nvSpPr>
          <p:cNvPr id="209" name="Google Shape;132;p17"/>
          <p:cNvSpPr/>
          <p:nvPr/>
        </p:nvSpPr>
        <p:spPr>
          <a:xfrm>
            <a:off x="483844" y="4679429"/>
            <a:ext cx="8176312" cy="1798806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4000"/>
            </a:lvl1pPr>
          </a:lstStyle>
          <a:p>
            <a:pPr rtl="0">
              <a:defRPr/>
            </a:pPr>
            <a:r>
              <a:t>٢-مخاطره بسبب عدم تحقق العاقد من كونه رابحاً في الصفقة التي دخل بها فهذه المخاطره ليست من الغررولا تخلو تجارة منها </a:t>
            </a:r>
          </a:p>
        </p:txBody>
      </p:sp>
      <p:sp>
        <p:nvSpPr>
          <p:cNvPr id="210" name="Google Shape;132;p17"/>
          <p:cNvSpPr/>
          <p:nvPr/>
        </p:nvSpPr>
        <p:spPr>
          <a:xfrm>
            <a:off x="173275" y="1507535"/>
            <a:ext cx="8797450" cy="880433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 rtl="0">
              <a:defRPr b="1" sz="5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4000"/>
              <a:t>المخاطره أعم من الغرر فالمخاطره نوعان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175;p22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3" name="Google Shape;176;p2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rtl="0">
              <a:spcBef>
                <a:spcPts val="0"/>
              </a:spcBef>
              <a:defRPr/>
            </a:pPr>
          </a:p>
        </p:txBody>
      </p:sp>
      <p:sp>
        <p:nvSpPr>
          <p:cNvPr id="214" name="Google Shape;177;p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BE86"/>
              </a:gs>
              <a:gs pos="35000">
                <a:srgbClr val="FFD0AA"/>
              </a:gs>
              <a:gs pos="100000">
                <a:srgbClr val="FFEBDB"/>
              </a:gs>
            </a:gsLst>
            <a:lin ang="16200038"/>
          </a:gradFill>
          <a:ln>
            <a:solidFill>
              <a:srgbClr val="F69240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rtl="0">
              <a:defRPr sz="1800"/>
            </a:pPr>
          </a:p>
        </p:txBody>
      </p:sp>
      <p:grpSp>
        <p:nvGrpSpPr>
          <p:cNvPr id="217" name="Google Shape;178;p22"/>
          <p:cNvGrpSpPr/>
          <p:nvPr/>
        </p:nvGrpSpPr>
        <p:grpSpPr>
          <a:xfrm>
            <a:off x="493712" y="5961852"/>
            <a:ext cx="812701" cy="669997"/>
            <a:chOff x="0" y="0"/>
            <a:chExt cx="812700" cy="669996"/>
          </a:xfrm>
        </p:grpSpPr>
        <p:sp>
          <p:nvSpPr>
            <p:cNvPr id="215" name="مستطيل"/>
            <p:cNvSpPr/>
            <p:nvPr/>
          </p:nvSpPr>
          <p:spPr>
            <a:xfrm>
              <a:off x="0" y="96048"/>
              <a:ext cx="812701" cy="477901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 w="38100" cap="flat">
              <a:solidFill>
                <a:srgbClr val="FFFFFF"/>
              </a:solidFill>
              <a:prstDash val="solid"/>
              <a:miter lim="800000"/>
            </a:ln>
            <a:effectLst>
              <a:outerShdw sx="100000" sy="100000" kx="0" ky="0" algn="b" rotWithShape="0" blurRad="63500" dist="20000" dir="5400000">
                <a:srgbClr val="000000">
                  <a:alpha val="3765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/>
              </a:pPr>
            </a:p>
          </p:txBody>
        </p:sp>
        <p:sp>
          <p:nvSpPr>
            <p:cNvPr id="216" name="استنتاج"/>
            <p:cNvSpPr txBox="1"/>
            <p:nvPr/>
          </p:nvSpPr>
          <p:spPr>
            <a:xfrm>
              <a:off x="45724" y="0"/>
              <a:ext cx="721252" cy="669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استنتاج</a:t>
              </a:r>
            </a:p>
          </p:txBody>
        </p:sp>
      </p:grpSp>
      <p:sp>
        <p:nvSpPr>
          <p:cNvPr id="218" name="Google Shape;179;p22"/>
          <p:cNvSpPr/>
          <p:nvPr/>
        </p:nvSpPr>
        <p:spPr>
          <a:xfrm>
            <a:off x="4554317" y="1006678"/>
            <a:ext cx="4308301" cy="80301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4400"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محرم</a:t>
            </a:r>
          </a:p>
        </p:txBody>
      </p:sp>
      <p:pic>
        <p:nvPicPr>
          <p:cNvPr id="219" name="Google Shape;180;p22" descr="Google Shape;180;p2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339" y="615041"/>
            <a:ext cx="2109257" cy="2065266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Google Shape;181;p22"/>
          <p:cNvSpPr/>
          <p:nvPr/>
        </p:nvSpPr>
        <p:spPr>
          <a:xfrm>
            <a:off x="1246967" y="3161620"/>
            <a:ext cx="7111947" cy="1609531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 rtl="0">
              <a:defRPr sz="4400"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لما فيه من أكل المال بالباطل</a:t>
            </a:r>
          </a:p>
          <a:p>
            <a:pPr algn="ctr" rtl="0">
              <a:defRPr sz="4400"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ولما قد يسببه من العداوة والبغضاء </a:t>
            </a:r>
          </a:p>
        </p:txBody>
      </p:sp>
      <p:sp>
        <p:nvSpPr>
          <p:cNvPr id="221" name="حكم بيع الغرر"/>
          <p:cNvSpPr txBox="1"/>
          <p:nvPr/>
        </p:nvSpPr>
        <p:spPr>
          <a:xfrm>
            <a:off x="2994111" y="93470"/>
            <a:ext cx="3155778" cy="708473"/>
          </a:xfrm>
          <a:prstGeom prst="rect">
            <a:avLst/>
          </a:prstGeom>
          <a:solidFill>
            <a:srgbClr val="61187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b="1" sz="4400"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حكم بيع الغرر</a:t>
            </a:r>
          </a:p>
        </p:txBody>
      </p:sp>
      <p:sp>
        <p:nvSpPr>
          <p:cNvPr id="222" name="الحكمة من تحريم الغرر"/>
          <p:cNvSpPr txBox="1"/>
          <p:nvPr/>
        </p:nvSpPr>
        <p:spPr>
          <a:xfrm>
            <a:off x="2960417" y="2014427"/>
            <a:ext cx="5159427" cy="708473"/>
          </a:xfrm>
          <a:prstGeom prst="rect">
            <a:avLst/>
          </a:prstGeom>
          <a:solidFill>
            <a:srgbClr val="61187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b="1" sz="4400"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الحكمة من تحريم الغرر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187;p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FFFFF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rtl="0">
              <a:defRPr sz="1800"/>
            </a:pPr>
          </a:p>
        </p:txBody>
      </p:sp>
      <p:sp>
        <p:nvSpPr>
          <p:cNvPr id="225" name="Google Shape;188;p23"/>
          <p:cNvSpPr txBox="1"/>
          <p:nvPr/>
        </p:nvSpPr>
        <p:spPr>
          <a:xfrm>
            <a:off x="1773806" y="142950"/>
            <a:ext cx="7101901" cy="837560"/>
          </a:xfrm>
          <a:prstGeom prst="rect">
            <a:avLst/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38"/>
          </a:gradFill>
          <a:ln>
            <a:solidFill>
              <a:srgbClr val="BD4B48"/>
            </a:solidFill>
          </a:ln>
          <a:effectLst>
            <a:outerShdw sx="100000" sy="100000" kx="0" ky="0" algn="b" rotWithShape="0" blurRad="381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 rtl="0">
              <a:defRPr b="1" sz="3200">
                <a:solidFill>
                  <a:srgbClr val="3F315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4600"/>
              <a:t>شروط الغرر المؤثر</a:t>
            </a:r>
            <a:r>
              <a:t> </a:t>
            </a:r>
          </a:p>
        </p:txBody>
      </p:sp>
      <p:sp>
        <p:nvSpPr>
          <p:cNvPr id="226" name="١-أن يكون كثيراً"/>
          <p:cNvSpPr txBox="1"/>
          <p:nvPr/>
        </p:nvSpPr>
        <p:spPr>
          <a:xfrm>
            <a:off x="3961237" y="1509094"/>
            <a:ext cx="3536788" cy="708473"/>
          </a:xfrm>
          <a:prstGeom prst="rect">
            <a:avLst/>
          </a:prstGeom>
          <a:solidFill>
            <a:srgbClr val="61187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b="1" sz="4400"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١-أن يكون كثيراً</a:t>
            </a:r>
          </a:p>
        </p:txBody>
      </p:sp>
      <p:sp>
        <p:nvSpPr>
          <p:cNvPr id="227" name="٢- أن يكون في المعقود عليه أصالة"/>
          <p:cNvSpPr txBox="1"/>
          <p:nvPr/>
        </p:nvSpPr>
        <p:spPr>
          <a:xfrm>
            <a:off x="368742" y="2614510"/>
            <a:ext cx="7816113" cy="708473"/>
          </a:xfrm>
          <a:prstGeom prst="rect">
            <a:avLst/>
          </a:prstGeom>
          <a:solidFill>
            <a:srgbClr val="61187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b="1" sz="4400"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٢- أن يكون في المعقود عليه أصالة</a:t>
            </a:r>
          </a:p>
        </p:txBody>
      </p:sp>
      <p:sp>
        <p:nvSpPr>
          <p:cNvPr id="228" name="٣-ألا تدعو للعقد حاجه"/>
          <p:cNvSpPr txBox="1"/>
          <p:nvPr/>
        </p:nvSpPr>
        <p:spPr>
          <a:xfrm>
            <a:off x="1779033" y="3719926"/>
            <a:ext cx="4995531" cy="708473"/>
          </a:xfrm>
          <a:prstGeom prst="rect">
            <a:avLst/>
          </a:prstGeom>
          <a:solidFill>
            <a:srgbClr val="61187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b="1" sz="4400"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٣-ألا تدعو للعقد حاجه</a:t>
            </a:r>
          </a:p>
        </p:txBody>
      </p:sp>
      <p:sp>
        <p:nvSpPr>
          <p:cNvPr id="229" name="٤-أن يكون في عقد معاوضة لا في عقد تبرع"/>
          <p:cNvSpPr txBox="1"/>
          <p:nvPr/>
        </p:nvSpPr>
        <p:spPr>
          <a:xfrm>
            <a:off x="292233" y="4604258"/>
            <a:ext cx="8559533" cy="1470473"/>
          </a:xfrm>
          <a:prstGeom prst="rect">
            <a:avLst/>
          </a:prstGeom>
          <a:solidFill>
            <a:srgbClr val="61187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b="1" sz="4400"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٤-أن يكون في عقد معاوضة لا في عقد تبرع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8;p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7933C"/>
          </a:solidFill>
          <a:ln>
            <a:solidFill>
              <a:srgbClr val="98B954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rtl="0">
              <a:defRPr sz="1800"/>
            </a:pPr>
          </a:p>
        </p:txBody>
      </p:sp>
      <p:sp>
        <p:nvSpPr>
          <p:cNvPr id="232" name="Google Shape;239;p25"/>
          <p:cNvSpPr/>
          <p:nvPr/>
        </p:nvSpPr>
        <p:spPr>
          <a:xfrm>
            <a:off x="2940749" y="9749"/>
            <a:ext cx="3262502" cy="733704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4000">
                <a:solidFill>
                  <a:srgbClr val="66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التأمين</a:t>
            </a:r>
          </a:p>
        </p:txBody>
      </p:sp>
      <p:grpSp>
        <p:nvGrpSpPr>
          <p:cNvPr id="235" name="Google Shape;241;p25"/>
          <p:cNvGrpSpPr/>
          <p:nvPr/>
        </p:nvGrpSpPr>
        <p:grpSpPr>
          <a:xfrm>
            <a:off x="811379" y="702319"/>
            <a:ext cx="7938649" cy="753474"/>
            <a:chOff x="0" y="0"/>
            <a:chExt cx="7938647" cy="753472"/>
          </a:xfrm>
        </p:grpSpPr>
        <p:sp>
          <p:nvSpPr>
            <p:cNvPr id="233" name="شكل"/>
            <p:cNvSpPr/>
            <p:nvPr/>
          </p:nvSpPr>
          <p:spPr>
            <a:xfrm>
              <a:off x="0" y="0"/>
              <a:ext cx="7938648" cy="75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0"/>
                  </a:moveTo>
                  <a:cubicBezTo>
                    <a:pt x="322" y="1930"/>
                    <a:pt x="583" y="1066"/>
                    <a:pt x="583" y="0"/>
                  </a:cubicBezTo>
                  <a:lnTo>
                    <a:pt x="21017" y="0"/>
                  </a:lnTo>
                  <a:cubicBezTo>
                    <a:pt x="21017" y="1066"/>
                    <a:pt x="21278" y="1930"/>
                    <a:pt x="21600" y="1930"/>
                  </a:cubicBezTo>
                  <a:lnTo>
                    <a:pt x="21600" y="19670"/>
                  </a:lnTo>
                  <a:cubicBezTo>
                    <a:pt x="21278" y="19670"/>
                    <a:pt x="21017" y="20534"/>
                    <a:pt x="21017" y="21600"/>
                  </a:cubicBezTo>
                  <a:lnTo>
                    <a:pt x="583" y="21600"/>
                  </a:lnTo>
                  <a:cubicBezTo>
                    <a:pt x="583" y="20534"/>
                    <a:pt x="322" y="19670"/>
                    <a:pt x="0" y="19670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/>
              </a:pPr>
            </a:p>
          </p:txBody>
        </p:sp>
        <p:sp>
          <p:nvSpPr>
            <p:cNvPr id="234" name="عقدبين طرفين أحدهما يسمى المؤمّن"/>
            <p:cNvSpPr txBox="1"/>
            <p:nvPr/>
          </p:nvSpPr>
          <p:spPr>
            <a:xfrm>
              <a:off x="1229344" y="39587"/>
              <a:ext cx="6089588" cy="6742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>
              <a:lvl1pPr algn="ctr">
                <a:defRPr b="1" sz="32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عقدبين طرفين أحدهما يسمى المؤمّن</a:t>
              </a:r>
            </a:p>
          </p:txBody>
        </p:sp>
      </p:grpSp>
      <p:graphicFrame>
        <p:nvGraphicFramePr>
          <p:cNvPr id="236" name="الجدول"/>
          <p:cNvGraphicFramePr/>
          <p:nvPr/>
        </p:nvGraphicFramePr>
        <p:xfrm>
          <a:off x="8752375" y="1605884"/>
          <a:ext cx="8642922" cy="512041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315110"/>
                <a:gridCol w="4315110"/>
              </a:tblGrid>
              <a:tr h="1013460"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>
                          <a:solidFill>
                            <a:srgbClr val="11053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أنواع التأمين من حيث الموضوع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>
                          <a:solidFill>
                            <a:srgbClr val="11053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أنواع التأمين من حيث حقيقته</a:t>
                      </a:r>
                    </a:p>
                  </a:txBody>
                  <a:tcPr marL="0" marR="0" marT="0" marB="0" anchor="t" anchorCtr="0" horzOverflow="overflow"/>
                </a:tc>
              </a:tr>
              <a:tr h="1013460"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>
                          <a:solidFill>
                            <a:srgbClr val="38571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التأمين الطبي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>
                          <a:solidFill>
                            <a:srgbClr val="38571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التأمين التجاري</a:t>
                      </a:r>
                    </a:p>
                  </a:txBody>
                  <a:tcPr marL="0" marR="0" marT="0" marB="0" anchor="t" anchorCtr="0" horzOverflow="overflow"/>
                </a:tc>
              </a:tr>
              <a:tr h="1013460"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>
                          <a:solidFill>
                            <a:srgbClr val="38571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التأمين على الحياة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>
                          <a:solidFill>
                            <a:srgbClr val="38571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التأمين التعاوني أو التبادلي</a:t>
                      </a:r>
                    </a:p>
                  </a:txBody>
                  <a:tcPr marL="0" marR="0" marT="0" marB="0" anchor="t" anchorCtr="0" horzOverflow="overflow"/>
                </a:tc>
              </a:tr>
              <a:tr h="1013460"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>
                          <a:solidFill>
                            <a:srgbClr val="38571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التأمين على المسؤلية ضد الأخرين 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</a:p>
                  </a:txBody>
                  <a:tcPr marL="0" marR="0" marT="0" marB="0" anchor="t" anchorCtr="0" horzOverflow="overflow"/>
                </a:tc>
              </a:tr>
              <a:tr h="1013460">
                <a:tc>
                  <a:txBody>
                    <a:bodyPr/>
                    <a:lstStyle/>
                    <a:p>
                      <a:pPr algn="ctr" rtl="0">
                        <a:defRPr sz="1800"/>
                      </a:pPr>
                      <a:r>
                        <a:rPr b="1" sz="3000">
                          <a:solidFill>
                            <a:srgbClr val="38571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التأمين على الأشياء والممتلكات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52;p26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9" name="Google Shape;253;p26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rtl="0">
              <a:spcBef>
                <a:spcPts val="0"/>
              </a:spcBef>
              <a:defRPr/>
            </a:pPr>
          </a:p>
        </p:txBody>
      </p:sp>
      <p:sp>
        <p:nvSpPr>
          <p:cNvPr id="240" name="Google Shape;254;p26"/>
          <p:cNvSpPr/>
          <p:nvPr/>
        </p:nvSpPr>
        <p:spPr>
          <a:xfrm>
            <a:off x="-17463" y="-23813"/>
            <a:ext cx="9144001" cy="6858001"/>
          </a:xfrm>
          <a:prstGeom prst="rect">
            <a:avLst/>
          </a:prstGeom>
          <a:solidFill>
            <a:srgbClr val="948A54"/>
          </a:soli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19997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algn="ctr" rtl="0">
              <a:defRPr sz="1800"/>
            </a:pPr>
          </a:p>
        </p:txBody>
      </p:sp>
      <p:sp>
        <p:nvSpPr>
          <p:cNvPr id="241" name="Google Shape;259;p26"/>
          <p:cNvSpPr txBox="1"/>
          <p:nvPr/>
        </p:nvSpPr>
        <p:spPr>
          <a:xfrm>
            <a:off x="1488257" y="330866"/>
            <a:ext cx="6629425" cy="825273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4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حكم التأمين التجاري</a:t>
            </a:r>
          </a:p>
        </p:txBody>
      </p:sp>
      <p:grpSp>
        <p:nvGrpSpPr>
          <p:cNvPr id="244" name="Google Shape;260;p26"/>
          <p:cNvGrpSpPr/>
          <p:nvPr/>
        </p:nvGrpSpPr>
        <p:grpSpPr>
          <a:xfrm>
            <a:off x="7885111" y="6102350"/>
            <a:ext cx="1016746" cy="571500"/>
            <a:chOff x="0" y="0"/>
            <a:chExt cx="1016745" cy="571500"/>
          </a:xfrm>
        </p:grpSpPr>
        <p:sp>
          <p:nvSpPr>
            <p:cNvPr id="242" name="شكل"/>
            <p:cNvSpPr/>
            <p:nvPr/>
          </p:nvSpPr>
          <p:spPr>
            <a:xfrm>
              <a:off x="-1" y="0"/>
              <a:ext cx="1016747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4" y="0"/>
                  </a:moveTo>
                  <a:cubicBezTo>
                    <a:pt x="1758" y="0"/>
                    <a:pt x="1495" y="93"/>
                    <a:pt x="1249" y="274"/>
                  </a:cubicBezTo>
                  <a:cubicBezTo>
                    <a:pt x="1004" y="455"/>
                    <a:pt x="781" y="720"/>
                    <a:pt x="593" y="1054"/>
                  </a:cubicBezTo>
                  <a:cubicBezTo>
                    <a:pt x="405" y="1389"/>
                    <a:pt x="256" y="1786"/>
                    <a:pt x="154" y="2222"/>
                  </a:cubicBezTo>
                  <a:cubicBezTo>
                    <a:pt x="52" y="2659"/>
                    <a:pt x="0" y="3127"/>
                    <a:pt x="0" y="3600"/>
                  </a:cubicBezTo>
                  <a:lnTo>
                    <a:pt x="0" y="18000"/>
                  </a:lnTo>
                  <a:cubicBezTo>
                    <a:pt x="0" y="18473"/>
                    <a:pt x="52" y="18941"/>
                    <a:pt x="154" y="19378"/>
                  </a:cubicBezTo>
                  <a:cubicBezTo>
                    <a:pt x="256" y="19814"/>
                    <a:pt x="405" y="20211"/>
                    <a:pt x="593" y="20546"/>
                  </a:cubicBezTo>
                  <a:cubicBezTo>
                    <a:pt x="781" y="20880"/>
                    <a:pt x="1004" y="21145"/>
                    <a:pt x="1249" y="21326"/>
                  </a:cubicBezTo>
                  <a:cubicBezTo>
                    <a:pt x="1495" y="21507"/>
                    <a:pt x="1758" y="21600"/>
                    <a:pt x="2024" y="21600"/>
                  </a:cubicBezTo>
                  <a:lnTo>
                    <a:pt x="19576" y="21600"/>
                  </a:lnTo>
                  <a:cubicBezTo>
                    <a:pt x="19842" y="21600"/>
                    <a:pt x="20105" y="21507"/>
                    <a:pt x="20351" y="21326"/>
                  </a:cubicBezTo>
                  <a:cubicBezTo>
                    <a:pt x="20596" y="21145"/>
                    <a:pt x="20819" y="20880"/>
                    <a:pt x="21007" y="20546"/>
                  </a:cubicBezTo>
                  <a:cubicBezTo>
                    <a:pt x="21195" y="20211"/>
                    <a:pt x="21344" y="19814"/>
                    <a:pt x="21446" y="19378"/>
                  </a:cubicBezTo>
                  <a:cubicBezTo>
                    <a:pt x="21548" y="18941"/>
                    <a:pt x="21600" y="18473"/>
                    <a:pt x="21600" y="18000"/>
                  </a:cubicBezTo>
                  <a:lnTo>
                    <a:pt x="21600" y="3600"/>
                  </a:lnTo>
                  <a:cubicBezTo>
                    <a:pt x="21600" y="3127"/>
                    <a:pt x="21548" y="2659"/>
                    <a:pt x="21446" y="2222"/>
                  </a:cubicBezTo>
                  <a:cubicBezTo>
                    <a:pt x="21344" y="1786"/>
                    <a:pt x="21195" y="1389"/>
                    <a:pt x="21007" y="1054"/>
                  </a:cubicBezTo>
                  <a:cubicBezTo>
                    <a:pt x="20819" y="720"/>
                    <a:pt x="20596" y="455"/>
                    <a:pt x="20351" y="274"/>
                  </a:cubicBezTo>
                  <a:cubicBezTo>
                    <a:pt x="20105" y="93"/>
                    <a:pt x="19842" y="0"/>
                    <a:pt x="19576" y="0"/>
                  </a:cubicBezTo>
                  <a:lnTo>
                    <a:pt x="2024" y="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FFFFFF"/>
              </a:solidFill>
              <a:prstDash val="solid"/>
              <a:miter lim="800000"/>
            </a:ln>
            <a:effectLst>
              <a:outerShdw sx="100000" sy="100000" kx="0" ky="0" algn="b" rotWithShape="0" blurRad="63500" dist="19997" dir="5400000">
                <a:srgbClr val="000000">
                  <a:alpha val="3765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/>
              </a:pPr>
            </a:p>
          </p:txBody>
        </p:sp>
        <p:sp>
          <p:nvSpPr>
            <p:cNvPr id="243" name="تطبيق"/>
            <p:cNvSpPr txBox="1"/>
            <p:nvPr/>
          </p:nvSpPr>
          <p:spPr>
            <a:xfrm>
              <a:off x="45724" y="79474"/>
              <a:ext cx="925296" cy="412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  <a:effectLst>
                    <a:outerShdw sx="100000" sy="100000" kx="0" ky="0" algn="b" rotWithShape="0" blurRad="38100" dist="38100" dir="2700000">
                      <a:srgbClr val="C0C0C0"/>
                    </a:outerShdw>
                  </a:effectLst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تطبيق</a:t>
              </a:r>
            </a:p>
          </p:txBody>
        </p:sp>
      </p:grpSp>
      <p:pic>
        <p:nvPicPr>
          <p:cNvPr id="245" name="Google Shape;261;p26" descr="Google Shape;261;p2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53225" y="2219325"/>
            <a:ext cx="1984375" cy="2268537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Google Shape;259;p26"/>
          <p:cNvSpPr txBox="1"/>
          <p:nvPr/>
        </p:nvSpPr>
        <p:spPr>
          <a:xfrm>
            <a:off x="130175" y="2114883"/>
            <a:ext cx="6629425" cy="825273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4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حكم التأمين التعاوني </a:t>
            </a:r>
          </a:p>
        </p:txBody>
      </p:sp>
      <p:sp>
        <p:nvSpPr>
          <p:cNvPr id="247" name="Google Shape;262;p26"/>
          <p:cNvSpPr txBox="1"/>
          <p:nvPr/>
        </p:nvSpPr>
        <p:spPr>
          <a:xfrm>
            <a:off x="1702619" y="1273024"/>
            <a:ext cx="6200701" cy="684048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/>
          </a:gra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3600">
                <a:solidFill>
                  <a:srgbClr val="33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لايجوز  ويستثنى منه بعض الحالات </a:t>
            </a:r>
          </a:p>
        </p:txBody>
      </p:sp>
      <p:sp>
        <p:nvSpPr>
          <p:cNvPr id="248" name="Google Shape;262;p26"/>
          <p:cNvSpPr txBox="1"/>
          <p:nvPr/>
        </p:nvSpPr>
        <p:spPr>
          <a:xfrm>
            <a:off x="344537" y="3454245"/>
            <a:ext cx="6200701" cy="661219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/>
          </a:gra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3600">
                <a:solidFill>
                  <a:srgbClr val="33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جائز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7" grpId="1"/>
      <p:bldP build="whole" bldLvl="1" animBg="1" rev="0" advAuto="0" spid="248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2;p26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1" name="Google Shape;253;p26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rtl="0">
              <a:spcBef>
                <a:spcPts val="0"/>
              </a:spcBef>
              <a:defRPr/>
            </a:pPr>
          </a:p>
        </p:txBody>
      </p:sp>
      <p:sp>
        <p:nvSpPr>
          <p:cNvPr id="252" name="Google Shape;254;p26"/>
          <p:cNvSpPr/>
          <p:nvPr/>
        </p:nvSpPr>
        <p:spPr>
          <a:xfrm>
            <a:off x="-17463" y="-23813"/>
            <a:ext cx="9144001" cy="6858001"/>
          </a:xfrm>
          <a:prstGeom prst="rect">
            <a:avLst/>
          </a:prstGeom>
          <a:solidFill>
            <a:srgbClr val="948A54"/>
          </a:soli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19997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algn="ctr" rtl="0">
              <a:defRPr sz="1800"/>
            </a:pPr>
          </a:p>
        </p:txBody>
      </p:sp>
      <p:sp>
        <p:nvSpPr>
          <p:cNvPr id="253" name="Google Shape;259;p26"/>
          <p:cNvSpPr txBox="1"/>
          <p:nvPr/>
        </p:nvSpPr>
        <p:spPr>
          <a:xfrm>
            <a:off x="1488257" y="330866"/>
            <a:ext cx="6629425" cy="825273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4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حكم التأمين التجاري</a:t>
            </a:r>
          </a:p>
        </p:txBody>
      </p:sp>
      <p:sp>
        <p:nvSpPr>
          <p:cNvPr id="254" name="Google Shape;262;p26"/>
          <p:cNvSpPr txBox="1"/>
          <p:nvPr/>
        </p:nvSpPr>
        <p:spPr>
          <a:xfrm>
            <a:off x="1702619" y="1273024"/>
            <a:ext cx="6200701" cy="684048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/>
          </a:gra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3600">
                <a:solidFill>
                  <a:srgbClr val="33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لايجوز  ويستثنى منه بعض الحالات </a:t>
            </a:r>
          </a:p>
        </p:txBody>
      </p:sp>
      <p:sp>
        <p:nvSpPr>
          <p:cNvPr id="255" name="Google Shape;262;p26"/>
          <p:cNvSpPr txBox="1"/>
          <p:nvPr/>
        </p:nvSpPr>
        <p:spPr>
          <a:xfrm>
            <a:off x="507355" y="2185495"/>
            <a:ext cx="8129291" cy="1329178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/>
          </a:gra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3600">
                <a:solidFill>
                  <a:srgbClr val="33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١-إذا كان التأمين تابعاً في العقد مثل التأمين الذي يقدمه البائع للمشتري </a:t>
            </a:r>
          </a:p>
        </p:txBody>
      </p:sp>
      <p:sp>
        <p:nvSpPr>
          <p:cNvPr id="256" name="Google Shape;262;p26"/>
          <p:cNvSpPr txBox="1"/>
          <p:nvPr/>
        </p:nvSpPr>
        <p:spPr>
          <a:xfrm>
            <a:off x="507354" y="3743096"/>
            <a:ext cx="8129291" cy="1329178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/>
          </a:gra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3600">
                <a:solidFill>
                  <a:srgbClr val="33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٢-إذا كان التأمين مماتقتضيه الحاجة مثل التأمين على المركبه </a:t>
            </a:r>
          </a:p>
        </p:txBody>
      </p:sp>
      <p:sp>
        <p:nvSpPr>
          <p:cNvPr id="257" name="Google Shape;262;p26"/>
          <p:cNvSpPr txBox="1"/>
          <p:nvPr/>
        </p:nvSpPr>
        <p:spPr>
          <a:xfrm>
            <a:off x="489892" y="5420418"/>
            <a:ext cx="8129291" cy="1329178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/>
          </a:gra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3600">
                <a:solidFill>
                  <a:srgbClr val="33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١-إذا كان التأمين مجاناً بلاعوض كالتأمين الطبي الذي تقدمه الشركة لموظفيها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6" grpId="3"/>
      <p:bldP build="whole" bldLvl="1" animBg="1" rev="0" advAuto="0" spid="254" grpId="1"/>
      <p:bldP build="whole" bldLvl="1" animBg="1" rev="0" advAuto="0" spid="257" grpId="4"/>
      <p:bldP build="whole" bldLvl="1" animBg="1" rev="0" advAuto="0" spid="255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391;p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B9B8"/>
          </a:solidFill>
          <a:ln w="25400">
            <a:solidFill>
              <a:srgbClr val="385D8A"/>
            </a:solidFill>
            <a:miter/>
          </a:ln>
        </p:spPr>
        <p:txBody>
          <a:bodyPr lIns="0" tIns="0" rIns="0" bIns="0" anchor="ctr"/>
          <a:lstStyle/>
          <a:p>
            <a:pPr rtl="0">
              <a:defRPr sz="1800"/>
            </a:pPr>
          </a:p>
        </p:txBody>
      </p:sp>
      <p:pic>
        <p:nvPicPr>
          <p:cNvPr id="260" name="Google Shape;392;p35" descr="Google Shape;392;p3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2937" y="428625"/>
            <a:ext cx="8072439" cy="6072188"/>
          </a:xfrm>
          <a:prstGeom prst="rect">
            <a:avLst/>
          </a:prstGeom>
          <a:ln w="38100" cap="sq">
            <a:solidFill>
              <a:srgbClr val="000000"/>
            </a:solidFill>
            <a:miter/>
          </a:ln>
          <a:effectLst>
            <a:outerShdw sx="100000" sy="100000" kx="0" ky="0" algn="b" rotWithShape="0" blurRad="63500" dist="38100" dir="2700000">
              <a:srgbClr val="000000">
                <a:alpha val="4275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96;p14" descr="Google Shape;96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9920000">
            <a:off x="-350837" y="15873"/>
            <a:ext cx="9685337" cy="6596063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Google Shape;97;p14"/>
          <p:cNvSpPr txBox="1"/>
          <p:nvPr/>
        </p:nvSpPr>
        <p:spPr>
          <a:xfrm rot="20202645">
            <a:off x="112984" y="831724"/>
            <a:ext cx="3568894" cy="1217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4000">
                <a:solidFill>
                  <a:srgbClr val="FF0000"/>
                </a:solidFill>
              </a:defRPr>
            </a:lvl1pPr>
          </a:lstStyle>
          <a:p>
            <a:pPr rtl="0">
              <a:defRPr/>
            </a:pPr>
            <a:r>
              <a:t>إستراتيجية شريط الذكريات</a:t>
            </a:r>
          </a:p>
        </p:txBody>
      </p:sp>
      <p:sp>
        <p:nvSpPr>
          <p:cNvPr id="121" name="Google Shape;98;p14"/>
          <p:cNvSpPr txBox="1"/>
          <p:nvPr/>
        </p:nvSpPr>
        <p:spPr>
          <a:xfrm>
            <a:off x="1831642" y="4000503"/>
            <a:ext cx="349551" cy="646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 rtl="0">
              <a:defRPr b="1" sz="4000"/>
            </a:pPr>
            <a:r>
              <a:t> </a:t>
            </a:r>
            <a:r>
              <a:rPr sz="3200"/>
              <a:t> </a:t>
            </a:r>
          </a:p>
        </p:txBody>
      </p:sp>
      <p:grpSp>
        <p:nvGrpSpPr>
          <p:cNvPr id="126" name="Google Shape;99;p14"/>
          <p:cNvGrpSpPr/>
          <p:nvPr/>
        </p:nvGrpSpPr>
        <p:grpSpPr>
          <a:xfrm>
            <a:off x="6024736" y="5230693"/>
            <a:ext cx="2714635" cy="1500706"/>
            <a:chOff x="0" y="0"/>
            <a:chExt cx="2714633" cy="1500704"/>
          </a:xfrm>
        </p:grpSpPr>
        <p:grpSp>
          <p:nvGrpSpPr>
            <p:cNvPr id="124" name="تجميع"/>
            <p:cNvGrpSpPr/>
            <p:nvPr/>
          </p:nvGrpSpPr>
          <p:grpSpPr>
            <a:xfrm>
              <a:off x="0" y="-1"/>
              <a:ext cx="2714634" cy="1354451"/>
              <a:chOff x="0" y="0"/>
              <a:chExt cx="2714633" cy="1354449"/>
            </a:xfrm>
          </p:grpSpPr>
          <p:sp>
            <p:nvSpPr>
              <p:cNvPr id="122" name="شكل"/>
              <p:cNvSpPr/>
              <p:nvPr/>
            </p:nvSpPr>
            <p:spPr>
              <a:xfrm>
                <a:off x="0" y="0"/>
                <a:ext cx="2714634" cy="1354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777" fill="norm" stroke="1" extrusionOk="0">
                    <a:moveTo>
                      <a:pt x="0" y="19068"/>
                    </a:moveTo>
                    <a:cubicBezTo>
                      <a:pt x="9298" y="21600"/>
                      <a:pt x="9298" y="16535"/>
                      <a:pt x="18595" y="16535"/>
                    </a:cubicBezTo>
                    <a:lnTo>
                      <a:pt x="18595" y="3372"/>
                    </a:lnTo>
                    <a:lnTo>
                      <a:pt x="0" y="3372"/>
                    </a:lnTo>
                    <a:close/>
                    <a:moveTo>
                      <a:pt x="1532" y="3372"/>
                    </a:moveTo>
                    <a:lnTo>
                      <a:pt x="1532" y="1665"/>
                    </a:lnTo>
                    <a:lnTo>
                      <a:pt x="20000" y="1665"/>
                    </a:lnTo>
                    <a:lnTo>
                      <a:pt x="20000" y="14911"/>
                    </a:lnTo>
                    <a:cubicBezTo>
                      <a:pt x="19298" y="14911"/>
                      <a:pt x="18595" y="15003"/>
                      <a:pt x="18595" y="15003"/>
                    </a:cubicBezTo>
                    <a:lnTo>
                      <a:pt x="18595" y="3372"/>
                    </a:lnTo>
                    <a:close/>
                    <a:moveTo>
                      <a:pt x="2972" y="1665"/>
                    </a:moveTo>
                    <a:lnTo>
                      <a:pt x="2972" y="0"/>
                    </a:lnTo>
                    <a:lnTo>
                      <a:pt x="21600" y="0"/>
                    </a:lnTo>
                    <a:lnTo>
                      <a:pt x="21600" y="13205"/>
                    </a:lnTo>
                    <a:cubicBezTo>
                      <a:pt x="20800" y="13205"/>
                      <a:pt x="20000" y="13274"/>
                      <a:pt x="20000" y="13274"/>
                    </a:cubicBezTo>
                    <a:lnTo>
                      <a:pt x="20000" y="166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A09D"/>
                  </a:gs>
                  <a:gs pos="35000">
                    <a:srgbClr val="FFBCBC"/>
                  </a:gs>
                  <a:gs pos="100000">
                    <a:srgbClr val="FFE2E2"/>
                  </a:gs>
                </a:gsLst>
                <a:lin ang="16200038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765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rtl="0">
                  <a:defRPr/>
                </a:pPr>
              </a:p>
            </p:txBody>
          </p:sp>
          <p:sp>
            <p:nvSpPr>
              <p:cNvPr id="123" name="شكل"/>
              <p:cNvSpPr/>
              <p:nvPr/>
            </p:nvSpPr>
            <p:spPr>
              <a:xfrm>
                <a:off x="0" y="0"/>
                <a:ext cx="2714634" cy="1354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777" fill="norm" stroke="1" extrusionOk="0">
                    <a:moveTo>
                      <a:pt x="0" y="3372"/>
                    </a:moveTo>
                    <a:lnTo>
                      <a:pt x="18595" y="3372"/>
                    </a:lnTo>
                    <a:lnTo>
                      <a:pt x="18595" y="16535"/>
                    </a:lnTo>
                    <a:cubicBezTo>
                      <a:pt x="9298" y="16535"/>
                      <a:pt x="9298" y="21600"/>
                      <a:pt x="0" y="19068"/>
                    </a:cubicBezTo>
                    <a:close/>
                    <a:moveTo>
                      <a:pt x="1532" y="3372"/>
                    </a:moveTo>
                    <a:lnTo>
                      <a:pt x="1532" y="1665"/>
                    </a:lnTo>
                    <a:lnTo>
                      <a:pt x="20000" y="1665"/>
                    </a:lnTo>
                    <a:lnTo>
                      <a:pt x="20000" y="14911"/>
                    </a:lnTo>
                    <a:cubicBezTo>
                      <a:pt x="19298" y="14911"/>
                      <a:pt x="18595" y="15003"/>
                      <a:pt x="18595" y="15003"/>
                    </a:cubicBezTo>
                    <a:moveTo>
                      <a:pt x="2972" y="1665"/>
                    </a:moveTo>
                    <a:lnTo>
                      <a:pt x="2972" y="0"/>
                    </a:lnTo>
                    <a:lnTo>
                      <a:pt x="21600" y="0"/>
                    </a:lnTo>
                    <a:lnTo>
                      <a:pt x="21600" y="13205"/>
                    </a:lnTo>
                    <a:cubicBezTo>
                      <a:pt x="20800" y="13205"/>
                      <a:pt x="20000" y="13274"/>
                      <a:pt x="20000" y="13274"/>
                    </a:cubicBezTo>
                  </a:path>
                </a:pathLst>
              </a:custGeom>
              <a:noFill/>
              <a:ln w="9525" cap="flat">
                <a:solidFill>
                  <a:srgbClr val="BD4B48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 rtl="0">
                  <a:defRPr/>
                </a:pPr>
              </a:p>
            </p:txBody>
          </p:sp>
        </p:grpSp>
        <p:sp>
          <p:nvSpPr>
            <p:cNvPr id="125" name="تغذية راجعة"/>
            <p:cNvSpPr txBox="1"/>
            <p:nvPr/>
          </p:nvSpPr>
          <p:spPr>
            <a:xfrm>
              <a:off x="45724" y="36112"/>
              <a:ext cx="2245524" cy="14645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 sz="4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تغذية راجعة </a:t>
              </a:r>
            </a:p>
          </p:txBody>
        </p:sp>
      </p:grpSp>
      <p:sp>
        <p:nvSpPr>
          <p:cNvPr id="127" name="Google Shape;100;p14"/>
          <p:cNvSpPr txBox="1"/>
          <p:nvPr/>
        </p:nvSpPr>
        <p:spPr>
          <a:xfrm>
            <a:off x="6963774" y="4385224"/>
            <a:ext cx="1729851" cy="6098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3600"/>
            </a:lvl1pPr>
          </a:lstStyle>
          <a:p>
            <a:pPr rtl="0">
              <a:defRPr/>
            </a:pPr>
            <a:r>
              <a:t>حل الواجب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10;p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rtl="0">
              <a:defRPr sz="1800"/>
            </a:pPr>
          </a:p>
        </p:txBody>
      </p:sp>
      <p:grpSp>
        <p:nvGrpSpPr>
          <p:cNvPr id="132" name="Google Shape;111;p15"/>
          <p:cNvGrpSpPr/>
          <p:nvPr/>
        </p:nvGrpSpPr>
        <p:grpSpPr>
          <a:xfrm>
            <a:off x="3298781" y="476672"/>
            <a:ext cx="5466902" cy="5442300"/>
            <a:chOff x="0" y="0"/>
            <a:chExt cx="5466900" cy="5442299"/>
          </a:xfrm>
        </p:grpSpPr>
        <p:sp>
          <p:nvSpPr>
            <p:cNvPr id="130" name="مستطيل"/>
            <p:cNvSpPr/>
            <p:nvPr/>
          </p:nvSpPr>
          <p:spPr>
            <a:xfrm>
              <a:off x="0" y="0"/>
              <a:ext cx="5466901" cy="544230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1" name="عددي أسباب البيوع المحرمه"/>
            <p:cNvSpPr/>
            <p:nvPr/>
          </p:nvSpPr>
          <p:spPr>
            <a:xfrm>
              <a:off x="45724" y="2721149"/>
              <a:ext cx="537545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 sz="4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عددي أسباب البيوع المحرمه</a:t>
              </a:r>
            </a:p>
          </p:txBody>
        </p:sp>
      </p:grpSp>
      <p:grpSp>
        <p:nvGrpSpPr>
          <p:cNvPr id="135" name="Google Shape;112;p15"/>
          <p:cNvGrpSpPr/>
          <p:nvPr/>
        </p:nvGrpSpPr>
        <p:grpSpPr>
          <a:xfrm>
            <a:off x="1337" y="5497994"/>
            <a:ext cx="2862649" cy="1258479"/>
            <a:chOff x="0" y="0"/>
            <a:chExt cx="2862648" cy="1258478"/>
          </a:xfrm>
        </p:grpSpPr>
        <p:sp>
          <p:nvSpPr>
            <p:cNvPr id="133" name="مستطيل"/>
            <p:cNvSpPr/>
            <p:nvPr/>
          </p:nvSpPr>
          <p:spPr>
            <a:xfrm>
              <a:off x="0" y="273467"/>
              <a:ext cx="2862649" cy="711545"/>
            </a:xfrm>
            <a:prstGeom prst="rect">
              <a:avLst/>
            </a:prstGeom>
            <a:solidFill>
              <a:schemeClr val="accent2"/>
            </a:solidFill>
            <a:ln w="38100" cap="flat">
              <a:solidFill>
                <a:srgbClr val="FFFFFF"/>
              </a:solidFill>
              <a:prstDash val="solid"/>
              <a:miter lim="800000"/>
            </a:ln>
            <a:effectLst>
              <a:outerShdw sx="100000" sy="100000" kx="0" ky="0" algn="b" rotWithShape="0" blurRad="63500" dist="20000" dir="5400000">
                <a:srgbClr val="000000">
                  <a:alpha val="3765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/>
              </a:pPr>
            </a:p>
          </p:txBody>
        </p:sp>
        <p:sp>
          <p:nvSpPr>
            <p:cNvPr id="134" name="تدريس تبادلي (تنبؤ)"/>
            <p:cNvSpPr txBox="1"/>
            <p:nvPr/>
          </p:nvSpPr>
          <p:spPr>
            <a:xfrm>
              <a:off x="67866" y="0"/>
              <a:ext cx="2726916" cy="1258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>
              <a:lvl1pPr algn="ctr">
                <a:defRPr sz="2000">
                  <a:solidFill>
                    <a:srgbClr val="FFFFFF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pPr rtl="0">
                <a:defRPr/>
              </a:pPr>
              <a:r>
                <a:t>تدريس تبادلي (تنبؤ)</a:t>
              </a:r>
            </a:p>
          </p:txBody>
        </p:sp>
      </p:grpSp>
      <p:grpSp>
        <p:nvGrpSpPr>
          <p:cNvPr id="138" name="Google Shape;113;p15"/>
          <p:cNvGrpSpPr/>
          <p:nvPr/>
        </p:nvGrpSpPr>
        <p:grpSpPr>
          <a:xfrm>
            <a:off x="314887" y="1253557"/>
            <a:ext cx="2669009" cy="3888433"/>
            <a:chOff x="0" y="0"/>
            <a:chExt cx="2669008" cy="3888432"/>
          </a:xfrm>
        </p:grpSpPr>
        <p:sp>
          <p:nvSpPr>
            <p:cNvPr id="136" name="مستطيل"/>
            <p:cNvSpPr/>
            <p:nvPr/>
          </p:nvSpPr>
          <p:spPr>
            <a:xfrm>
              <a:off x="0" y="0"/>
              <a:ext cx="2669009" cy="3888433"/>
            </a:xfrm>
            <a:prstGeom prst="rect">
              <a:avLst/>
            </a:prstGeom>
            <a:solidFill>
              <a:srgbClr val="ECECE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pic>
          <p:nvPicPr>
            <p:cNvPr id="137" name="image3.png" descr="image3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669009" cy="3888433"/>
            </a:xfrm>
            <a:prstGeom prst="rect">
              <a:avLst/>
            </a:prstGeom>
            <a:ln w="88900" cap="sq">
              <a:solidFill>
                <a:srgbClr val="FFFFFF"/>
              </a:solidFill>
              <a:prstDash val="solid"/>
              <a:miter lim="800000"/>
            </a:ln>
            <a:effectLst>
              <a:outerShdw sx="100000" sy="100000" kx="0" ky="0" algn="b" rotWithShape="0" blurRad="50800" dist="18000" dir="540000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18;p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7FECA"/>
          </a:solidFill>
          <a:ln>
            <a:solidFill>
              <a:srgbClr val="98B954"/>
            </a:solidFill>
            <a:miter/>
          </a:ln>
          <a:effectLst>
            <a:outerShdw sx="100000" sy="100000" kx="0" ky="0" algn="b" rotWithShape="0" blurRad="63500" dist="23000" dir="5400000">
              <a:srgbClr val="000000">
                <a:alpha val="34900"/>
              </a:srgbClr>
            </a:outerShdw>
          </a:effectLst>
        </p:spPr>
        <p:txBody>
          <a:bodyPr lIns="0" tIns="0" rIns="0" bIns="0" anchor="ctr"/>
          <a:lstStyle/>
          <a:p>
            <a:pPr rtl="0">
              <a:defRPr sz="1800"/>
            </a:pPr>
          </a:p>
        </p:txBody>
      </p:sp>
      <p:sp>
        <p:nvSpPr>
          <p:cNvPr id="141" name="Google Shape;132;p17"/>
          <p:cNvSpPr/>
          <p:nvPr/>
        </p:nvSpPr>
        <p:spPr>
          <a:xfrm>
            <a:off x="657553" y="1411547"/>
            <a:ext cx="7828894" cy="3511597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6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السبب الثالث من أسباب الكسب المحرم: الغرر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31;p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38"/>
          </a:gradFill>
          <a:ln>
            <a:solidFill>
              <a:srgbClr val="000000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rtl="0">
              <a:defRPr sz="1800"/>
            </a:pPr>
          </a:p>
        </p:txBody>
      </p:sp>
      <p:sp>
        <p:nvSpPr>
          <p:cNvPr id="144" name="Google Shape;132;p17"/>
          <p:cNvSpPr/>
          <p:nvPr/>
        </p:nvSpPr>
        <p:spPr>
          <a:xfrm>
            <a:off x="1273427" y="2244702"/>
            <a:ext cx="6597145" cy="236859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6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الغرر: البيع المجهول العاقبه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38;p18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7" name="Google Shape;139;p18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rtl="0">
              <a:spcBef>
                <a:spcPts val="0"/>
              </a:spcBef>
              <a:defRPr/>
            </a:pPr>
          </a:p>
        </p:txBody>
      </p:sp>
      <p:grpSp>
        <p:nvGrpSpPr>
          <p:cNvPr id="150" name="Google Shape;140;p1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48" name="مستطيل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EBF1DE"/>
            </a:solidFill>
            <a:ln w="9525" cap="flat">
              <a:solidFill>
                <a:srgbClr val="BE4B48"/>
              </a:solidFill>
              <a:prstDash val="solid"/>
              <a:miter lim="800000"/>
            </a:ln>
            <a:effectLst>
              <a:outerShdw sx="100000" sy="100000" kx="0" ky="0" algn="b" rotWithShape="0" blurRad="63500" dist="20000" dir="5400000">
                <a:srgbClr val="000000">
                  <a:alpha val="3765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/>
              </a:pPr>
            </a:p>
          </p:txBody>
        </p:sp>
        <p:sp>
          <p:nvSpPr>
            <p:cNvPr id="149" name="النص"/>
            <p:cNvSpPr txBox="1"/>
            <p:nvPr/>
          </p:nvSpPr>
          <p:spPr>
            <a:xfrm>
              <a:off x="45724" y="2983249"/>
              <a:ext cx="9052551" cy="89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/>
            <a:p>
              <a:pPr algn="ctr" rt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br/>
              <a:br/>
            </a:p>
          </p:txBody>
        </p:sp>
      </p:grpSp>
      <p:grpSp>
        <p:nvGrpSpPr>
          <p:cNvPr id="153" name="Google Shape;141;p18"/>
          <p:cNvGrpSpPr/>
          <p:nvPr/>
        </p:nvGrpSpPr>
        <p:grpSpPr>
          <a:xfrm>
            <a:off x="251520" y="541393"/>
            <a:ext cx="5760600" cy="5872888"/>
            <a:chOff x="0" y="0"/>
            <a:chExt cx="5760599" cy="5872887"/>
          </a:xfrm>
        </p:grpSpPr>
        <p:sp>
          <p:nvSpPr>
            <p:cNvPr id="151" name="مستطيل"/>
            <p:cNvSpPr/>
            <p:nvPr/>
          </p:nvSpPr>
          <p:spPr>
            <a:xfrm>
              <a:off x="0" y="0"/>
              <a:ext cx="5760600" cy="5872888"/>
            </a:xfrm>
            <a:prstGeom prst="rect">
              <a:avLst/>
            </a:prstGeom>
            <a:solidFill>
              <a:srgbClr val="EDF39F"/>
            </a:solidFill>
            <a:ln w="9525" cap="flat">
              <a:solidFill>
                <a:srgbClr val="F5913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765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r" rtl="0">
                <a:defRPr sz="3200">
                  <a:solidFill>
                    <a:srgbClr val="0C0C0C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2" name="١- تغريف الغرر…"/>
            <p:cNvSpPr/>
            <p:nvPr/>
          </p:nvSpPr>
          <p:spPr>
            <a:xfrm>
              <a:off x="45724" y="3325970"/>
              <a:ext cx="566915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/>
            <a:p>
              <a:pPr algn="r" rtl="0">
                <a:defRPr sz="32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١- تغريف الغرر</a:t>
              </a:r>
            </a:p>
            <a:p>
              <a:pPr algn="r" rtl="0">
                <a:defRPr sz="32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٢- حكمه</a:t>
              </a:r>
            </a:p>
            <a:p>
              <a:pPr algn="r" rtl="0">
                <a:defRPr sz="32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٣-حوال الجهاله.</a:t>
              </a:r>
            </a:p>
            <a:p>
              <a:pPr algn="r" rtl="0">
                <a:defRPr sz="3200">
                  <a:solidFill>
                    <a:srgbClr val="0C0C0C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٤- حكم القمار.</a:t>
              </a:r>
            </a:p>
            <a:p>
              <a:pPr algn="r" rtl="0">
                <a:defRPr sz="3200">
                  <a:solidFill>
                    <a:srgbClr val="0C0C0C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٥- صور القمار</a:t>
              </a:r>
            </a:p>
            <a:p>
              <a:pPr algn="r" rtl="0">
                <a:defRPr sz="3200">
                  <a:solidFill>
                    <a:srgbClr val="0C0C0C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٦-شروط الغرر </a:t>
              </a:r>
            </a:p>
            <a:p>
              <a:pPr algn="r" rtl="0">
                <a:defRPr sz="3200">
                  <a:solidFill>
                    <a:srgbClr val="0C0C0C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٧-تعريف التأمين </a:t>
              </a:r>
            </a:p>
            <a:p>
              <a:pPr algn="r" rtl="0">
                <a:defRPr sz="3200">
                  <a:solidFill>
                    <a:srgbClr val="0C0C0C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٨-أنواع التأمين وحكمها</a:t>
              </a:r>
            </a:p>
          </p:txBody>
        </p:sp>
      </p:grpSp>
      <p:pic>
        <p:nvPicPr>
          <p:cNvPr id="154" name="Google Shape;142;p18" descr="Google Shape;142;p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00687" y="-214312"/>
            <a:ext cx="3933826" cy="44624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47;p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rtl="0">
              <a:defRPr sz="1800"/>
            </a:pPr>
          </a:p>
        </p:txBody>
      </p:sp>
      <p:grpSp>
        <p:nvGrpSpPr>
          <p:cNvPr id="159" name="Google Shape;148;p19"/>
          <p:cNvGrpSpPr/>
          <p:nvPr/>
        </p:nvGrpSpPr>
        <p:grpSpPr>
          <a:xfrm>
            <a:off x="2135076" y="99468"/>
            <a:ext cx="5496993" cy="1046232"/>
            <a:chOff x="0" y="0"/>
            <a:chExt cx="5496992" cy="1046231"/>
          </a:xfrm>
        </p:grpSpPr>
        <p:sp>
          <p:nvSpPr>
            <p:cNvPr id="157" name="مستطيل"/>
            <p:cNvSpPr/>
            <p:nvPr/>
          </p:nvSpPr>
          <p:spPr>
            <a:xfrm>
              <a:off x="0" y="0"/>
              <a:ext cx="5496993" cy="1046232"/>
            </a:xfrm>
            <a:prstGeom prst="roundRect">
              <a:avLst>
                <a:gd name="adj" fmla="val 0"/>
              </a:avLst>
            </a:prstGeom>
            <a:solidFill>
              <a:srgbClr val="5C0701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 b="1" sz="36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8" name="أحوال الجهالة في المبيع"/>
            <p:cNvSpPr txBox="1"/>
            <p:nvPr/>
          </p:nvSpPr>
          <p:spPr>
            <a:xfrm>
              <a:off x="136047" y="77141"/>
              <a:ext cx="5224899" cy="8919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/>
            <a:p>
              <a:pPr algn="ctr" rtl="0">
                <a:defRPr b="1" sz="3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>
                  <a:solidFill>
                    <a:srgbClr val="FFFFFF"/>
                  </a:solidFill>
                </a:rPr>
                <a:t>أحوال الجهالة في المبيع</a:t>
              </a:r>
              <a:r>
                <a:t> </a:t>
              </a:r>
            </a:p>
          </p:txBody>
        </p:sp>
      </p:grpSp>
      <p:grpSp>
        <p:nvGrpSpPr>
          <p:cNvPr id="162" name="Google Shape;148;p19"/>
          <p:cNvGrpSpPr/>
          <p:nvPr/>
        </p:nvGrpSpPr>
        <p:grpSpPr>
          <a:xfrm>
            <a:off x="3087503" y="1327385"/>
            <a:ext cx="5496993" cy="1046232"/>
            <a:chOff x="0" y="0"/>
            <a:chExt cx="5496992" cy="1046231"/>
          </a:xfrm>
        </p:grpSpPr>
        <p:sp>
          <p:nvSpPr>
            <p:cNvPr id="160" name="مستطيل"/>
            <p:cNvSpPr/>
            <p:nvPr/>
          </p:nvSpPr>
          <p:spPr>
            <a:xfrm>
              <a:off x="0" y="0"/>
              <a:ext cx="5496993" cy="1046232"/>
            </a:xfrm>
            <a:prstGeom prst="roundRect">
              <a:avLst>
                <a:gd name="adj" fmla="val 0"/>
              </a:avLst>
            </a:prstGeom>
            <a:solidFill>
              <a:srgbClr val="5C0701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 b="1" sz="36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1" name="١-عدم العلم بالمبيع نفسه"/>
            <p:cNvSpPr txBox="1"/>
            <p:nvPr/>
          </p:nvSpPr>
          <p:spPr>
            <a:xfrm>
              <a:off x="136047" y="77141"/>
              <a:ext cx="5224899" cy="891949"/>
            </a:xfrm>
            <a:prstGeom prst="rect">
              <a:avLst/>
            </a:prstGeom>
            <a:solidFill>
              <a:srgbClr val="012F7B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>
              <a:lvl1pPr algn="ctr">
                <a:defRPr b="1" sz="3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١-عدم العلم بالمبيع نفسه</a:t>
              </a:r>
            </a:p>
          </p:txBody>
        </p:sp>
      </p:grpSp>
      <p:grpSp>
        <p:nvGrpSpPr>
          <p:cNvPr id="165" name="Google Shape;148;p19"/>
          <p:cNvGrpSpPr/>
          <p:nvPr/>
        </p:nvGrpSpPr>
        <p:grpSpPr>
          <a:xfrm>
            <a:off x="-39245" y="2324509"/>
            <a:ext cx="5496993" cy="1046232"/>
            <a:chOff x="0" y="0"/>
            <a:chExt cx="5496992" cy="1046231"/>
          </a:xfrm>
        </p:grpSpPr>
        <p:sp>
          <p:nvSpPr>
            <p:cNvPr id="163" name="مستطيل"/>
            <p:cNvSpPr/>
            <p:nvPr/>
          </p:nvSpPr>
          <p:spPr>
            <a:xfrm>
              <a:off x="0" y="0"/>
              <a:ext cx="5496993" cy="1046232"/>
            </a:xfrm>
            <a:prstGeom prst="roundRect">
              <a:avLst>
                <a:gd name="adj" fmla="val 0"/>
              </a:avLst>
            </a:prstGeom>
            <a:solidFill>
              <a:srgbClr val="5C0701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 b="1" sz="36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4" name="٢-عدم العلم بصفاته"/>
            <p:cNvSpPr txBox="1"/>
            <p:nvPr/>
          </p:nvSpPr>
          <p:spPr>
            <a:xfrm>
              <a:off x="136047" y="77141"/>
              <a:ext cx="5224899" cy="891949"/>
            </a:xfrm>
            <a:prstGeom prst="rect">
              <a:avLst/>
            </a:prstGeom>
            <a:solidFill>
              <a:srgbClr val="012F7B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>
              <a:lvl1pPr algn="ctr">
                <a:defRPr b="1" sz="3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٢-عدم العلم بصفاته</a:t>
              </a:r>
            </a:p>
          </p:txBody>
        </p:sp>
      </p:grpSp>
      <p:grpSp>
        <p:nvGrpSpPr>
          <p:cNvPr id="168" name="Google Shape;148;p19"/>
          <p:cNvGrpSpPr/>
          <p:nvPr/>
        </p:nvGrpSpPr>
        <p:grpSpPr>
          <a:xfrm>
            <a:off x="3498752" y="3286217"/>
            <a:ext cx="5496994" cy="1046232"/>
            <a:chOff x="0" y="0"/>
            <a:chExt cx="5496992" cy="1046231"/>
          </a:xfrm>
        </p:grpSpPr>
        <p:sp>
          <p:nvSpPr>
            <p:cNvPr id="166" name="مستطيل"/>
            <p:cNvSpPr/>
            <p:nvPr/>
          </p:nvSpPr>
          <p:spPr>
            <a:xfrm>
              <a:off x="0" y="0"/>
              <a:ext cx="5496993" cy="1046232"/>
            </a:xfrm>
            <a:prstGeom prst="roundRect">
              <a:avLst>
                <a:gd name="adj" fmla="val 0"/>
              </a:avLst>
            </a:prstGeom>
            <a:solidFill>
              <a:srgbClr val="5C0701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 b="1" sz="36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7" name="٣-عدم العلم بمقداره"/>
            <p:cNvSpPr txBox="1"/>
            <p:nvPr/>
          </p:nvSpPr>
          <p:spPr>
            <a:xfrm>
              <a:off x="136047" y="77141"/>
              <a:ext cx="5224899" cy="891949"/>
            </a:xfrm>
            <a:prstGeom prst="rect">
              <a:avLst/>
            </a:prstGeom>
            <a:solidFill>
              <a:srgbClr val="012F7B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>
              <a:lvl1pPr algn="ctr">
                <a:defRPr b="1" sz="3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٣-عدم العلم بمقداره</a:t>
              </a:r>
            </a:p>
          </p:txBody>
        </p:sp>
      </p:grpSp>
      <p:grpSp>
        <p:nvGrpSpPr>
          <p:cNvPr id="171" name="Google Shape;148;p19"/>
          <p:cNvGrpSpPr/>
          <p:nvPr/>
        </p:nvGrpSpPr>
        <p:grpSpPr>
          <a:xfrm>
            <a:off x="246338" y="4202800"/>
            <a:ext cx="5496994" cy="1046232"/>
            <a:chOff x="0" y="0"/>
            <a:chExt cx="5496992" cy="1046231"/>
          </a:xfrm>
        </p:grpSpPr>
        <p:sp>
          <p:nvSpPr>
            <p:cNvPr id="169" name="مستطيل"/>
            <p:cNvSpPr/>
            <p:nvPr/>
          </p:nvSpPr>
          <p:spPr>
            <a:xfrm>
              <a:off x="0" y="0"/>
              <a:ext cx="5496993" cy="1046232"/>
            </a:xfrm>
            <a:prstGeom prst="roundRect">
              <a:avLst>
                <a:gd name="adj" fmla="val 0"/>
              </a:avLst>
            </a:prstGeom>
            <a:solidFill>
              <a:srgbClr val="5C0701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 b="1" sz="36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0" name="٤-عدم تملك البائع له"/>
            <p:cNvSpPr txBox="1"/>
            <p:nvPr/>
          </p:nvSpPr>
          <p:spPr>
            <a:xfrm>
              <a:off x="136047" y="77141"/>
              <a:ext cx="5224899" cy="891949"/>
            </a:xfrm>
            <a:prstGeom prst="rect">
              <a:avLst/>
            </a:prstGeom>
            <a:solidFill>
              <a:srgbClr val="012F7B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>
              <a:lvl1pPr algn="ctr">
                <a:defRPr b="1" sz="3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٤-عدم تملك البائع له</a:t>
              </a:r>
            </a:p>
          </p:txBody>
        </p:sp>
      </p:grpSp>
      <p:grpSp>
        <p:nvGrpSpPr>
          <p:cNvPr id="174" name="Google Shape;148;p19"/>
          <p:cNvGrpSpPr/>
          <p:nvPr/>
        </p:nvGrpSpPr>
        <p:grpSpPr>
          <a:xfrm>
            <a:off x="1835365" y="5245049"/>
            <a:ext cx="7160381" cy="1183093"/>
            <a:chOff x="0" y="0"/>
            <a:chExt cx="7160379" cy="1183092"/>
          </a:xfrm>
        </p:grpSpPr>
        <p:sp>
          <p:nvSpPr>
            <p:cNvPr id="172" name="مستطيل"/>
            <p:cNvSpPr/>
            <p:nvPr/>
          </p:nvSpPr>
          <p:spPr>
            <a:xfrm>
              <a:off x="0" y="0"/>
              <a:ext cx="7160380" cy="1183093"/>
            </a:xfrm>
            <a:prstGeom prst="roundRect">
              <a:avLst>
                <a:gd name="adj" fmla="val 0"/>
              </a:avLst>
            </a:prstGeom>
            <a:solidFill>
              <a:srgbClr val="5C0701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 b="1" sz="36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3" name="٥-عدم قدرة البائع على تسليمه"/>
            <p:cNvSpPr txBox="1"/>
            <p:nvPr/>
          </p:nvSpPr>
          <p:spPr>
            <a:xfrm>
              <a:off x="41297" y="77141"/>
              <a:ext cx="6983036" cy="976171"/>
            </a:xfrm>
            <a:prstGeom prst="rect">
              <a:avLst/>
            </a:prstGeom>
            <a:solidFill>
              <a:srgbClr val="012F7B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>
              <a:lvl1pPr algn="ctr">
                <a:defRPr b="1" sz="3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٥-عدم قدرة البائع على تسليمه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47;p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rtl="0">
              <a:defRPr sz="1800"/>
            </a:pPr>
          </a:p>
        </p:txBody>
      </p:sp>
      <p:grpSp>
        <p:nvGrpSpPr>
          <p:cNvPr id="179" name="Google Shape;148;p19"/>
          <p:cNvGrpSpPr/>
          <p:nvPr/>
        </p:nvGrpSpPr>
        <p:grpSpPr>
          <a:xfrm>
            <a:off x="2135076" y="99468"/>
            <a:ext cx="5496993" cy="1046232"/>
            <a:chOff x="0" y="0"/>
            <a:chExt cx="5496992" cy="1046231"/>
          </a:xfrm>
        </p:grpSpPr>
        <p:sp>
          <p:nvSpPr>
            <p:cNvPr id="177" name="مستطيل"/>
            <p:cNvSpPr/>
            <p:nvPr/>
          </p:nvSpPr>
          <p:spPr>
            <a:xfrm>
              <a:off x="0" y="0"/>
              <a:ext cx="5496993" cy="1046232"/>
            </a:xfrm>
            <a:prstGeom prst="roundRect">
              <a:avLst>
                <a:gd name="adj" fmla="val 0"/>
              </a:avLst>
            </a:prstGeom>
            <a:solidFill>
              <a:srgbClr val="5C0701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 b="1" sz="36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8" name="أحوال الجهالة في الثمن"/>
            <p:cNvSpPr txBox="1"/>
            <p:nvPr/>
          </p:nvSpPr>
          <p:spPr>
            <a:xfrm>
              <a:off x="136047" y="77141"/>
              <a:ext cx="5224899" cy="8919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/>
            <a:p>
              <a:pPr algn="ctr" rtl="0">
                <a:defRPr b="1" sz="3600">
                  <a:latin typeface="Calibri"/>
                  <a:ea typeface="Calibri"/>
                  <a:cs typeface="Calibri"/>
                  <a:sym typeface="Calibri"/>
                </a:defRPr>
              </a:pPr>
              <a:r>
                <a:rPr>
                  <a:solidFill>
                    <a:srgbClr val="FFFFFF"/>
                  </a:solidFill>
                </a:rPr>
                <a:t>أحوال الجهالة في الثمن</a:t>
              </a:r>
              <a:r>
                <a:t> </a:t>
              </a:r>
            </a:p>
          </p:txBody>
        </p:sp>
      </p:grpSp>
      <p:grpSp>
        <p:nvGrpSpPr>
          <p:cNvPr id="182" name="Google Shape;148;p19"/>
          <p:cNvGrpSpPr/>
          <p:nvPr/>
        </p:nvGrpSpPr>
        <p:grpSpPr>
          <a:xfrm>
            <a:off x="3087503" y="1327385"/>
            <a:ext cx="5496993" cy="1046232"/>
            <a:chOff x="0" y="0"/>
            <a:chExt cx="5496992" cy="1046231"/>
          </a:xfrm>
        </p:grpSpPr>
        <p:sp>
          <p:nvSpPr>
            <p:cNvPr id="180" name="مستطيل"/>
            <p:cNvSpPr/>
            <p:nvPr/>
          </p:nvSpPr>
          <p:spPr>
            <a:xfrm>
              <a:off x="0" y="0"/>
              <a:ext cx="5496993" cy="1046232"/>
            </a:xfrm>
            <a:prstGeom prst="roundRect">
              <a:avLst>
                <a:gd name="adj" fmla="val 0"/>
              </a:avLst>
            </a:prstGeom>
            <a:solidFill>
              <a:srgbClr val="5C0701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 b="1" sz="36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1" name="١-عدم العلم به"/>
            <p:cNvSpPr txBox="1"/>
            <p:nvPr/>
          </p:nvSpPr>
          <p:spPr>
            <a:xfrm>
              <a:off x="136047" y="77141"/>
              <a:ext cx="5224899" cy="891949"/>
            </a:xfrm>
            <a:prstGeom prst="rect">
              <a:avLst/>
            </a:prstGeom>
            <a:solidFill>
              <a:srgbClr val="012F7B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>
              <a:lvl1pPr algn="ctr">
                <a:defRPr b="1" sz="3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١-عدم العلم به</a:t>
              </a:r>
            </a:p>
          </p:txBody>
        </p:sp>
      </p:grpSp>
      <p:grpSp>
        <p:nvGrpSpPr>
          <p:cNvPr id="185" name="Google Shape;148;p19"/>
          <p:cNvGrpSpPr/>
          <p:nvPr/>
        </p:nvGrpSpPr>
        <p:grpSpPr>
          <a:xfrm>
            <a:off x="-39245" y="2324509"/>
            <a:ext cx="5496993" cy="1046232"/>
            <a:chOff x="0" y="0"/>
            <a:chExt cx="5496992" cy="1046231"/>
          </a:xfrm>
        </p:grpSpPr>
        <p:sp>
          <p:nvSpPr>
            <p:cNvPr id="183" name="مستطيل"/>
            <p:cNvSpPr/>
            <p:nvPr/>
          </p:nvSpPr>
          <p:spPr>
            <a:xfrm>
              <a:off x="0" y="0"/>
              <a:ext cx="5496993" cy="1046232"/>
            </a:xfrm>
            <a:prstGeom prst="roundRect">
              <a:avLst>
                <a:gd name="adj" fmla="val 0"/>
              </a:avLst>
            </a:prstGeom>
            <a:solidFill>
              <a:srgbClr val="5C0701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 b="1" sz="36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4" name="٢-التردد في مقداره"/>
            <p:cNvSpPr txBox="1"/>
            <p:nvPr/>
          </p:nvSpPr>
          <p:spPr>
            <a:xfrm>
              <a:off x="136047" y="77141"/>
              <a:ext cx="5224899" cy="891949"/>
            </a:xfrm>
            <a:prstGeom prst="rect">
              <a:avLst/>
            </a:prstGeom>
            <a:solidFill>
              <a:srgbClr val="012F7B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>
              <a:lvl1pPr algn="ctr">
                <a:defRPr b="1" sz="3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٢-التردد في مقداره</a:t>
              </a:r>
            </a:p>
          </p:txBody>
        </p:sp>
      </p:grpSp>
      <p:grpSp>
        <p:nvGrpSpPr>
          <p:cNvPr id="188" name="Google Shape;148;p19"/>
          <p:cNvGrpSpPr/>
          <p:nvPr/>
        </p:nvGrpSpPr>
        <p:grpSpPr>
          <a:xfrm>
            <a:off x="3498752" y="3286217"/>
            <a:ext cx="5496994" cy="1046232"/>
            <a:chOff x="0" y="0"/>
            <a:chExt cx="5496992" cy="1046231"/>
          </a:xfrm>
        </p:grpSpPr>
        <p:sp>
          <p:nvSpPr>
            <p:cNvPr id="186" name="مستطيل"/>
            <p:cNvSpPr/>
            <p:nvPr/>
          </p:nvSpPr>
          <p:spPr>
            <a:xfrm>
              <a:off x="0" y="0"/>
              <a:ext cx="5496993" cy="1046232"/>
            </a:xfrm>
            <a:prstGeom prst="roundRect">
              <a:avLst>
                <a:gd name="adj" fmla="val 0"/>
              </a:avLst>
            </a:prstGeom>
            <a:solidFill>
              <a:srgbClr val="5C0701"/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 rtl="0">
                <a:defRPr b="1" sz="36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7" name="٣-عدم العلم بالأجل"/>
            <p:cNvSpPr txBox="1"/>
            <p:nvPr/>
          </p:nvSpPr>
          <p:spPr>
            <a:xfrm>
              <a:off x="136047" y="77141"/>
              <a:ext cx="5224899" cy="891949"/>
            </a:xfrm>
            <a:prstGeom prst="rect">
              <a:avLst/>
            </a:prstGeom>
            <a:solidFill>
              <a:srgbClr val="012F7B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>
              <a:lvl1pPr algn="ctr">
                <a:defRPr b="1" sz="3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٣-عدم العلم بالأجل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391;p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B9B8"/>
          </a:solidFill>
          <a:ln w="25400">
            <a:solidFill>
              <a:srgbClr val="385D8A"/>
            </a:solidFill>
            <a:miter/>
          </a:ln>
        </p:spPr>
        <p:txBody>
          <a:bodyPr lIns="0" tIns="0" rIns="0" bIns="0" anchor="ctr"/>
          <a:lstStyle/>
          <a:p>
            <a:pPr rtl="0">
              <a:defRPr sz="1800"/>
            </a:pPr>
          </a:p>
        </p:txBody>
      </p:sp>
      <p:sp>
        <p:nvSpPr>
          <p:cNvPr id="191" name="Google Shape;132;p17"/>
          <p:cNvSpPr/>
          <p:nvPr/>
        </p:nvSpPr>
        <p:spPr>
          <a:xfrm>
            <a:off x="657553" y="3559212"/>
            <a:ext cx="7828894" cy="2368597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6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كل ماتردد بين الغنم والغرم قمار </a:t>
            </a:r>
          </a:p>
        </p:txBody>
      </p:sp>
      <p:sp>
        <p:nvSpPr>
          <p:cNvPr id="192" name="Google Shape;132;p17"/>
          <p:cNvSpPr/>
          <p:nvPr/>
        </p:nvSpPr>
        <p:spPr>
          <a:xfrm>
            <a:off x="1226052" y="117298"/>
            <a:ext cx="6691896" cy="1185859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6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قاعده فقهيه</a:t>
            </a:r>
          </a:p>
        </p:txBody>
      </p:sp>
      <p:sp>
        <p:nvSpPr>
          <p:cNvPr id="193" name="ميزان"/>
          <p:cNvSpPr/>
          <p:nvPr/>
        </p:nvSpPr>
        <p:spPr>
          <a:xfrm>
            <a:off x="3328493" y="1408985"/>
            <a:ext cx="1853813" cy="1620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0226" y="0"/>
                  <a:pt x="9760" y="531"/>
                  <a:pt x="9761" y="1187"/>
                </a:cubicBezTo>
                <a:cubicBezTo>
                  <a:pt x="9761" y="1611"/>
                  <a:pt x="9955" y="1983"/>
                  <a:pt x="10247" y="2193"/>
                </a:cubicBezTo>
                <a:lnTo>
                  <a:pt x="10247" y="2956"/>
                </a:lnTo>
                <a:cubicBezTo>
                  <a:pt x="9939" y="3110"/>
                  <a:pt x="9689" y="3387"/>
                  <a:pt x="9546" y="3734"/>
                </a:cubicBezTo>
                <a:lnTo>
                  <a:pt x="2528" y="3734"/>
                </a:lnTo>
                <a:lnTo>
                  <a:pt x="2528" y="4844"/>
                </a:lnTo>
                <a:lnTo>
                  <a:pt x="3409" y="4844"/>
                </a:lnTo>
                <a:lnTo>
                  <a:pt x="845" y="13979"/>
                </a:lnTo>
                <a:lnTo>
                  <a:pt x="0" y="13979"/>
                </a:lnTo>
                <a:cubicBezTo>
                  <a:pt x="713" y="15444"/>
                  <a:pt x="2079" y="16435"/>
                  <a:pt x="3648" y="16435"/>
                </a:cubicBezTo>
                <a:cubicBezTo>
                  <a:pt x="5218" y="16435"/>
                  <a:pt x="6585" y="15444"/>
                  <a:pt x="7298" y="13979"/>
                </a:cubicBezTo>
                <a:lnTo>
                  <a:pt x="6453" y="13979"/>
                </a:lnTo>
                <a:lnTo>
                  <a:pt x="3888" y="4844"/>
                </a:lnTo>
                <a:lnTo>
                  <a:pt x="9469" y="4844"/>
                </a:lnTo>
                <a:cubicBezTo>
                  <a:pt x="9583" y="5301"/>
                  <a:pt x="9872" y="5673"/>
                  <a:pt x="10247" y="5860"/>
                </a:cubicBezTo>
                <a:lnTo>
                  <a:pt x="10247" y="10137"/>
                </a:lnTo>
                <a:lnTo>
                  <a:pt x="9447" y="13379"/>
                </a:lnTo>
                <a:lnTo>
                  <a:pt x="9447" y="19963"/>
                </a:lnTo>
                <a:lnTo>
                  <a:pt x="6460" y="19963"/>
                </a:lnTo>
                <a:cubicBezTo>
                  <a:pt x="6276" y="19963"/>
                  <a:pt x="6111" y="20093"/>
                  <a:pt x="6046" y="20289"/>
                </a:cubicBezTo>
                <a:lnTo>
                  <a:pt x="5613" y="21600"/>
                </a:lnTo>
                <a:lnTo>
                  <a:pt x="15987" y="21600"/>
                </a:lnTo>
                <a:lnTo>
                  <a:pt x="15552" y="20289"/>
                </a:lnTo>
                <a:cubicBezTo>
                  <a:pt x="15487" y="20093"/>
                  <a:pt x="15322" y="19963"/>
                  <a:pt x="15139" y="19963"/>
                </a:cubicBezTo>
                <a:lnTo>
                  <a:pt x="12153" y="19963"/>
                </a:lnTo>
                <a:lnTo>
                  <a:pt x="12153" y="13379"/>
                </a:lnTo>
                <a:lnTo>
                  <a:pt x="11353" y="10139"/>
                </a:lnTo>
                <a:lnTo>
                  <a:pt x="11353" y="5860"/>
                </a:lnTo>
                <a:cubicBezTo>
                  <a:pt x="11728" y="5673"/>
                  <a:pt x="12016" y="5302"/>
                  <a:pt x="12130" y="4846"/>
                </a:cubicBezTo>
                <a:lnTo>
                  <a:pt x="17710" y="4846"/>
                </a:lnTo>
                <a:lnTo>
                  <a:pt x="15147" y="13979"/>
                </a:lnTo>
                <a:lnTo>
                  <a:pt x="14302" y="13979"/>
                </a:lnTo>
                <a:cubicBezTo>
                  <a:pt x="15015" y="15444"/>
                  <a:pt x="16380" y="16435"/>
                  <a:pt x="17950" y="16435"/>
                </a:cubicBezTo>
                <a:cubicBezTo>
                  <a:pt x="19519" y="16435"/>
                  <a:pt x="20887" y="15444"/>
                  <a:pt x="21600" y="13979"/>
                </a:cubicBezTo>
                <a:lnTo>
                  <a:pt x="20753" y="13979"/>
                </a:lnTo>
                <a:lnTo>
                  <a:pt x="18190" y="4844"/>
                </a:lnTo>
                <a:lnTo>
                  <a:pt x="19072" y="4844"/>
                </a:lnTo>
                <a:lnTo>
                  <a:pt x="19072" y="3734"/>
                </a:lnTo>
                <a:lnTo>
                  <a:pt x="12052" y="3734"/>
                </a:lnTo>
                <a:cubicBezTo>
                  <a:pt x="11909" y="3388"/>
                  <a:pt x="11661" y="3110"/>
                  <a:pt x="11353" y="2956"/>
                </a:cubicBezTo>
                <a:lnTo>
                  <a:pt x="11353" y="2193"/>
                </a:lnTo>
                <a:cubicBezTo>
                  <a:pt x="11645" y="1983"/>
                  <a:pt x="11838" y="1611"/>
                  <a:pt x="11838" y="1187"/>
                </a:cubicBezTo>
                <a:cubicBezTo>
                  <a:pt x="11838" y="531"/>
                  <a:pt x="11374" y="0"/>
                  <a:pt x="10800" y="0"/>
                </a:cubicBezTo>
                <a:close/>
                <a:moveTo>
                  <a:pt x="3486" y="5791"/>
                </a:moveTo>
                <a:lnTo>
                  <a:pt x="3486" y="13979"/>
                </a:lnTo>
                <a:lnTo>
                  <a:pt x="1188" y="13979"/>
                </a:lnTo>
                <a:lnTo>
                  <a:pt x="3486" y="5791"/>
                </a:lnTo>
                <a:close/>
                <a:moveTo>
                  <a:pt x="3812" y="5791"/>
                </a:moveTo>
                <a:lnTo>
                  <a:pt x="6110" y="13979"/>
                </a:lnTo>
                <a:lnTo>
                  <a:pt x="3812" y="13979"/>
                </a:lnTo>
                <a:lnTo>
                  <a:pt x="3812" y="5791"/>
                </a:lnTo>
                <a:close/>
                <a:moveTo>
                  <a:pt x="17788" y="5791"/>
                </a:moveTo>
                <a:lnTo>
                  <a:pt x="17788" y="13979"/>
                </a:lnTo>
                <a:lnTo>
                  <a:pt x="15490" y="13979"/>
                </a:lnTo>
                <a:lnTo>
                  <a:pt x="17788" y="5791"/>
                </a:lnTo>
                <a:close/>
                <a:moveTo>
                  <a:pt x="18114" y="5791"/>
                </a:moveTo>
                <a:lnTo>
                  <a:pt x="20412" y="13979"/>
                </a:lnTo>
                <a:lnTo>
                  <a:pt x="18114" y="13979"/>
                </a:lnTo>
                <a:lnTo>
                  <a:pt x="18114" y="5791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سمة Office">
  <a:themeElements>
    <a:clrScheme name="سمة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سمة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سمة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سمة Office">
  <a:themeElements>
    <a:clrScheme name="سمة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سمة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سمة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