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56" r:id="rId2"/>
    <p:sldId id="270" r:id="rId3"/>
    <p:sldId id="266" r:id="rId4"/>
    <p:sldId id="267" r:id="rId5"/>
    <p:sldId id="273" r:id="rId6"/>
    <p:sldId id="272" r:id="rId7"/>
    <p:sldId id="271" r:id="rId8"/>
    <p:sldId id="263" r:id="rId9"/>
    <p:sldId id="262" r:id="rId10"/>
    <p:sldId id="269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839A51E-9341-4963-A3AA-390799E536BD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B99785E-D4B7-45A6-9CBA-90455AEBA2E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9A51E-9341-4963-A3AA-390799E536BD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9785E-D4B7-45A6-9CBA-90455AEBA2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9A51E-9341-4963-A3AA-390799E536BD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9785E-D4B7-45A6-9CBA-90455AEBA2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9A51E-9341-4963-A3AA-390799E536BD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9785E-D4B7-45A6-9CBA-90455AEBA2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839A51E-9341-4963-A3AA-390799E536BD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B99785E-D4B7-45A6-9CBA-90455AEBA2E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9A51E-9341-4963-A3AA-390799E536BD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B99785E-D4B7-45A6-9CBA-90455AEBA2E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9A51E-9341-4963-A3AA-390799E536BD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B99785E-D4B7-45A6-9CBA-90455AEBA2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9A51E-9341-4963-A3AA-390799E536BD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9785E-D4B7-45A6-9CBA-90455AEBA2E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9A51E-9341-4963-A3AA-390799E536BD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9785E-D4B7-45A6-9CBA-90455AEBA2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839A51E-9341-4963-A3AA-390799E536BD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B99785E-D4B7-45A6-9CBA-90455AEBA2E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839A51E-9341-4963-A3AA-390799E536BD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B99785E-D4B7-45A6-9CBA-90455AEBA2E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839A51E-9341-4963-A3AA-390799E536BD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B99785E-D4B7-45A6-9CBA-90455AEBA2E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69110" y="428604"/>
            <a:ext cx="678903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معايير اختيار الزوج </a:t>
            </a:r>
            <a:r>
              <a:rPr lang="ar-SA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أوالزوجة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3028960"/>
            <a:ext cx="8229600" cy="340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1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6D1EC"/>
              </a:buClr>
              <a:buSzPct val="90000"/>
              <a:buFont typeface="Wingdings" pitchFamily="2" charset="2"/>
              <a:buBlip>
                <a:blip r:embed="rId3"/>
              </a:buBlip>
              <a:tabLst/>
              <a:defRPr/>
            </a:pPr>
            <a:r>
              <a:rPr kumimoji="0" 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 حث الإسلام على حسن اختيار الزوجة وشدد فيه ، قال الرسول صلى الله عليه وسلم: ((</a:t>
            </a:r>
            <a:r>
              <a:rPr kumimoji="0" 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45C98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 الدنيا كلها متاع ، وخير متاعها المرأة الصالحة </a:t>
            </a:r>
            <a:r>
              <a:rPr kumimoji="0" 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))</a:t>
            </a:r>
          </a:p>
          <a:p>
            <a:pPr marL="342900" marR="0" lvl="0" indent="-342900" algn="r" defTabSz="914400" rtl="1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6D1EC"/>
              </a:buClr>
              <a:buSzPct val="90000"/>
              <a:buFont typeface="Wingdings" pitchFamily="2" charset="2"/>
              <a:buBlip>
                <a:blip r:embed="rId3"/>
              </a:buBlip>
              <a:tabLst/>
              <a:defRPr/>
            </a:pPr>
            <a:r>
              <a:rPr kumimoji="0" 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وإذا  كان بعض الناس يميل إلى المرأة الغنية ، أو الجميلة ، أو ذات النسب والحسب فإن المسلم الشاب ينبغي أن يختار المرأة الصالحة ؛ قال الرسول (( </a:t>
            </a:r>
            <a:r>
              <a:rPr kumimoji="0" 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45C98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تُنكح المرأة لأربع : لمالها ولحسبها ولجمالها ولدينها ، فاظفر بذات الدين تربت يداك</a:t>
            </a:r>
            <a:r>
              <a:rPr kumimoji="0" 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))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214414" y="1714488"/>
            <a:ext cx="735811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أولاً : معايير اختيار الزوجة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425854" y="285728"/>
            <a:ext cx="32319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الحالة السادسة  :-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85720" y="1071546"/>
            <a:ext cx="8575393" cy="55707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ar-SA" sz="3200" b="1" u="sng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صلاة الاستخارة : </a:t>
            </a:r>
            <a:r>
              <a:rPr lang="ar-SA" sz="3200" b="1" u="sng" dirty="0" smtClean="0">
                <a:ln/>
              </a:rPr>
              <a:t>إذا أراد الرجل خطبة امرأة أو أرادات المرأة الموافقة على الزواج من الرجل </a:t>
            </a:r>
            <a:r>
              <a:rPr lang="ar-SA" sz="3200" b="1" dirty="0" smtClean="0">
                <a:ln/>
              </a:rPr>
              <a:t>فإنه يشرع لهما استخارة الله سبحانه وتعالى قبل الإقدام على ذلك وذلك بصلاة ركعتين من غير الفريضة يقول في آخرهما الدعاء الوارد عن النبي </a:t>
            </a:r>
            <a:r>
              <a:rPr lang="ar-SA" sz="3200" b="1" dirty="0" smtClean="0">
                <a:ln/>
                <a:sym typeface="AGA Arabesque"/>
              </a:rPr>
              <a:t></a:t>
            </a:r>
          </a:p>
          <a:p>
            <a:r>
              <a:rPr lang="ar-SA" sz="2800" b="1" dirty="0" smtClean="0">
                <a:solidFill>
                  <a:srgbClr val="92D050"/>
                </a:solidFill>
              </a:rPr>
              <a:t>اللهم إني أستخيرك بعلمك ، </a:t>
            </a:r>
            <a:r>
              <a:rPr lang="ar-SA" sz="2800" b="1" dirty="0" err="1" smtClean="0">
                <a:solidFill>
                  <a:srgbClr val="92D050"/>
                </a:solidFill>
              </a:rPr>
              <a:t>وأستقدرك</a:t>
            </a:r>
            <a:r>
              <a:rPr lang="ar-SA" sz="2800" b="1" dirty="0" smtClean="0">
                <a:solidFill>
                  <a:srgbClr val="92D050"/>
                </a:solidFill>
              </a:rPr>
              <a:t> بقدرتك ، وأسألك من فضلك العظيم فإنك تقدِرُ ولا أقدِرُ ، وتعلم ولا أعلم ، وأنت علام الغيوب ، اللهم إن كنت تعلم أن هذا الأمر -يسمي حاجته - خير لي في ديني ومعاشي وعاقبة أمري - أو قال : عاجلة </a:t>
            </a:r>
            <a:r>
              <a:rPr lang="ar-SA" sz="2800" b="1" dirty="0" err="1" smtClean="0">
                <a:solidFill>
                  <a:srgbClr val="92D050"/>
                </a:solidFill>
              </a:rPr>
              <a:t>وآجله</a:t>
            </a:r>
            <a:r>
              <a:rPr lang="ar-SA" sz="2800" b="1" dirty="0" smtClean="0">
                <a:solidFill>
                  <a:srgbClr val="92D050"/>
                </a:solidFill>
              </a:rPr>
              <a:t> - فاقدره لي ويسره لي ، ثم بارك لي فيه ، وإن كنت تعلم أن هذا الأمر شر في ديني ومعاشي وعاقبة أمري – أو قال : عاجله </a:t>
            </a:r>
            <a:r>
              <a:rPr lang="ar-SA" sz="2800" b="1" dirty="0" err="1" smtClean="0">
                <a:solidFill>
                  <a:srgbClr val="92D050"/>
                </a:solidFill>
              </a:rPr>
              <a:t>وآجله</a:t>
            </a:r>
            <a:r>
              <a:rPr lang="ar-SA" sz="2800" b="1" dirty="0" smtClean="0">
                <a:solidFill>
                  <a:srgbClr val="92D050"/>
                </a:solidFill>
              </a:rPr>
              <a:t> - فاصرفه عني واصرفني عنه ، واقدر لي الخير حيث كان ، ثم </a:t>
            </a:r>
            <a:r>
              <a:rPr lang="ar-SA" sz="2800" b="1" dirty="0" err="1" smtClean="0">
                <a:solidFill>
                  <a:srgbClr val="92D050"/>
                </a:solidFill>
              </a:rPr>
              <a:t>ارضني</a:t>
            </a:r>
            <a:r>
              <a:rPr lang="ar-SA" sz="2800" b="1" dirty="0" smtClean="0">
                <a:solidFill>
                  <a:srgbClr val="92D050"/>
                </a:solidFill>
              </a:rPr>
              <a:t> </a:t>
            </a:r>
            <a:r>
              <a:rPr lang="ar-SA" sz="2800" b="1" dirty="0" err="1" smtClean="0">
                <a:solidFill>
                  <a:srgbClr val="92D050"/>
                </a:solidFill>
              </a:rPr>
              <a:t>به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endParaRPr lang="ar-SA" sz="3200" b="1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3071810"/>
            <a:ext cx="8229600" cy="1614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1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6D1EC"/>
              </a:buClr>
              <a:buSzPct val="90000"/>
              <a:buFont typeface="Wingdings" pitchFamily="2" charset="2"/>
              <a:buBlip>
                <a:blip r:embed="rId2"/>
              </a:buBlip>
              <a:tabLst/>
              <a:defRPr/>
            </a:pPr>
            <a:r>
              <a:rPr kumimoji="0" 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قال الرسول صلى الله عليه وسلم: ((</a:t>
            </a:r>
            <a:r>
              <a:rPr kumimoji="0" 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45C98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 إذا خطب إليكم من ترضون دينه وخلقه فزوجوه إلا تفعلوا تكن فتنة في الأرض وفساد عريض </a:t>
            </a:r>
            <a:r>
              <a:rPr kumimoji="0" 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))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214414" y="357166"/>
            <a:ext cx="735811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ثانياً : معايير اختيار الزوج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14414" y="642918"/>
            <a:ext cx="6643733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الخطبة :</a:t>
            </a:r>
            <a:endParaRPr lang="ar-SA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57158" y="2568355"/>
            <a:ext cx="775933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3600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الخطبة  : </a:t>
            </a:r>
            <a:r>
              <a:rPr lang="ar-SA" sz="3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هي تقدم الرجل بطلب المرأة للنكاح .</a:t>
            </a:r>
            <a:endParaRPr lang="ar-SA" sz="36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796103" y="571480"/>
            <a:ext cx="434766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أهم أحكام الخطبة :</a:t>
            </a:r>
            <a:endParaRPr lang="ar-SA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924380" y="1863858"/>
            <a:ext cx="27334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الحالة الأولى :-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85720" y="3460624"/>
            <a:ext cx="857539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36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المرأة في مرحلة الخطبة : تعد أجنبية بالنسبة للرجل فلا يجوز له الخلوة </a:t>
            </a:r>
            <a:r>
              <a:rPr lang="ar-SA" sz="3600" b="1" u="sng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بها</a:t>
            </a:r>
            <a:r>
              <a:rPr lang="ar-SA" sz="36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، ولا يجوز له أن يأتي منها ما يأتي الرجل من امرأته .</a:t>
            </a:r>
            <a:endParaRPr lang="ar-S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5720" y="2514423"/>
            <a:ext cx="870671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AGA Arabesque"/>
              </a:rPr>
              <a:t>قال الرسول :إذا خطب أحدكم امرأة فإن استطاع أن ينظر إلى ما يدعوه إلى نكاحها فليفعل . </a:t>
            </a:r>
            <a:endParaRPr lang="ar-S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85720" y="3960690"/>
            <a:ext cx="86001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عن المغيرة بن شعبة </a:t>
            </a:r>
            <a:r>
              <a:rPr lang="ar-SA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sym typeface="AGA Arabesque"/>
              </a:rPr>
              <a:t> أنه خطب امرأة فقال له رسول الله: أنظرت إليها؟ قال: لا قال انظر إليها؛ فإنه أحرى أن يُؤدَمَ بينكما .  </a:t>
            </a:r>
            <a:endParaRPr lang="ar-SA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62814" y="642918"/>
            <a:ext cx="872065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ar-SA" sz="4000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الحالة الثانية : </a:t>
            </a:r>
            <a:r>
              <a:rPr lang="ar-SA" sz="4000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يستحب لمن خطب امرأة وكان عازماً </a:t>
            </a:r>
          </a:p>
          <a:p>
            <a:r>
              <a:rPr lang="ar-SA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على نكاحها أن ينظر إليها .</a:t>
            </a:r>
            <a:r>
              <a:rPr lang="ar-SA" sz="4000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ar-SA" sz="4000" b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28794" y="1214422"/>
            <a:ext cx="668965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تحرم الخطبة في أحوال هي : </a:t>
            </a:r>
            <a:endParaRPr lang="ar-SA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052059" y="357166"/>
            <a:ext cx="26821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الحالة الثالثة :-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14282" y="2285992"/>
            <a:ext cx="857539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ar-SA" sz="3600" b="1" u="sng" dirty="0" smtClean="0">
                <a:ln/>
              </a:rPr>
              <a:t>الحالة الأول : </a:t>
            </a:r>
            <a:r>
              <a:rPr lang="ar-SA" sz="3600" b="1" u="sng" dirty="0" smtClean="0">
                <a:ln/>
                <a:solidFill>
                  <a:schemeClr val="accent3"/>
                </a:solidFill>
              </a:rPr>
              <a:t>خطبة الرجل على خطبة أخيه المسلم</a:t>
            </a:r>
            <a:r>
              <a:rPr lang="ar-SA" sz="3600" b="1" dirty="0" smtClean="0">
                <a:ln/>
                <a:solidFill>
                  <a:schemeClr val="accent3"/>
                </a:solidFill>
              </a:rPr>
              <a:t>,لأن ذلك يوقع في العداوة والبغضاء , والدليل:</a:t>
            </a:r>
            <a:endParaRPr lang="ar-SA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85720" y="3429000"/>
            <a:ext cx="862668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نهي الرسول </a:t>
            </a:r>
            <a:r>
              <a:rPr lang="ar-SA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AGA Arabesque"/>
              </a:rPr>
              <a:t> عن ذلك حين قال : ولا يخطب الرجل على خطبة أخيه. </a:t>
            </a:r>
            <a:endParaRPr lang="ar-SA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242138" y="5072074"/>
            <a:ext cx="55338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ar-SA" sz="3600" b="1" u="sng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1- علم الخاطب الثاني بخطبة الأول .</a:t>
            </a:r>
            <a:endParaRPr lang="ar-SA" sz="36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785130" y="4572008"/>
            <a:ext cx="30155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ar-SA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وتحرم بشرطين هما :</a:t>
            </a:r>
            <a:endParaRPr lang="ar-SA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367962" y="5715016"/>
            <a:ext cx="73613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ar-SA" sz="4000" b="1" u="sng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2- أن يعلم أن فيهم ميلاً إلى الخاطب الأول . </a:t>
            </a:r>
            <a:endParaRPr lang="ar-SA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7" grpId="0"/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85720" y="857232"/>
            <a:ext cx="865291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ar-SA" sz="3600" b="1" u="sng" cap="none" spc="0" dirty="0" smtClean="0">
                <a:ln/>
                <a:effectLst/>
              </a:rPr>
              <a:t>الحالة الثانية : </a:t>
            </a:r>
            <a:r>
              <a:rPr lang="ar-SA" sz="3600" b="1" u="sng" cap="none" spc="0" dirty="0" smtClean="0">
                <a:ln/>
                <a:solidFill>
                  <a:schemeClr val="accent3"/>
                </a:solidFill>
                <a:effectLst/>
              </a:rPr>
              <a:t>خطبة المرأة المعتدة , </a:t>
            </a:r>
            <a:endParaRPr lang="ar-SA" sz="3600" b="1" u="sng" cap="none" spc="0" dirty="0">
              <a:ln/>
              <a:solidFill>
                <a:schemeClr val="accent3"/>
              </a:solidFill>
              <a:effectLst/>
            </a:endParaRPr>
          </a:p>
        </p:txBody>
      </p:sp>
      <p:cxnSp>
        <p:nvCxnSpPr>
          <p:cNvPr id="6" name="رابط كسهم مستقيم 5"/>
          <p:cNvCxnSpPr/>
          <p:nvPr/>
        </p:nvCxnSpPr>
        <p:spPr>
          <a:xfrm rot="16200000" flipH="1">
            <a:off x="3679025" y="2035959"/>
            <a:ext cx="2571768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1958065" y="3929066"/>
            <a:ext cx="62648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ar-SA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التي توفي زوجها ومادامت في العدة .</a:t>
            </a:r>
            <a:endParaRPr lang="ar-SA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00166" y="1934166"/>
            <a:ext cx="656622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عرض الزواج على الرجل</a:t>
            </a:r>
            <a:endParaRPr lang="ar-SA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57158" y="3231909"/>
            <a:ext cx="849086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ar-SA" sz="3200" b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يشرع للولي أن يعرض على الرجل الصالح الذي يراه كفؤاً لموليته الزواج منها </a:t>
            </a:r>
            <a:r>
              <a:rPr lang="ar-SA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ومما يدل على ذلك ما ذكره الله تعالى في قصة الرجل الصالح صاحب مدين الذي عرض على موسى عليه السلام الزواج بإحدى ابنتيه , فقال تعالى </a:t>
            </a:r>
            <a:r>
              <a:rPr lang="ar-SA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sym typeface="AGA Arabesque"/>
              </a:rPr>
              <a:t> </a:t>
            </a:r>
            <a:r>
              <a:rPr lang="ar-SA" sz="3200" b="1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sym typeface="AGA Arabesque"/>
              </a:rPr>
              <a:t>إني أريد أن أنكحك إحدى ابنتي هاتين </a:t>
            </a:r>
            <a:r>
              <a:rPr lang="ar-SA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sym typeface="AGA Arabesque"/>
              </a:rPr>
              <a:t></a:t>
            </a:r>
            <a:endParaRPr lang="ar-SA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768330" y="357166"/>
            <a:ext cx="29658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الحالة الرابعة  :-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28596" y="1071546"/>
            <a:ext cx="807249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الاستشارة في الخطبة</a:t>
            </a:r>
            <a:endParaRPr lang="ar-SA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57158" y="2352628"/>
            <a:ext cx="847329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ar-SA" sz="3600" b="1" u="sng" cap="none" spc="0" dirty="0" smtClean="0">
                <a:ln/>
                <a:solidFill>
                  <a:schemeClr val="accent3"/>
                </a:solidFill>
                <a:effectLst/>
              </a:rPr>
              <a:t>يشرع لكل من الخاطب والخاطبة الا</a:t>
            </a:r>
            <a:r>
              <a:rPr lang="ar-SA" sz="3600" b="1" u="sng" dirty="0" smtClean="0">
                <a:ln/>
                <a:solidFill>
                  <a:schemeClr val="accent3"/>
                </a:solidFill>
              </a:rPr>
              <a:t>ستشارة قبل الإقدام على الزواج</a:t>
            </a:r>
            <a:r>
              <a:rPr lang="ar-SA" sz="3600" b="1" dirty="0" smtClean="0">
                <a:ln/>
                <a:solidFill>
                  <a:schemeClr val="accent3"/>
                </a:solidFill>
              </a:rPr>
              <a:t> ... فعن فاطمة بنت قيس رضي الله عنها أنها جاءت للنبي </a:t>
            </a:r>
            <a:r>
              <a:rPr lang="ar-SA" sz="3600" b="1" dirty="0" smtClean="0">
                <a:ln/>
                <a:solidFill>
                  <a:schemeClr val="accent3"/>
                </a:solidFill>
                <a:sym typeface="AGA Arabesque"/>
              </a:rPr>
              <a:t> تستشيره عندما خرجت من عدتها في من خطبها فقال لها النبي  : </a:t>
            </a:r>
            <a:r>
              <a:rPr lang="ar-SA" sz="3600" b="1" cap="none" spc="0" dirty="0" smtClean="0">
                <a:ln/>
                <a:solidFill>
                  <a:schemeClr val="accent3"/>
                </a:solidFill>
                <a:effectLst/>
              </a:rPr>
              <a:t>(( انكحي أسامه بن </a:t>
            </a:r>
            <a:r>
              <a:rPr lang="ar-SA" sz="3600" b="1" dirty="0" smtClean="0">
                <a:ln/>
                <a:solidFill>
                  <a:schemeClr val="accent3"/>
                </a:solidFill>
              </a:rPr>
              <a:t>زيد </a:t>
            </a:r>
            <a:r>
              <a:rPr lang="ar-SA" sz="3600" b="1" cap="none" spc="0" dirty="0" smtClean="0">
                <a:ln/>
                <a:solidFill>
                  <a:schemeClr val="accent3"/>
                </a:solidFill>
                <a:effectLst/>
              </a:rPr>
              <a:t>)) فنكحته فجعل الله فيه خيرا واغتبطت .</a:t>
            </a:r>
            <a:endParaRPr lang="ar-SA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508647" y="357166"/>
            <a:ext cx="32255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الحالة الخامسة  :-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Silk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338</TotalTime>
  <Words>541</Words>
  <Application>Microsoft Office PowerPoint</Application>
  <PresentationFormat>عرض على الشاشة (3:4)‏</PresentationFormat>
  <Paragraphs>33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مسبوك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NaWaF</dc:creator>
  <cp:lastModifiedBy>Al Fajar</cp:lastModifiedBy>
  <cp:revision>42</cp:revision>
  <dcterms:created xsi:type="dcterms:W3CDTF">2009-10-28T11:21:32Z</dcterms:created>
  <dcterms:modified xsi:type="dcterms:W3CDTF">2010-10-13T18:05:38Z</dcterms:modified>
</cp:coreProperties>
</file>