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22.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10.xml" ContentType="application/vnd.openxmlformats-officedocument.presentationml.slideLayout+xml"/>
  <Default Extension="gif" ContentType="image/gif"/>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Masters/slideMaster2.xml" ContentType="application/vnd.openxmlformats-officedocument.presentationml.slideMaster+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60" r:id="rId1"/>
    <p:sldMasterId id="2147483832" r:id="rId2"/>
  </p:sldMasterIdLst>
  <p:notesMasterIdLst>
    <p:notesMasterId r:id="rId10"/>
  </p:notesMasterIdLst>
  <p:sldIdLst>
    <p:sldId id="288" r:id="rId3"/>
    <p:sldId id="285" r:id="rId4"/>
    <p:sldId id="289" r:id="rId5"/>
    <p:sldId id="290" r:id="rId6"/>
    <p:sldId id="286" r:id="rId7"/>
    <p:sldId id="284" r:id="rId8"/>
    <p:sldId id="287" r:id="rId9"/>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pitchFamily="34" charset="0"/>
        <a:ea typeface="+mn-ea"/>
        <a:cs typeface="AL-Hor" pitchFamily="2" charset="-78"/>
      </a:defRPr>
    </a:lvl1pPr>
    <a:lvl2pPr marL="457200" algn="l" rtl="0" fontAlgn="base">
      <a:spcBef>
        <a:spcPct val="0"/>
      </a:spcBef>
      <a:spcAft>
        <a:spcPct val="0"/>
      </a:spcAft>
      <a:defRPr kern="1200">
        <a:solidFill>
          <a:schemeClr val="tx1"/>
        </a:solidFill>
        <a:latin typeface="Arial" pitchFamily="34" charset="0"/>
        <a:ea typeface="+mn-ea"/>
        <a:cs typeface="AL-Hor" pitchFamily="2" charset="-78"/>
      </a:defRPr>
    </a:lvl2pPr>
    <a:lvl3pPr marL="914400" algn="l" rtl="0" fontAlgn="base">
      <a:spcBef>
        <a:spcPct val="0"/>
      </a:spcBef>
      <a:spcAft>
        <a:spcPct val="0"/>
      </a:spcAft>
      <a:defRPr kern="1200">
        <a:solidFill>
          <a:schemeClr val="tx1"/>
        </a:solidFill>
        <a:latin typeface="Arial" pitchFamily="34" charset="0"/>
        <a:ea typeface="+mn-ea"/>
        <a:cs typeface="AL-Hor" pitchFamily="2" charset="-78"/>
      </a:defRPr>
    </a:lvl3pPr>
    <a:lvl4pPr marL="1371600" algn="l" rtl="0" fontAlgn="base">
      <a:spcBef>
        <a:spcPct val="0"/>
      </a:spcBef>
      <a:spcAft>
        <a:spcPct val="0"/>
      </a:spcAft>
      <a:defRPr kern="1200">
        <a:solidFill>
          <a:schemeClr val="tx1"/>
        </a:solidFill>
        <a:latin typeface="Arial" pitchFamily="34" charset="0"/>
        <a:ea typeface="+mn-ea"/>
        <a:cs typeface="AL-Hor" pitchFamily="2" charset="-78"/>
      </a:defRPr>
    </a:lvl4pPr>
    <a:lvl5pPr marL="1828800" algn="l" rtl="0" fontAlgn="base">
      <a:spcBef>
        <a:spcPct val="0"/>
      </a:spcBef>
      <a:spcAft>
        <a:spcPct val="0"/>
      </a:spcAft>
      <a:defRPr kern="1200">
        <a:solidFill>
          <a:schemeClr val="tx1"/>
        </a:solidFill>
        <a:latin typeface="Arial" pitchFamily="34" charset="0"/>
        <a:ea typeface="+mn-ea"/>
        <a:cs typeface="AL-Hor" pitchFamily="2" charset="-78"/>
      </a:defRPr>
    </a:lvl5pPr>
    <a:lvl6pPr marL="2286000" algn="r" defTabSz="914400" rtl="1" eaLnBrk="1" latinLnBrk="0" hangingPunct="1">
      <a:defRPr kern="1200">
        <a:solidFill>
          <a:schemeClr val="tx1"/>
        </a:solidFill>
        <a:latin typeface="Arial" pitchFamily="34" charset="0"/>
        <a:ea typeface="+mn-ea"/>
        <a:cs typeface="AL-Hor" pitchFamily="2" charset="-78"/>
      </a:defRPr>
    </a:lvl6pPr>
    <a:lvl7pPr marL="2743200" algn="r" defTabSz="914400" rtl="1" eaLnBrk="1" latinLnBrk="0" hangingPunct="1">
      <a:defRPr kern="1200">
        <a:solidFill>
          <a:schemeClr val="tx1"/>
        </a:solidFill>
        <a:latin typeface="Arial" pitchFamily="34" charset="0"/>
        <a:ea typeface="+mn-ea"/>
        <a:cs typeface="AL-Hor" pitchFamily="2" charset="-78"/>
      </a:defRPr>
    </a:lvl7pPr>
    <a:lvl8pPr marL="3200400" algn="r" defTabSz="914400" rtl="1" eaLnBrk="1" latinLnBrk="0" hangingPunct="1">
      <a:defRPr kern="1200">
        <a:solidFill>
          <a:schemeClr val="tx1"/>
        </a:solidFill>
        <a:latin typeface="Arial" pitchFamily="34" charset="0"/>
        <a:ea typeface="+mn-ea"/>
        <a:cs typeface="AL-Hor" pitchFamily="2" charset="-78"/>
      </a:defRPr>
    </a:lvl8pPr>
    <a:lvl9pPr marL="3657600" algn="r" defTabSz="914400" rtl="1" eaLnBrk="1" latinLnBrk="0" hangingPunct="1">
      <a:defRPr kern="1200">
        <a:solidFill>
          <a:schemeClr val="tx1"/>
        </a:solidFill>
        <a:latin typeface="Arial" pitchFamily="34" charset="0"/>
        <a:ea typeface="+mn-ea"/>
        <a:cs typeface="AL-Hor" pitchFamily="2" charset="-78"/>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BCDDF"/>
    <a:srgbClr val="009900"/>
    <a:srgbClr val="AA127F"/>
    <a:srgbClr val="C7EFC8"/>
    <a:srgbClr val="9A5887"/>
    <a:srgbClr val="C1E5DF"/>
    <a:srgbClr val="D6F6F5"/>
    <a:srgbClr val="FFFF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84380"/>
    <p:restoredTop sz="94660"/>
  </p:normalViewPr>
  <p:slideViewPr>
    <p:cSldViewPr>
      <p:cViewPr varScale="1">
        <p:scale>
          <a:sx n="71" d="100"/>
          <a:sy n="71" d="100"/>
        </p:scale>
        <p:origin x="-1134" y="-108"/>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theme" Target="theme/theme1.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viewProps" Target="viewProp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presProps" Target="presProps.xml"/><Relationship Id="rId5" Type="http://schemas.openxmlformats.org/officeDocument/2006/relationships/slide" Target="slides/slide3.xml"/><Relationship Id="rId10"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SA"/>
          </a:p>
        </p:txBody>
      </p:sp>
      <p:sp>
        <p:nvSpPr>
          <p:cNvPr id="3" name="عنصر نائب للتاريخ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AEEA39D8-1388-44FB-80D2-983544E1BD50}" type="datetimeFigureOut">
              <a:rPr lang="ar-SA" smtClean="0"/>
              <a:pPr/>
              <a:t>30/11/1431</a:t>
            </a:fld>
            <a:endParaRPr lang="ar-SA"/>
          </a:p>
        </p:txBody>
      </p:sp>
      <p:sp>
        <p:nvSpPr>
          <p:cNvPr id="4" name="عنصر نائب لصورة الشريحة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ar-SA"/>
          </a:p>
        </p:txBody>
      </p:sp>
      <p:sp>
        <p:nvSpPr>
          <p:cNvPr id="5" name="عنصر نائب للملاحظات 4"/>
          <p:cNvSpPr>
            <a:spLocks noGrp="1"/>
          </p:cNvSpPr>
          <p:nvPr>
            <p:ph type="body" sz="quarter" idx="3"/>
          </p:nvPr>
        </p:nvSpPr>
        <p:spPr>
          <a:xfrm>
            <a:off x="685800" y="4343400"/>
            <a:ext cx="5486400" cy="4114800"/>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6" name="عنصر نائب للتذييل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SA"/>
          </a:p>
        </p:txBody>
      </p:sp>
      <p:sp>
        <p:nvSpPr>
          <p:cNvPr id="7" name="عنصر نائب لرقم الشريحة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2039D8FA-23C3-4042-9FDD-774AFE1B1F41}" type="slidenum">
              <a:rPr lang="ar-SA" smtClean="0"/>
              <a:pPr/>
              <a:t>‹#›</a:t>
            </a:fld>
            <a:endParaRPr lang="ar-SA"/>
          </a:p>
        </p:txBody>
      </p:sp>
    </p:spTree>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a:p>
        </p:txBody>
      </p:sp>
      <p:sp>
        <p:nvSpPr>
          <p:cNvPr id="4" name="عنصر نائب لرقم الشريحة 3"/>
          <p:cNvSpPr>
            <a:spLocks noGrp="1"/>
          </p:cNvSpPr>
          <p:nvPr>
            <p:ph type="sldNum" sz="quarter" idx="10"/>
          </p:nvPr>
        </p:nvSpPr>
        <p:spPr/>
        <p:txBody>
          <a:bodyPr/>
          <a:lstStyle/>
          <a:p>
            <a:fld id="{2039D8FA-23C3-4042-9FDD-774AFE1B1F41}" type="slidenum">
              <a:rPr lang="ar-SA" smtClean="0"/>
              <a:pPr/>
              <a:t>1</a:t>
            </a:fld>
            <a:endParaRPr lang="ar-SA"/>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a:p>
        </p:txBody>
      </p:sp>
      <p:sp>
        <p:nvSpPr>
          <p:cNvPr id="4" name="عنصر نائب لرقم الشريحة 3"/>
          <p:cNvSpPr>
            <a:spLocks noGrp="1"/>
          </p:cNvSpPr>
          <p:nvPr>
            <p:ph type="sldNum" sz="quarter" idx="10"/>
          </p:nvPr>
        </p:nvSpPr>
        <p:spPr/>
        <p:txBody>
          <a:bodyPr/>
          <a:lstStyle/>
          <a:p>
            <a:fld id="{2039D8FA-23C3-4042-9FDD-774AFE1B1F41}" type="slidenum">
              <a:rPr lang="ar-SA" smtClean="0"/>
              <a:pPr/>
              <a:t>2</a:t>
            </a:fld>
            <a:endParaRPr lang="ar-SA"/>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a:p>
        </p:txBody>
      </p:sp>
      <p:sp>
        <p:nvSpPr>
          <p:cNvPr id="4" name="عنصر نائب لرقم الشريحة 3"/>
          <p:cNvSpPr>
            <a:spLocks noGrp="1"/>
          </p:cNvSpPr>
          <p:nvPr>
            <p:ph type="sldNum" sz="quarter" idx="10"/>
          </p:nvPr>
        </p:nvSpPr>
        <p:spPr/>
        <p:txBody>
          <a:bodyPr/>
          <a:lstStyle/>
          <a:p>
            <a:fld id="{2039D8FA-23C3-4042-9FDD-774AFE1B1F41}" type="slidenum">
              <a:rPr lang="ar-SA" smtClean="0"/>
              <a:pPr/>
              <a:t>3</a:t>
            </a:fld>
            <a:endParaRPr lang="ar-SA"/>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a:p>
        </p:txBody>
      </p:sp>
      <p:sp>
        <p:nvSpPr>
          <p:cNvPr id="4" name="عنصر نائب لرقم الشريحة 3"/>
          <p:cNvSpPr>
            <a:spLocks noGrp="1"/>
          </p:cNvSpPr>
          <p:nvPr>
            <p:ph type="sldNum" sz="quarter" idx="10"/>
          </p:nvPr>
        </p:nvSpPr>
        <p:spPr/>
        <p:txBody>
          <a:bodyPr/>
          <a:lstStyle/>
          <a:p>
            <a:fld id="{2039D8FA-23C3-4042-9FDD-774AFE1B1F41}" type="slidenum">
              <a:rPr lang="ar-SA" smtClean="0"/>
              <a:pPr/>
              <a:t>4</a:t>
            </a:fld>
            <a:endParaRPr lang="ar-SA"/>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a:p>
        </p:txBody>
      </p:sp>
      <p:sp>
        <p:nvSpPr>
          <p:cNvPr id="4" name="عنصر نائب لرقم الشريحة 3"/>
          <p:cNvSpPr>
            <a:spLocks noGrp="1"/>
          </p:cNvSpPr>
          <p:nvPr>
            <p:ph type="sldNum" sz="quarter" idx="10"/>
          </p:nvPr>
        </p:nvSpPr>
        <p:spPr/>
        <p:txBody>
          <a:bodyPr/>
          <a:lstStyle/>
          <a:p>
            <a:fld id="{2039D8FA-23C3-4042-9FDD-774AFE1B1F41}" type="slidenum">
              <a:rPr lang="ar-SA" smtClean="0"/>
              <a:pPr/>
              <a:t>5</a:t>
            </a:fld>
            <a:endParaRPr lang="ar-SA"/>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a:p>
        </p:txBody>
      </p:sp>
      <p:sp>
        <p:nvSpPr>
          <p:cNvPr id="4" name="عنصر نائب لرقم الشريحة 3"/>
          <p:cNvSpPr>
            <a:spLocks noGrp="1"/>
          </p:cNvSpPr>
          <p:nvPr>
            <p:ph type="sldNum" sz="quarter" idx="10"/>
          </p:nvPr>
        </p:nvSpPr>
        <p:spPr/>
        <p:txBody>
          <a:bodyPr/>
          <a:lstStyle/>
          <a:p>
            <a:fld id="{2039D8FA-23C3-4042-9FDD-774AFE1B1F41}" type="slidenum">
              <a:rPr lang="ar-SA" smtClean="0"/>
              <a:pPr/>
              <a:t>6</a:t>
            </a:fld>
            <a:endParaRPr lang="ar-SA"/>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a:p>
        </p:txBody>
      </p:sp>
      <p:sp>
        <p:nvSpPr>
          <p:cNvPr id="4" name="عنصر نائب لرقم الشريحة 3"/>
          <p:cNvSpPr>
            <a:spLocks noGrp="1"/>
          </p:cNvSpPr>
          <p:nvPr>
            <p:ph type="sldNum" sz="quarter" idx="10"/>
          </p:nvPr>
        </p:nvSpPr>
        <p:spPr/>
        <p:txBody>
          <a:bodyPr/>
          <a:lstStyle/>
          <a:p>
            <a:fld id="{2039D8FA-23C3-4042-9FDD-774AFE1B1F41}" type="slidenum">
              <a:rPr lang="ar-SA" smtClean="0"/>
              <a:pPr/>
              <a:t>7</a:t>
            </a:fld>
            <a:endParaRPr lang="ar-SA"/>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ar-SA" smtClean="0"/>
              <a:t>انقر لتحرير نمط العنوان الثانوي الرئيسي</a:t>
            </a:r>
            <a:endParaRPr lang="ar-SA"/>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2CE061A1-7DF5-4F15-BD37-A98A9328D120}" type="slidenum">
              <a:rPr lang="en-US"/>
              <a:pPr>
                <a:defRPr/>
              </a:pPr>
              <a:t>‹#›</a:t>
            </a:fld>
            <a:endParaRPr lang="en-US"/>
          </a:p>
        </p:txBody>
      </p:sp>
    </p:spTree>
  </p:cSld>
  <p:clrMapOvr>
    <a:masterClrMapping/>
  </p:clrMapOvr>
  <p:transition>
    <p:pull dir="rd"/>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DB2F1494-FE3E-4AF5-908C-8FE8546221B5}" type="slidenum">
              <a:rPr lang="en-US"/>
              <a:pPr>
                <a:defRPr/>
              </a:pPr>
              <a:t>‹#›</a:t>
            </a:fld>
            <a:endParaRPr lang="en-US"/>
          </a:p>
        </p:txBody>
      </p:sp>
    </p:spTree>
  </p:cSld>
  <p:clrMapOvr>
    <a:masterClrMapping/>
  </p:clrMapOvr>
  <p:transition>
    <p:pull dir="rd"/>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ar-SA" smtClean="0"/>
              <a:t>انقر لتحرير أنماط النص الرئيسي</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06C5729E-BC68-4441-B562-5AAEE2967AC4}" type="slidenum">
              <a:rPr lang="en-US"/>
              <a:pPr>
                <a:defRPr/>
              </a:pPr>
              <a:t>‹#›</a:t>
            </a:fld>
            <a:endParaRPr lang="en-US"/>
          </a:p>
        </p:txBody>
      </p:sp>
    </p:spTree>
  </p:cSld>
  <p:clrMapOvr>
    <a:masterClrMapping/>
  </p:clrMapOvr>
  <p:transition>
    <p:pull dir="rd"/>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7E5B3149-E83A-444C-BB2F-E6B46196F28A}" type="slidenum">
              <a:rPr lang="en-US"/>
              <a:pPr>
                <a:defRPr/>
              </a:pPr>
              <a:t>‹#›</a:t>
            </a:fld>
            <a:endParaRPr lang="en-US"/>
          </a:p>
        </p:txBody>
      </p:sp>
    </p:spTree>
  </p:cSld>
  <p:clrMapOvr>
    <a:masterClrMapping/>
  </p:clrMapOvr>
  <p:transition>
    <p:pull dir="rd"/>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558988F4-2335-46FD-A4F4-3F465BF81C17}" type="slidenum">
              <a:rPr lang="en-US"/>
              <a:pPr>
                <a:defRPr/>
              </a:pPr>
              <a:t>‹#›</a:t>
            </a:fld>
            <a:endParaRPr lang="en-US"/>
          </a:p>
        </p:txBody>
      </p:sp>
    </p:spTree>
  </p:cSld>
  <p:clrMapOvr>
    <a:masterClrMapping/>
  </p:clrMapOvr>
  <p:transition>
    <p:pull dir="rd"/>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62924321-183F-47BF-8F94-B55079F595CC}" type="slidenum">
              <a:rPr lang="en-US"/>
              <a:pPr>
                <a:defRPr/>
              </a:pPr>
              <a:t>‹#›</a:t>
            </a:fld>
            <a:endParaRPr lang="en-US"/>
          </a:p>
        </p:txBody>
      </p:sp>
    </p:spTree>
  </p:cSld>
  <p:clrMapOvr>
    <a:masterClrMapping/>
  </p:clrMapOvr>
  <p:transition>
    <p:pull dir="rd"/>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674EA86D-A174-4A98-B065-EBA038488756}" type="slidenum">
              <a:rPr lang="en-US"/>
              <a:pPr>
                <a:defRPr/>
              </a:pPr>
              <a:t>‹#›</a:t>
            </a:fld>
            <a:endParaRPr lang="en-US"/>
          </a:p>
        </p:txBody>
      </p:sp>
    </p:spTree>
  </p:cSld>
  <p:clrMapOvr>
    <a:masterClrMapping/>
  </p:clrMapOvr>
  <p:transition>
    <p:pull dir="rd"/>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A08DE0F6-BC95-47C7-A8AE-321368728862}" type="slidenum">
              <a:rPr lang="en-US"/>
              <a:pPr>
                <a:defRPr/>
              </a:pPr>
              <a:t>‹#›</a:t>
            </a:fld>
            <a:endParaRPr lang="en-US"/>
          </a:p>
        </p:txBody>
      </p:sp>
    </p:spTree>
  </p:cSld>
  <p:clrMapOvr>
    <a:masterClrMapping/>
  </p:clrMapOvr>
  <p:transition>
    <p:pull dir="rd"/>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ar-SA" noProof="0" smtClean="0"/>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B26EEE16-DEB5-4093-843E-65A1252D1862}" type="slidenum">
              <a:rPr lang="en-US"/>
              <a:pPr>
                <a:defRPr/>
              </a:pPr>
              <a:t>‹#›</a:t>
            </a:fld>
            <a:endParaRPr lang="en-US"/>
          </a:p>
        </p:txBody>
      </p:sp>
    </p:spTree>
  </p:cSld>
  <p:clrMapOvr>
    <a:masterClrMapping/>
  </p:clrMapOvr>
  <p:transition>
    <p:pull dir="rd"/>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7ECB9EDC-A1BC-444A-962A-0793A2E3BE4C}" type="slidenum">
              <a:rPr lang="en-US"/>
              <a:pPr>
                <a:defRPr/>
              </a:pPr>
              <a:t>‹#›</a:t>
            </a:fld>
            <a:endParaRPr lang="en-US"/>
          </a:p>
        </p:txBody>
      </p:sp>
    </p:spTree>
  </p:cSld>
  <p:clrMapOvr>
    <a:masterClrMapping/>
  </p:clrMapOvr>
  <p:transition>
    <p:pull dir="rd"/>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9E8F52F7-7CD8-480B-A6EC-146D3681B71A}" type="slidenum">
              <a:rPr lang="en-US"/>
              <a:pPr>
                <a:defRPr/>
              </a:pPr>
              <a:t>‹#›</a:t>
            </a:fld>
            <a:endParaRPr lang="en-US"/>
          </a:p>
        </p:txBody>
      </p:sp>
    </p:spTree>
  </p:cSld>
  <p:clrMapOvr>
    <a:masterClrMapping/>
  </p:clrMapOvr>
  <p:transition>
    <p:pull dir="rd"/>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ar-SA" smtClean="0"/>
              <a:t>انقر لتحرير نمط العنوان الثانوي الرئيسي</a:t>
            </a:r>
            <a:endParaRPr lang="ar-SA"/>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2B4D5EF4-7C5C-4D56-8016-3479B9EF453D}" type="slidenum">
              <a:rPr lang="en-US">
                <a:solidFill>
                  <a:srgbClr val="000000"/>
                </a:solidFill>
              </a:rPr>
              <a:pPr>
                <a:defRPr/>
              </a:pPr>
              <a:t>‹#›</a:t>
            </a:fld>
            <a:endParaRPr lang="en-US">
              <a:solidFill>
                <a:srgbClr val="000000"/>
              </a:solidFill>
            </a:endParaRPr>
          </a:p>
        </p:txBody>
      </p:sp>
    </p:spTree>
  </p:cSld>
  <p:clrMapOvr>
    <a:masterClrMapping/>
  </p:clrMapOvr>
  <p:transition>
    <p:pull dir="rd"/>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2D248737-E826-4ED7-8021-9FF2653C6F72}" type="slidenum">
              <a:rPr lang="en-US">
                <a:solidFill>
                  <a:srgbClr val="000000"/>
                </a:solidFill>
              </a:rPr>
              <a:pPr>
                <a:defRPr/>
              </a:pPr>
              <a:t>‹#›</a:t>
            </a:fld>
            <a:endParaRPr lang="en-US">
              <a:solidFill>
                <a:srgbClr val="000000"/>
              </a:solidFill>
            </a:endParaRPr>
          </a:p>
        </p:txBody>
      </p:sp>
    </p:spTree>
  </p:cSld>
  <p:clrMapOvr>
    <a:masterClrMapping/>
  </p:clrMapOvr>
  <p:transition>
    <p:pull dir="rd"/>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ar-SA" smtClean="0"/>
              <a:t>انقر لتحرير أنماط النص الرئيسي</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36EB76DA-572E-42D1-B090-AEF813206BCB}" type="slidenum">
              <a:rPr lang="en-US">
                <a:solidFill>
                  <a:srgbClr val="000000"/>
                </a:solidFill>
              </a:rPr>
              <a:pPr>
                <a:defRPr/>
              </a:pPr>
              <a:t>‹#›</a:t>
            </a:fld>
            <a:endParaRPr lang="en-US">
              <a:solidFill>
                <a:srgbClr val="000000"/>
              </a:solidFill>
            </a:endParaRPr>
          </a:p>
        </p:txBody>
      </p:sp>
    </p:spTree>
  </p:cSld>
  <p:clrMapOvr>
    <a:masterClrMapping/>
  </p:clrMapOvr>
  <p:transition>
    <p:pull dir="rd"/>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CFE00741-24D4-402E-953D-37D90403AA37}" type="slidenum">
              <a:rPr lang="en-US">
                <a:solidFill>
                  <a:srgbClr val="000000"/>
                </a:solidFill>
              </a:rPr>
              <a:pPr>
                <a:defRPr/>
              </a:pPr>
              <a:t>‹#›</a:t>
            </a:fld>
            <a:endParaRPr lang="en-US">
              <a:solidFill>
                <a:srgbClr val="000000"/>
              </a:solidFill>
            </a:endParaRPr>
          </a:p>
        </p:txBody>
      </p:sp>
    </p:spTree>
  </p:cSld>
  <p:clrMapOvr>
    <a:masterClrMapping/>
  </p:clrMapOvr>
  <p:transition>
    <p:pull dir="rd"/>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6233F288-F18E-4431-B697-2BC053B53797}" type="slidenum">
              <a:rPr lang="en-US">
                <a:solidFill>
                  <a:srgbClr val="000000"/>
                </a:solidFill>
              </a:rPr>
              <a:pPr>
                <a:defRPr/>
              </a:pPr>
              <a:t>‹#›</a:t>
            </a:fld>
            <a:endParaRPr lang="en-US">
              <a:solidFill>
                <a:srgbClr val="000000"/>
              </a:solidFill>
            </a:endParaRPr>
          </a:p>
        </p:txBody>
      </p:sp>
    </p:spTree>
  </p:cSld>
  <p:clrMapOvr>
    <a:masterClrMapping/>
  </p:clrMapOvr>
  <p:transition>
    <p:pull dir="rd"/>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162B9159-5884-464F-9743-CE5A28A6844B}" type="slidenum">
              <a:rPr lang="en-US">
                <a:solidFill>
                  <a:srgbClr val="000000"/>
                </a:solidFill>
              </a:rPr>
              <a:pPr>
                <a:defRPr/>
              </a:pPr>
              <a:t>‹#›</a:t>
            </a:fld>
            <a:endParaRPr lang="en-US">
              <a:solidFill>
                <a:srgbClr val="000000"/>
              </a:solidFill>
            </a:endParaRPr>
          </a:p>
        </p:txBody>
      </p:sp>
    </p:spTree>
  </p:cSld>
  <p:clrMapOvr>
    <a:masterClrMapping/>
  </p:clrMapOvr>
  <p:transition>
    <p:pull dir="rd"/>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51B677E7-CC01-4024-A77E-7BBB61AD0394}" type="slidenum">
              <a:rPr lang="en-US">
                <a:solidFill>
                  <a:srgbClr val="000000"/>
                </a:solidFill>
              </a:rPr>
              <a:pPr>
                <a:defRPr/>
              </a:pPr>
              <a:t>‹#›</a:t>
            </a:fld>
            <a:endParaRPr lang="en-US">
              <a:solidFill>
                <a:srgbClr val="000000"/>
              </a:solidFill>
            </a:endParaRPr>
          </a:p>
        </p:txBody>
      </p:sp>
    </p:spTree>
  </p:cSld>
  <p:clrMapOvr>
    <a:masterClrMapping/>
  </p:clrMapOvr>
  <p:transition>
    <p:pull dir="rd"/>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DFE4F02B-7B3B-4FB7-BEDE-A8EBBCC1871D}" type="slidenum">
              <a:rPr lang="en-US">
                <a:solidFill>
                  <a:srgbClr val="000000"/>
                </a:solidFill>
              </a:rPr>
              <a:pPr>
                <a:defRPr/>
              </a:pPr>
              <a:t>‹#›</a:t>
            </a:fld>
            <a:endParaRPr lang="en-US">
              <a:solidFill>
                <a:srgbClr val="000000"/>
              </a:solidFill>
            </a:endParaRPr>
          </a:p>
        </p:txBody>
      </p:sp>
    </p:spTree>
  </p:cSld>
  <p:clrMapOvr>
    <a:masterClrMapping/>
  </p:clrMapOvr>
  <p:transition>
    <p:pull dir="rd"/>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ar-SA" noProof="0" smtClean="0"/>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66DB4E3B-B419-4419-9A60-8B34CC110056}" type="slidenum">
              <a:rPr lang="en-US">
                <a:solidFill>
                  <a:srgbClr val="000000"/>
                </a:solidFill>
              </a:rPr>
              <a:pPr>
                <a:defRPr/>
              </a:pPr>
              <a:t>‹#›</a:t>
            </a:fld>
            <a:endParaRPr lang="en-US">
              <a:solidFill>
                <a:srgbClr val="000000"/>
              </a:solidFill>
            </a:endParaRPr>
          </a:p>
        </p:txBody>
      </p:sp>
    </p:spTree>
  </p:cSld>
  <p:clrMapOvr>
    <a:masterClrMapping/>
  </p:clrMapOvr>
  <p:transition>
    <p:pull dir="rd"/>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CAA301C5-17DE-4238-BB15-7B69A3466630}" type="slidenum">
              <a:rPr lang="en-US">
                <a:solidFill>
                  <a:srgbClr val="000000"/>
                </a:solidFill>
              </a:rPr>
              <a:pPr>
                <a:defRPr/>
              </a:pPr>
              <a:t>‹#›</a:t>
            </a:fld>
            <a:endParaRPr lang="en-US">
              <a:solidFill>
                <a:srgbClr val="000000"/>
              </a:solidFill>
            </a:endParaRPr>
          </a:p>
        </p:txBody>
      </p:sp>
    </p:spTree>
  </p:cSld>
  <p:clrMapOvr>
    <a:masterClrMapping/>
  </p:clrMapOvr>
  <p:transition>
    <p:pull dir="rd"/>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D107034C-4936-4107-85CF-CC3E19FCC1C6}" type="slidenum">
              <a:rPr lang="en-US">
                <a:solidFill>
                  <a:srgbClr val="000000"/>
                </a:solidFill>
              </a:rPr>
              <a:pPr>
                <a:defRPr/>
              </a:pPr>
              <a:t>‹#›</a:t>
            </a:fld>
            <a:endParaRPr lang="en-US">
              <a:solidFill>
                <a:srgbClr val="000000"/>
              </a:solidFill>
            </a:endParaRPr>
          </a:p>
        </p:txBody>
      </p:sp>
    </p:spTree>
  </p:cSld>
  <p:clrMapOvr>
    <a:masterClrMapping/>
  </p:clrMapOvr>
  <p:transition>
    <p:pull dir="rd"/>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3075"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solidFill>
                  <a:srgbClr val="000000"/>
                </a:solidFill>
                <a:cs typeface="+mn-cs"/>
              </a:defRPr>
            </a:lvl1pPr>
          </a:lstStyle>
          <a:p>
            <a:pPr>
              <a:defRPr/>
            </a:pPr>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solidFill>
                  <a:srgbClr val="000000"/>
                </a:solidFill>
                <a:cs typeface="+mn-cs"/>
              </a:defRPr>
            </a:lvl1pPr>
          </a:lstStyle>
          <a:p>
            <a:pPr>
              <a:defRPr/>
            </a:pPr>
            <a:endParaRPr 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solidFill>
                  <a:srgbClr val="000000"/>
                </a:solidFill>
                <a:cs typeface="+mn-cs"/>
              </a:defRPr>
            </a:lvl1pPr>
          </a:lstStyle>
          <a:p>
            <a:pPr>
              <a:defRPr/>
            </a:pPr>
            <a:fld id="{ADDDF391-189B-4114-A6F5-4B0127354429}"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765" r:id="rId1"/>
    <p:sldLayoutId id="2147483766" r:id="rId2"/>
    <p:sldLayoutId id="2147483767" r:id="rId3"/>
    <p:sldLayoutId id="2147483768" r:id="rId4"/>
    <p:sldLayoutId id="2147483769" r:id="rId5"/>
    <p:sldLayoutId id="2147483770" r:id="rId6"/>
    <p:sldLayoutId id="2147483771" r:id="rId7"/>
    <p:sldLayoutId id="2147483772" r:id="rId8"/>
    <p:sldLayoutId id="2147483773" r:id="rId9"/>
    <p:sldLayoutId id="2147483774" r:id="rId10"/>
    <p:sldLayoutId id="2147483775" r:id="rId11"/>
  </p:sldLayoutIdLst>
  <p:transition>
    <p:pull dir="rd"/>
  </p:transition>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itchFamily="34" charset="0"/>
          <a:cs typeface="Arial" pitchFamily="34" charset="0"/>
        </a:defRPr>
      </a:lvl2pPr>
      <a:lvl3pPr algn="ctr" rtl="0" eaLnBrk="0" fontAlgn="base" hangingPunct="0">
        <a:spcBef>
          <a:spcPct val="0"/>
        </a:spcBef>
        <a:spcAft>
          <a:spcPct val="0"/>
        </a:spcAft>
        <a:defRPr sz="4400">
          <a:solidFill>
            <a:schemeClr val="tx2"/>
          </a:solidFill>
          <a:latin typeface="Arial" pitchFamily="34" charset="0"/>
          <a:cs typeface="Arial" pitchFamily="34" charset="0"/>
        </a:defRPr>
      </a:lvl3pPr>
      <a:lvl4pPr algn="ctr" rtl="0" eaLnBrk="0" fontAlgn="base" hangingPunct="0">
        <a:spcBef>
          <a:spcPct val="0"/>
        </a:spcBef>
        <a:spcAft>
          <a:spcPct val="0"/>
        </a:spcAft>
        <a:defRPr sz="4400">
          <a:solidFill>
            <a:schemeClr val="tx2"/>
          </a:solidFill>
          <a:latin typeface="Arial" pitchFamily="34" charset="0"/>
          <a:cs typeface="Arial" pitchFamily="34" charset="0"/>
        </a:defRPr>
      </a:lvl4pPr>
      <a:lvl5pPr algn="ctr" rtl="0" eaLnBrk="0" fontAlgn="base" hangingPunct="0">
        <a:spcBef>
          <a:spcPct val="0"/>
        </a:spcBef>
        <a:spcAft>
          <a:spcPct val="0"/>
        </a:spcAft>
        <a:defRPr sz="4400">
          <a:solidFill>
            <a:schemeClr val="tx2"/>
          </a:solidFill>
          <a:latin typeface="Arial" pitchFamily="34" charset="0"/>
          <a:cs typeface="Arial" pitchFamily="34" charset="0"/>
        </a:defRPr>
      </a:lvl5pPr>
      <a:lvl6pPr marL="457200" algn="ctr" rtl="0" fontAlgn="base">
        <a:spcBef>
          <a:spcPct val="0"/>
        </a:spcBef>
        <a:spcAft>
          <a:spcPct val="0"/>
        </a:spcAft>
        <a:defRPr sz="4400">
          <a:solidFill>
            <a:schemeClr val="tx2"/>
          </a:solidFill>
          <a:latin typeface="Arial" pitchFamily="34" charset="0"/>
          <a:cs typeface="Arial" pitchFamily="34" charset="0"/>
        </a:defRPr>
      </a:lvl6pPr>
      <a:lvl7pPr marL="914400" algn="ctr" rtl="0" fontAlgn="base">
        <a:spcBef>
          <a:spcPct val="0"/>
        </a:spcBef>
        <a:spcAft>
          <a:spcPct val="0"/>
        </a:spcAft>
        <a:defRPr sz="4400">
          <a:solidFill>
            <a:schemeClr val="tx2"/>
          </a:solidFill>
          <a:latin typeface="Arial" pitchFamily="34" charset="0"/>
          <a:cs typeface="Arial" pitchFamily="34" charset="0"/>
        </a:defRPr>
      </a:lvl7pPr>
      <a:lvl8pPr marL="1371600" algn="ctr" rtl="0" fontAlgn="base">
        <a:spcBef>
          <a:spcPct val="0"/>
        </a:spcBef>
        <a:spcAft>
          <a:spcPct val="0"/>
        </a:spcAft>
        <a:defRPr sz="4400">
          <a:solidFill>
            <a:schemeClr val="tx2"/>
          </a:solidFill>
          <a:latin typeface="Arial" pitchFamily="34" charset="0"/>
          <a:cs typeface="Arial" pitchFamily="34" charset="0"/>
        </a:defRPr>
      </a:lvl8pPr>
      <a:lvl9pPr marL="1828800" algn="ctr" rtl="0" fontAlgn="base">
        <a:spcBef>
          <a:spcPct val="0"/>
        </a:spcBef>
        <a:spcAft>
          <a:spcPct val="0"/>
        </a:spcAft>
        <a:defRPr sz="4400">
          <a:solidFill>
            <a:schemeClr val="tx2"/>
          </a:solidFill>
          <a:latin typeface="Arial" pitchFamily="34" charset="0"/>
          <a:cs typeface="Arial" pitchFamily="34"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2051"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cs typeface="+mn-cs"/>
              </a:defRPr>
            </a:lvl1pPr>
          </a:lstStyle>
          <a:p>
            <a:pPr>
              <a:defRPr/>
            </a:pPr>
            <a:endParaRPr lang="en-US">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cs typeface="+mn-cs"/>
              </a:defRPr>
            </a:lvl1pPr>
          </a:lstStyle>
          <a:p>
            <a:pPr>
              <a:defRPr/>
            </a:pPr>
            <a:endParaRPr lang="en-US">
              <a:solidFill>
                <a:srgbClr val="000000"/>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cs typeface="+mn-cs"/>
              </a:defRPr>
            </a:lvl1pPr>
          </a:lstStyle>
          <a:p>
            <a:pPr>
              <a:defRPr/>
            </a:pPr>
            <a:fld id="{8989CBC9-4BAB-4B6F-97BD-1D43023EE660}" type="slidenum">
              <a:rPr lang="en-US">
                <a:solidFill>
                  <a:srgbClr val="000000"/>
                </a:solidFill>
              </a:rPr>
              <a:pPr>
                <a:defRPr/>
              </a:pPr>
              <a:t>‹#›</a:t>
            </a:fld>
            <a:endParaRPr lang="en-US">
              <a:solidFill>
                <a:srgbClr val="000000"/>
              </a:solidFill>
            </a:endParaRPr>
          </a:p>
        </p:txBody>
      </p:sp>
    </p:spTree>
  </p:cSld>
  <p:clrMap bg1="lt1" tx1="dk1" bg2="lt2" tx2="dk2" accent1="accent1" accent2="accent2" accent3="accent3" accent4="accent4" accent5="accent5" accent6="accent6" hlink="hlink" folHlink="folHlink"/>
  <p:sldLayoutIdLst>
    <p:sldLayoutId id="2147483833" r:id="rId1"/>
    <p:sldLayoutId id="2147483834" r:id="rId2"/>
    <p:sldLayoutId id="2147483835" r:id="rId3"/>
    <p:sldLayoutId id="2147483836" r:id="rId4"/>
    <p:sldLayoutId id="2147483837" r:id="rId5"/>
    <p:sldLayoutId id="2147483838" r:id="rId6"/>
    <p:sldLayoutId id="2147483839" r:id="rId7"/>
    <p:sldLayoutId id="2147483840" r:id="rId8"/>
    <p:sldLayoutId id="2147483841" r:id="rId9"/>
    <p:sldLayoutId id="2147483842" r:id="rId10"/>
    <p:sldLayoutId id="2147483843" r:id="rId11"/>
  </p:sldLayoutIdLst>
  <p:transition>
    <p:pull dir="rd"/>
  </p:transition>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itchFamily="34" charset="0"/>
          <a:cs typeface="Arial" pitchFamily="34" charset="0"/>
        </a:defRPr>
      </a:lvl2pPr>
      <a:lvl3pPr algn="ctr" rtl="0" eaLnBrk="0" fontAlgn="base" hangingPunct="0">
        <a:spcBef>
          <a:spcPct val="0"/>
        </a:spcBef>
        <a:spcAft>
          <a:spcPct val="0"/>
        </a:spcAft>
        <a:defRPr sz="4400">
          <a:solidFill>
            <a:schemeClr val="tx2"/>
          </a:solidFill>
          <a:latin typeface="Arial" pitchFamily="34" charset="0"/>
          <a:cs typeface="Arial" pitchFamily="34" charset="0"/>
        </a:defRPr>
      </a:lvl3pPr>
      <a:lvl4pPr algn="ctr" rtl="0" eaLnBrk="0" fontAlgn="base" hangingPunct="0">
        <a:spcBef>
          <a:spcPct val="0"/>
        </a:spcBef>
        <a:spcAft>
          <a:spcPct val="0"/>
        </a:spcAft>
        <a:defRPr sz="4400">
          <a:solidFill>
            <a:schemeClr val="tx2"/>
          </a:solidFill>
          <a:latin typeface="Arial" pitchFamily="34" charset="0"/>
          <a:cs typeface="Arial" pitchFamily="34" charset="0"/>
        </a:defRPr>
      </a:lvl4pPr>
      <a:lvl5pPr algn="ctr" rtl="0" eaLnBrk="0" fontAlgn="base" hangingPunct="0">
        <a:spcBef>
          <a:spcPct val="0"/>
        </a:spcBef>
        <a:spcAft>
          <a:spcPct val="0"/>
        </a:spcAft>
        <a:defRPr sz="4400">
          <a:solidFill>
            <a:schemeClr val="tx2"/>
          </a:solidFill>
          <a:latin typeface="Arial" pitchFamily="34" charset="0"/>
          <a:cs typeface="Arial" pitchFamily="34" charset="0"/>
        </a:defRPr>
      </a:lvl5pPr>
      <a:lvl6pPr marL="457200" algn="ctr" rtl="0" fontAlgn="base">
        <a:spcBef>
          <a:spcPct val="0"/>
        </a:spcBef>
        <a:spcAft>
          <a:spcPct val="0"/>
        </a:spcAft>
        <a:defRPr sz="4400">
          <a:solidFill>
            <a:schemeClr val="tx2"/>
          </a:solidFill>
          <a:latin typeface="Arial" pitchFamily="34" charset="0"/>
          <a:cs typeface="Arial" pitchFamily="34" charset="0"/>
        </a:defRPr>
      </a:lvl6pPr>
      <a:lvl7pPr marL="914400" algn="ctr" rtl="0" fontAlgn="base">
        <a:spcBef>
          <a:spcPct val="0"/>
        </a:spcBef>
        <a:spcAft>
          <a:spcPct val="0"/>
        </a:spcAft>
        <a:defRPr sz="4400">
          <a:solidFill>
            <a:schemeClr val="tx2"/>
          </a:solidFill>
          <a:latin typeface="Arial" pitchFamily="34" charset="0"/>
          <a:cs typeface="Arial" pitchFamily="34" charset="0"/>
        </a:defRPr>
      </a:lvl7pPr>
      <a:lvl8pPr marL="1371600" algn="ctr" rtl="0" fontAlgn="base">
        <a:spcBef>
          <a:spcPct val="0"/>
        </a:spcBef>
        <a:spcAft>
          <a:spcPct val="0"/>
        </a:spcAft>
        <a:defRPr sz="4400">
          <a:solidFill>
            <a:schemeClr val="tx2"/>
          </a:solidFill>
          <a:latin typeface="Arial" pitchFamily="34" charset="0"/>
          <a:cs typeface="Arial" pitchFamily="34" charset="0"/>
        </a:defRPr>
      </a:lvl8pPr>
      <a:lvl9pPr marL="1828800" algn="ctr" rtl="0" fontAlgn="base">
        <a:spcBef>
          <a:spcPct val="0"/>
        </a:spcBef>
        <a:spcAft>
          <a:spcPct val="0"/>
        </a:spcAft>
        <a:defRPr sz="4400">
          <a:solidFill>
            <a:schemeClr val="tx2"/>
          </a:solidFill>
          <a:latin typeface="Arial" pitchFamily="34" charset="0"/>
          <a:cs typeface="Arial" pitchFamily="34"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6.xml"/><Relationship Id="rId1" Type="http://schemas.openxmlformats.org/officeDocument/2006/relationships/slideLayout" Target="../slideLayouts/slideLayout18.xml"/><Relationship Id="rId4" Type="http://schemas.openxmlformats.org/officeDocument/2006/relationships/image" Target="../media/image3.gif"/></Relationships>
</file>

<file path=ppt/slides/_rels/slide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3.gif"/></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sp>
        <p:nvSpPr>
          <p:cNvPr id="4" name="مستطيل 3"/>
          <p:cNvSpPr/>
          <p:nvPr/>
        </p:nvSpPr>
        <p:spPr>
          <a:xfrm>
            <a:off x="2151699" y="358914"/>
            <a:ext cx="5250156" cy="707886"/>
          </a:xfrm>
          <a:prstGeom prst="rect">
            <a:avLst/>
          </a:prstGeom>
          <a:noFill/>
        </p:spPr>
        <p:txBody>
          <a:bodyPr wrap="non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ar-SA" sz="4000" b="1" cap="none" spc="50" dirty="0" smtClean="0">
                <a:ln w="11430"/>
                <a:solidFill>
                  <a:srgbClr val="00B050"/>
                </a:solidFill>
                <a:effectLst>
                  <a:outerShdw blurRad="76200" dist="50800" dir="5400000" algn="tl" rotWithShape="0">
                    <a:srgbClr val="000000">
                      <a:alpha val="65000"/>
                    </a:srgbClr>
                  </a:outerShdw>
                </a:effectLst>
                <a:cs typeface="PT Bold Heading" pitchFamily="2" charset="-78"/>
              </a:rPr>
              <a:t>الموضوع : الشروط في البيع</a:t>
            </a:r>
            <a:endParaRPr lang="ar-SA" sz="4000" b="1" cap="none" spc="50" dirty="0">
              <a:ln w="11430"/>
              <a:solidFill>
                <a:srgbClr val="00B050"/>
              </a:solidFill>
              <a:effectLst>
                <a:outerShdw blurRad="76200" dist="50800" dir="5400000" algn="tl" rotWithShape="0">
                  <a:srgbClr val="000000">
                    <a:alpha val="65000"/>
                  </a:srgbClr>
                </a:outerShdw>
              </a:effectLst>
              <a:cs typeface="PT Bold Heading" pitchFamily="2" charset="-78"/>
            </a:endParaRPr>
          </a:p>
        </p:txBody>
      </p:sp>
      <p:sp>
        <p:nvSpPr>
          <p:cNvPr id="5" name="مستطيل 4"/>
          <p:cNvSpPr>
            <a:spLocks noChangeArrowheads="1"/>
          </p:cNvSpPr>
          <p:nvPr/>
        </p:nvSpPr>
        <p:spPr bwMode="auto">
          <a:xfrm>
            <a:off x="2332037" y="1257300"/>
            <a:ext cx="6202363" cy="646331"/>
          </a:xfrm>
          <a:prstGeom prst="rect">
            <a:avLst/>
          </a:prstGeom>
          <a:noFill/>
          <a:ln w="9525">
            <a:noFill/>
            <a:miter lim="800000"/>
            <a:headEnd/>
            <a:tailEnd/>
          </a:ln>
        </p:spPr>
        <p:txBody>
          <a:bodyPr wrap="square">
            <a:spAutoFit/>
          </a:bodyPr>
          <a:lstStyle/>
          <a:p>
            <a:pPr algn="r"/>
            <a:r>
              <a:rPr lang="ar-SA" sz="3600" b="1" u="sng" dirty="0" smtClean="0">
                <a:solidFill>
                  <a:srgbClr val="C00000"/>
                </a:solidFill>
                <a:latin typeface="Calibri" pitchFamily="34" charset="0"/>
                <a:cs typeface="PT Bold Heading" pitchFamily="2" charset="-78"/>
              </a:rPr>
              <a:t>المراد بالشرط في البيع :</a:t>
            </a:r>
            <a:endParaRPr lang="ar-SA" sz="2400" b="1" u="sng" dirty="0">
              <a:cs typeface="PT Bold Heading" pitchFamily="2" charset="-78"/>
            </a:endParaRPr>
          </a:p>
        </p:txBody>
      </p:sp>
      <p:sp>
        <p:nvSpPr>
          <p:cNvPr id="6" name="مستطيل 5"/>
          <p:cNvSpPr>
            <a:spLocks noChangeArrowheads="1"/>
          </p:cNvSpPr>
          <p:nvPr/>
        </p:nvSpPr>
        <p:spPr bwMode="auto">
          <a:xfrm>
            <a:off x="551777" y="2173069"/>
            <a:ext cx="8073043" cy="646331"/>
          </a:xfrm>
          <a:prstGeom prst="rect">
            <a:avLst/>
          </a:prstGeom>
          <a:noFill/>
          <a:ln w="9525">
            <a:noFill/>
            <a:miter lim="800000"/>
            <a:headEnd/>
            <a:tailEnd/>
          </a:ln>
        </p:spPr>
        <p:txBody>
          <a:bodyPr wrap="none">
            <a:spAutoFit/>
          </a:bodyPr>
          <a:lstStyle/>
          <a:p>
            <a:pPr algn="just" rtl="1">
              <a:spcBef>
                <a:spcPct val="50000"/>
              </a:spcBef>
            </a:pPr>
            <a:r>
              <a:rPr kumimoji="1" lang="ar-SA" sz="3600" u="sng" dirty="0">
                <a:solidFill>
                  <a:srgbClr val="000000"/>
                </a:solidFill>
                <a:cs typeface="PT Bold Heading" pitchFamily="2" charset="-78"/>
              </a:rPr>
              <a:t>إلزام أحد المتعاقد ين صاحبه </a:t>
            </a:r>
            <a:r>
              <a:rPr kumimoji="1" lang="ar-SA" sz="3600" u="sng" dirty="0" smtClean="0">
                <a:solidFill>
                  <a:srgbClr val="000000"/>
                </a:solidFill>
                <a:cs typeface="PT Bold Heading" pitchFamily="2" charset="-78"/>
              </a:rPr>
              <a:t>بما له </a:t>
            </a:r>
            <a:r>
              <a:rPr kumimoji="1" lang="ar-SA" sz="3600" u="sng" dirty="0">
                <a:solidFill>
                  <a:srgbClr val="000000"/>
                </a:solidFill>
                <a:cs typeface="PT Bold Heading" pitchFamily="2" charset="-78"/>
              </a:rPr>
              <a:t>فيه منفعة .</a:t>
            </a:r>
            <a:endParaRPr lang="en-US" sz="3600" b="1" u="sng" dirty="0">
              <a:solidFill>
                <a:srgbClr val="000000"/>
              </a:solidFill>
              <a:latin typeface="Calibri" pitchFamily="34" charset="0"/>
              <a:cs typeface="PT Bold Heading" pitchFamily="2" charset="-78"/>
            </a:endParaRPr>
          </a:p>
        </p:txBody>
      </p:sp>
      <p:sp>
        <p:nvSpPr>
          <p:cNvPr id="7" name="مستطيل 6"/>
          <p:cNvSpPr>
            <a:spLocks noChangeArrowheads="1"/>
          </p:cNvSpPr>
          <p:nvPr/>
        </p:nvSpPr>
        <p:spPr bwMode="auto">
          <a:xfrm>
            <a:off x="228600" y="3352800"/>
            <a:ext cx="8335963" cy="1200329"/>
          </a:xfrm>
          <a:prstGeom prst="rect">
            <a:avLst/>
          </a:prstGeom>
          <a:noFill/>
          <a:ln w="9525">
            <a:noFill/>
            <a:miter lim="800000"/>
            <a:headEnd/>
            <a:tailEnd/>
          </a:ln>
        </p:spPr>
        <p:txBody>
          <a:bodyPr wrap="square">
            <a:spAutoFit/>
          </a:bodyPr>
          <a:lstStyle/>
          <a:p>
            <a:pPr algn="r"/>
            <a:r>
              <a:rPr lang="ar-SA" sz="3600" b="1" dirty="0" smtClean="0">
                <a:solidFill>
                  <a:srgbClr val="92D050"/>
                </a:solidFill>
                <a:latin typeface="Calibri" pitchFamily="34" charset="0"/>
                <a:cs typeface="PT Bold Heading" pitchFamily="2" charset="-78"/>
              </a:rPr>
              <a:t>مثالها : </a:t>
            </a:r>
            <a:r>
              <a:rPr lang="ar-SA" sz="3600" b="1" dirty="0" smtClean="0">
                <a:solidFill>
                  <a:srgbClr val="0070C0"/>
                </a:solidFill>
                <a:latin typeface="Calibri" pitchFamily="34" charset="0"/>
                <a:cs typeface="PT Bold Heading" pitchFamily="2" charset="-78"/>
              </a:rPr>
              <a:t>اشترى محمد سيارة واشترط على البائع نقلها إلى مدينة أخرى .</a:t>
            </a:r>
            <a:endParaRPr lang="ar-SA" sz="2400" b="1" u="sng" dirty="0">
              <a:cs typeface="PT Bold Heading" pitchFamily="2" charset="-78"/>
            </a:endParaRPr>
          </a:p>
        </p:txBody>
      </p:sp>
    </p:spTree>
  </p:cSld>
  <p:clrMapOvr>
    <a:masterClrMapping/>
  </p:clrMapOvr>
  <p:transition>
    <p:pull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horizont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randombar(horizontal)">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randombar(horizontal)">
                                      <p:cBhvr>
                                        <p:cTn id="1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sp>
        <p:nvSpPr>
          <p:cNvPr id="18" name="Rectangle 2"/>
          <p:cNvSpPr txBox="1">
            <a:spLocks noChangeArrowheads="1"/>
          </p:cNvSpPr>
          <p:nvPr/>
        </p:nvSpPr>
        <p:spPr>
          <a:xfrm>
            <a:off x="219075" y="227013"/>
            <a:ext cx="7477125" cy="1143000"/>
          </a:xfrm>
          <a:prstGeom prst="rect">
            <a:avLst/>
          </a:prstGeom>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ar-SA" sz="4400" b="1" i="0" strike="noStrike" kern="0" cap="none" spc="0" normalizeH="0" baseline="0" noProof="0" dirty="0" smtClean="0">
                <a:ln>
                  <a:noFill/>
                </a:ln>
                <a:solidFill>
                  <a:schemeClr val="tx2"/>
                </a:solidFill>
                <a:effectLst>
                  <a:outerShdw blurRad="38100" dist="38100" dir="2700000" algn="tl">
                    <a:srgbClr val="000000">
                      <a:alpha val="43137"/>
                    </a:srgbClr>
                  </a:outerShdw>
                </a:effectLst>
                <a:uLnTx/>
                <a:uFillTx/>
                <a:latin typeface="Arabic Typesetting" pitchFamily="66" charset="-78"/>
                <a:ea typeface="+mj-ea"/>
                <a:cs typeface="Arabic Typesetting" pitchFamily="66" charset="-78"/>
              </a:rPr>
              <a:t>الفرق بين الشروط في البيع وشروط البيع</a:t>
            </a:r>
            <a:endParaRPr kumimoji="0" lang="en-US" sz="4400" b="1" i="0" strike="noStrike" kern="0" cap="none" spc="0" normalizeH="0" baseline="0" noProof="0" dirty="0">
              <a:ln>
                <a:noFill/>
              </a:ln>
              <a:solidFill>
                <a:schemeClr val="tx2"/>
              </a:solidFill>
              <a:effectLst>
                <a:outerShdw blurRad="38100" dist="38100" dir="2700000" algn="tl">
                  <a:srgbClr val="000000">
                    <a:alpha val="43137"/>
                  </a:srgbClr>
                </a:outerShdw>
              </a:effectLst>
              <a:uLnTx/>
              <a:uFillTx/>
              <a:latin typeface="Arabic Typesetting" pitchFamily="66" charset="-78"/>
              <a:ea typeface="+mj-ea"/>
              <a:cs typeface="Arabic Typesetting" pitchFamily="66" charset="-78"/>
            </a:endParaRPr>
          </a:p>
        </p:txBody>
      </p:sp>
      <p:sp>
        <p:nvSpPr>
          <p:cNvPr id="21" name="Rectangle 3"/>
          <p:cNvSpPr txBox="1">
            <a:spLocks noChangeArrowheads="1"/>
          </p:cNvSpPr>
          <p:nvPr/>
        </p:nvSpPr>
        <p:spPr>
          <a:xfrm>
            <a:off x="919162" y="1598613"/>
            <a:ext cx="7386638" cy="2897187"/>
          </a:xfrm>
          <a:prstGeom prst="rect">
            <a:avLst/>
          </a:prstGeom>
        </p:spPr>
        <p:txBody>
          <a:bodyPr/>
          <a:lstStyle/>
          <a:p>
            <a:pPr marL="342900" marR="0" lvl="0" indent="-342900" algn="r" defTabSz="914400" rtl="0" eaLnBrk="0" fontAlgn="base" latinLnBrk="0" hangingPunct="0">
              <a:lnSpc>
                <a:spcPct val="100000"/>
              </a:lnSpc>
              <a:spcBef>
                <a:spcPct val="20000"/>
              </a:spcBef>
              <a:spcAft>
                <a:spcPct val="0"/>
              </a:spcAft>
              <a:buClrTx/>
              <a:buSzTx/>
              <a:tabLst/>
              <a:defRPr/>
            </a:pPr>
            <a:r>
              <a:rPr kumimoji="0" lang="ar-SA" sz="3200" b="1" i="0" u="none" strike="noStrike" kern="0" cap="none" spc="0" normalizeH="0" baseline="0" noProof="0" dirty="0" smtClean="0">
                <a:ln>
                  <a:noFill/>
                </a:ln>
                <a:solidFill>
                  <a:schemeClr val="tx1"/>
                </a:solidFill>
                <a:effectLst>
                  <a:outerShdw blurRad="38100" dist="38100" dir="2700000" algn="tl">
                    <a:srgbClr val="000000"/>
                  </a:outerShdw>
                </a:effectLst>
                <a:uLnTx/>
                <a:uFillTx/>
                <a:latin typeface="Andalus" pitchFamily="2" charset="-78"/>
                <a:cs typeface="Arabic Transparent" pitchFamily="2" charset="-78"/>
              </a:rPr>
              <a:t>الأول : </a:t>
            </a:r>
            <a:r>
              <a:rPr kumimoji="0" lang="ar-SA" sz="3000" b="0" i="0" u="none" strike="noStrike" kern="0" cap="none" spc="0" normalizeH="0" baseline="0" noProof="0" dirty="0" smtClean="0">
                <a:ln>
                  <a:noFill/>
                </a:ln>
                <a:solidFill>
                  <a:schemeClr val="tx1"/>
                </a:solidFill>
                <a:effectLst/>
                <a:uLnTx/>
                <a:uFillTx/>
                <a:latin typeface="+mn-lt"/>
                <a:cs typeface="Arabic Transparent" pitchFamily="2" charset="-78"/>
              </a:rPr>
              <a:t>أن واضع شروط البيع هو الشارع ، بينما الشروط في البيع يشترطها أحد المتعاقدين على الآخر.</a:t>
            </a:r>
          </a:p>
          <a:p>
            <a:pPr marL="342900" marR="0" lvl="0" indent="-342900" algn="r" defTabSz="914400" rtl="0" eaLnBrk="0" fontAlgn="base" latinLnBrk="0" hangingPunct="0">
              <a:lnSpc>
                <a:spcPct val="100000"/>
              </a:lnSpc>
              <a:spcBef>
                <a:spcPct val="20000"/>
              </a:spcBef>
              <a:spcAft>
                <a:spcPct val="0"/>
              </a:spcAft>
              <a:buClrTx/>
              <a:buSzTx/>
              <a:buFontTx/>
              <a:buChar char="•"/>
              <a:tabLst/>
              <a:defRPr/>
            </a:pPr>
            <a:endParaRPr kumimoji="0" lang="ar-SA" sz="3200" b="1" i="0" u="none" strike="noStrike" kern="0" cap="none" spc="0" normalizeH="0" baseline="0" noProof="0" dirty="0" smtClean="0">
              <a:ln>
                <a:noFill/>
              </a:ln>
              <a:solidFill>
                <a:schemeClr val="tx1"/>
              </a:solidFill>
              <a:effectLst>
                <a:outerShdw blurRad="38100" dist="38100" dir="2700000" algn="tl">
                  <a:srgbClr val="000000"/>
                </a:outerShdw>
              </a:effectLst>
              <a:uLnTx/>
              <a:uFillTx/>
              <a:latin typeface="+mn-lt"/>
              <a:cs typeface="Arabic Transparent" pitchFamily="2" charset="-78"/>
            </a:endParaRPr>
          </a:p>
          <a:p>
            <a:pPr marL="342900" marR="0" lvl="0" indent="-342900" algn="r" defTabSz="914400" rtl="0" eaLnBrk="0" fontAlgn="base" latinLnBrk="0" hangingPunct="0">
              <a:lnSpc>
                <a:spcPct val="100000"/>
              </a:lnSpc>
              <a:spcBef>
                <a:spcPct val="20000"/>
              </a:spcBef>
              <a:spcAft>
                <a:spcPct val="0"/>
              </a:spcAft>
              <a:buClrTx/>
              <a:buSzTx/>
              <a:tabLst/>
              <a:defRPr/>
            </a:pPr>
            <a:r>
              <a:rPr kumimoji="0" lang="ar-SA" sz="3200" b="1" i="0" u="none" strike="noStrike" kern="0" cap="none" spc="0" normalizeH="0" baseline="0" noProof="0" dirty="0" smtClean="0">
                <a:ln>
                  <a:noFill/>
                </a:ln>
                <a:solidFill>
                  <a:schemeClr val="tx1"/>
                </a:solidFill>
                <a:effectLst>
                  <a:outerShdw blurRad="38100" dist="38100" dir="2700000" algn="tl">
                    <a:srgbClr val="000000"/>
                  </a:outerShdw>
                </a:effectLst>
                <a:uLnTx/>
                <a:uFillTx/>
                <a:latin typeface="Andalus" pitchFamily="2" charset="-78"/>
                <a:cs typeface="Arabic Transparent" pitchFamily="2" charset="-78"/>
              </a:rPr>
              <a:t>الثاني : </a:t>
            </a:r>
            <a:r>
              <a:rPr kumimoji="0" lang="ar-SA" sz="3000" b="0" i="0" u="none" strike="noStrike" kern="0" cap="none" spc="0" normalizeH="0" baseline="0" noProof="0" dirty="0" smtClean="0">
                <a:ln>
                  <a:noFill/>
                </a:ln>
                <a:solidFill>
                  <a:schemeClr val="tx1"/>
                </a:solidFill>
                <a:effectLst/>
                <a:uLnTx/>
                <a:uFillTx/>
                <a:latin typeface="+mn-lt"/>
                <a:cs typeface="Arabic Transparent" pitchFamily="2" charset="-78"/>
              </a:rPr>
              <a:t>إذا اختل شرط البيع فسد العقد، بخلاف ما إذا اختل أحد الشروط فيه فيثبت الخيار للمشترط ولا يفسد البيع . </a:t>
            </a:r>
            <a:endParaRPr kumimoji="0" lang="en-US" sz="3200" b="1" i="0" u="none" strike="noStrike" kern="0" cap="none" spc="0" normalizeH="0" baseline="0" noProof="0" dirty="0">
              <a:ln>
                <a:noFill/>
              </a:ln>
              <a:solidFill>
                <a:schemeClr val="tx1"/>
              </a:solidFill>
              <a:effectLst>
                <a:outerShdw blurRad="38100" dist="38100" dir="2700000" algn="tl">
                  <a:srgbClr val="000000"/>
                </a:outerShdw>
              </a:effectLst>
              <a:uLnTx/>
              <a:uFillTx/>
              <a:latin typeface="+mn-lt"/>
              <a:cs typeface="Arabic Transparent" pitchFamily="2" charset="-78"/>
            </a:endParaRPr>
          </a:p>
        </p:txBody>
      </p:sp>
    </p:spTree>
  </p:cSld>
  <p:clrMapOvr>
    <a:masterClrMapping/>
  </p:clrMapOvr>
  <p:transition>
    <p:pull dir="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2000"/>
                                        <p:tgtEl>
                                          <p:spTgt spid="18"/>
                                        </p:tgtEl>
                                      </p:cBhvr>
                                    </p:animEffect>
                                    <p:anim calcmode="lin" valueType="num">
                                      <p:cBhvr>
                                        <p:cTn id="8" dur="2000" fill="hold"/>
                                        <p:tgtEl>
                                          <p:spTgt spid="18"/>
                                        </p:tgtEl>
                                        <p:attrNameLst>
                                          <p:attrName>ppt_x</p:attrName>
                                        </p:attrNameLst>
                                      </p:cBhvr>
                                      <p:tavLst>
                                        <p:tav tm="0">
                                          <p:val>
                                            <p:strVal val="#ppt_x"/>
                                          </p:val>
                                        </p:tav>
                                        <p:tav tm="100000">
                                          <p:val>
                                            <p:strVal val="#ppt_x"/>
                                          </p:val>
                                        </p:tav>
                                      </p:tavLst>
                                    </p:anim>
                                    <p:anim calcmode="lin" valueType="num">
                                      <p:cBhvr>
                                        <p:cTn id="9" dur="1800" decel="100000" fill="hold"/>
                                        <p:tgtEl>
                                          <p:spTgt spid="18"/>
                                        </p:tgtEl>
                                        <p:attrNameLst>
                                          <p:attrName>ppt_y</p:attrName>
                                        </p:attrNameLst>
                                      </p:cBhvr>
                                      <p:tavLst>
                                        <p:tav tm="0">
                                          <p:val>
                                            <p:strVal val="#ppt_y+1"/>
                                          </p:val>
                                        </p:tav>
                                        <p:tav tm="100000">
                                          <p:val>
                                            <p:strVal val="#ppt_y-.03"/>
                                          </p:val>
                                        </p:tav>
                                      </p:tavLst>
                                    </p:anim>
                                    <p:anim calcmode="lin" valueType="num">
                                      <p:cBhvr>
                                        <p:cTn id="10" dur="200" accel="100000" fill="hold">
                                          <p:stCondLst>
                                            <p:cond delay="1800"/>
                                          </p:stCondLst>
                                        </p:cTn>
                                        <p:tgtEl>
                                          <p:spTgt spid="18"/>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47" presetClass="entr" presetSubtype="0" fill="hold" nodeType="clickEffect">
                                  <p:stCondLst>
                                    <p:cond delay="0"/>
                                  </p:stCondLst>
                                  <p:childTnLst>
                                    <p:set>
                                      <p:cBhvr>
                                        <p:cTn id="14" dur="1" fill="hold">
                                          <p:stCondLst>
                                            <p:cond delay="0"/>
                                          </p:stCondLst>
                                        </p:cTn>
                                        <p:tgtEl>
                                          <p:spTgt spid="21">
                                            <p:txEl>
                                              <p:pRg st="0" end="0"/>
                                            </p:txEl>
                                          </p:spTgt>
                                        </p:tgtEl>
                                        <p:attrNameLst>
                                          <p:attrName>style.visibility</p:attrName>
                                        </p:attrNameLst>
                                      </p:cBhvr>
                                      <p:to>
                                        <p:strVal val="visible"/>
                                      </p:to>
                                    </p:set>
                                    <p:animEffect transition="in" filter="fade">
                                      <p:cBhvr>
                                        <p:cTn id="15" dur="1000"/>
                                        <p:tgtEl>
                                          <p:spTgt spid="21">
                                            <p:txEl>
                                              <p:pRg st="0" end="0"/>
                                            </p:txEl>
                                          </p:spTgt>
                                        </p:tgtEl>
                                      </p:cBhvr>
                                    </p:animEffect>
                                    <p:anim calcmode="lin" valueType="num">
                                      <p:cBhvr>
                                        <p:cTn id="16" dur="1000" fill="hold"/>
                                        <p:tgtEl>
                                          <p:spTgt spid="21">
                                            <p:txEl>
                                              <p:pRg st="0" end="0"/>
                                            </p:txEl>
                                          </p:spTgt>
                                        </p:tgtEl>
                                        <p:attrNameLst>
                                          <p:attrName>ppt_x</p:attrName>
                                        </p:attrNameLst>
                                      </p:cBhvr>
                                      <p:tavLst>
                                        <p:tav tm="0">
                                          <p:val>
                                            <p:strVal val="#ppt_x"/>
                                          </p:val>
                                        </p:tav>
                                        <p:tav tm="100000">
                                          <p:val>
                                            <p:strVal val="#ppt_x"/>
                                          </p:val>
                                        </p:tav>
                                      </p:tavLst>
                                    </p:anim>
                                    <p:anim calcmode="lin" valueType="num">
                                      <p:cBhvr>
                                        <p:cTn id="17" dur="1000" fill="hold"/>
                                        <p:tgtEl>
                                          <p:spTgt spid="21">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47" presetClass="entr" presetSubtype="0" fill="hold" nodeType="clickEffect">
                                  <p:stCondLst>
                                    <p:cond delay="0"/>
                                  </p:stCondLst>
                                  <p:childTnLst>
                                    <p:set>
                                      <p:cBhvr>
                                        <p:cTn id="21" dur="1" fill="hold">
                                          <p:stCondLst>
                                            <p:cond delay="0"/>
                                          </p:stCondLst>
                                        </p:cTn>
                                        <p:tgtEl>
                                          <p:spTgt spid="21">
                                            <p:txEl>
                                              <p:pRg st="2" end="2"/>
                                            </p:txEl>
                                          </p:spTgt>
                                        </p:tgtEl>
                                        <p:attrNameLst>
                                          <p:attrName>style.visibility</p:attrName>
                                        </p:attrNameLst>
                                      </p:cBhvr>
                                      <p:to>
                                        <p:strVal val="visible"/>
                                      </p:to>
                                    </p:set>
                                    <p:animEffect transition="in" filter="fade">
                                      <p:cBhvr>
                                        <p:cTn id="22" dur="1000"/>
                                        <p:tgtEl>
                                          <p:spTgt spid="21">
                                            <p:txEl>
                                              <p:pRg st="2" end="2"/>
                                            </p:txEl>
                                          </p:spTgt>
                                        </p:tgtEl>
                                      </p:cBhvr>
                                    </p:animEffect>
                                    <p:anim calcmode="lin" valueType="num">
                                      <p:cBhvr>
                                        <p:cTn id="23" dur="1000" fill="hold"/>
                                        <p:tgtEl>
                                          <p:spTgt spid="21">
                                            <p:txEl>
                                              <p:pRg st="2" end="2"/>
                                            </p:txEl>
                                          </p:spTgt>
                                        </p:tgtEl>
                                        <p:attrNameLst>
                                          <p:attrName>ppt_x</p:attrName>
                                        </p:attrNameLst>
                                      </p:cBhvr>
                                      <p:tavLst>
                                        <p:tav tm="0">
                                          <p:val>
                                            <p:strVal val="#ppt_x"/>
                                          </p:val>
                                        </p:tav>
                                        <p:tav tm="100000">
                                          <p:val>
                                            <p:strVal val="#ppt_x"/>
                                          </p:val>
                                        </p:tav>
                                      </p:tavLst>
                                    </p:anim>
                                    <p:anim calcmode="lin" valueType="num">
                                      <p:cBhvr>
                                        <p:cTn id="24" dur="1000" fill="hold"/>
                                        <p:tgtEl>
                                          <p:spTgt spid="21">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sp>
        <p:nvSpPr>
          <p:cNvPr id="11" name="مستطيل 10"/>
          <p:cNvSpPr>
            <a:spLocks noChangeArrowheads="1"/>
          </p:cNvSpPr>
          <p:nvPr/>
        </p:nvSpPr>
        <p:spPr bwMode="auto">
          <a:xfrm>
            <a:off x="1143000" y="762000"/>
            <a:ext cx="6934200" cy="646113"/>
          </a:xfrm>
          <a:prstGeom prst="rect">
            <a:avLst/>
          </a:prstGeom>
          <a:noFill/>
          <a:ln w="9525">
            <a:noFill/>
            <a:miter lim="800000"/>
            <a:headEnd/>
            <a:tailEnd/>
          </a:ln>
        </p:spPr>
        <p:txBody>
          <a:bodyPr>
            <a:spAutoFit/>
          </a:bodyPr>
          <a:lstStyle/>
          <a:p>
            <a:pPr algn="ctr"/>
            <a:r>
              <a:rPr lang="ar-SA" sz="3600" b="1" u="sng" dirty="0" smtClean="0">
                <a:solidFill>
                  <a:srgbClr val="C00000"/>
                </a:solidFill>
                <a:latin typeface="Calibri" pitchFamily="34" charset="0"/>
                <a:cs typeface="PT Bold Heading" pitchFamily="2" charset="-78"/>
              </a:rPr>
              <a:t>أنواع الشروط في البيع :</a:t>
            </a:r>
            <a:endParaRPr lang="ar-SA" sz="2400" b="1" u="sng" dirty="0">
              <a:cs typeface="PT Bold Heading" pitchFamily="2" charset="-78"/>
            </a:endParaRPr>
          </a:p>
        </p:txBody>
      </p:sp>
      <p:sp>
        <p:nvSpPr>
          <p:cNvPr id="12" name="مستطيل 11"/>
          <p:cNvSpPr/>
          <p:nvPr/>
        </p:nvSpPr>
        <p:spPr>
          <a:xfrm>
            <a:off x="381000" y="3124200"/>
            <a:ext cx="7391400" cy="584775"/>
          </a:xfrm>
          <a:prstGeom prst="rect">
            <a:avLst/>
          </a:prstGeom>
        </p:spPr>
        <p:txBody>
          <a:bodyPr wrap="square">
            <a:spAutoFit/>
          </a:bodyPr>
          <a:lstStyle/>
          <a:p>
            <a:pPr algn="r" rtl="1">
              <a:spcBef>
                <a:spcPct val="50000"/>
              </a:spcBef>
              <a:defRPr/>
            </a:pPr>
            <a:r>
              <a:rPr lang="ar-SA" sz="3200" b="1" u="sng" dirty="0" smtClean="0">
                <a:solidFill>
                  <a:srgbClr val="00B050"/>
                </a:solidFill>
                <a:latin typeface="Calibri"/>
                <a:cs typeface="PT Bold Heading" pitchFamily="2" charset="-78"/>
              </a:rPr>
              <a:t>الشروط الصحيحة ومنها </a:t>
            </a:r>
            <a:r>
              <a:rPr lang="ar-SA" sz="3200" b="1" u="sng" dirty="0" smtClean="0">
                <a:solidFill>
                  <a:srgbClr val="00B050"/>
                </a:solidFill>
                <a:latin typeface="Calibri"/>
                <a:cs typeface="PT Bold Heading" pitchFamily="2" charset="-78"/>
              </a:rPr>
              <a:t>أربعة أنواع </a:t>
            </a:r>
            <a:r>
              <a:rPr lang="ar-SA" sz="3200" b="1" u="sng" dirty="0" smtClean="0">
                <a:solidFill>
                  <a:srgbClr val="00B050"/>
                </a:solidFill>
                <a:latin typeface="Calibri"/>
                <a:cs typeface="PT Bold Heading" pitchFamily="2" charset="-78"/>
              </a:rPr>
              <a:t>،</a:t>
            </a:r>
            <a:endParaRPr lang="ar-SA" sz="3200" b="1" u="sng" dirty="0">
              <a:solidFill>
                <a:srgbClr val="000000"/>
              </a:solidFill>
              <a:latin typeface="Calibri"/>
              <a:cs typeface="PT Bold Heading" pitchFamily="2" charset="-78"/>
            </a:endParaRPr>
          </a:p>
        </p:txBody>
      </p:sp>
      <p:sp>
        <p:nvSpPr>
          <p:cNvPr id="13" name="مستطيل ذو زوايا قطرية مستديرة 12"/>
          <p:cNvSpPr/>
          <p:nvPr/>
        </p:nvSpPr>
        <p:spPr bwMode="auto">
          <a:xfrm>
            <a:off x="7924800" y="3124200"/>
            <a:ext cx="457200" cy="533400"/>
          </a:xfrm>
          <a:prstGeom prst="round2DiagRect">
            <a:avLst/>
          </a:prstGeom>
          <a:ln>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rtlCol="1"/>
          <a:lstStyle/>
          <a:p>
            <a:pPr>
              <a:defRPr/>
            </a:pPr>
            <a:r>
              <a:rPr lang="ar-SA" sz="3200" b="1" dirty="0">
                <a:solidFill>
                  <a:srgbClr val="C00000"/>
                </a:solidFill>
                <a:cs typeface="FS_Diwany" pitchFamily="2" charset="-78"/>
              </a:rPr>
              <a:t>1</a:t>
            </a:r>
            <a:endParaRPr lang="ar-SA" sz="1400" dirty="0">
              <a:solidFill>
                <a:schemeClr val="tx1"/>
              </a:solidFill>
              <a:cs typeface="AL-Hor" pitchFamily="2" charset="-78"/>
            </a:endParaRPr>
          </a:p>
        </p:txBody>
      </p:sp>
      <p:sp>
        <p:nvSpPr>
          <p:cNvPr id="14" name="مستطيل ذو زوايا قطرية مستديرة 13"/>
          <p:cNvSpPr/>
          <p:nvPr/>
        </p:nvSpPr>
        <p:spPr bwMode="auto">
          <a:xfrm>
            <a:off x="8001000" y="4343400"/>
            <a:ext cx="457200" cy="533400"/>
          </a:xfrm>
          <a:prstGeom prst="round2DiagRect">
            <a:avLst/>
          </a:prstGeom>
          <a:ln>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rtlCol="1"/>
          <a:lstStyle/>
          <a:p>
            <a:pPr>
              <a:defRPr/>
            </a:pPr>
            <a:r>
              <a:rPr lang="ar-SA" sz="3200" b="1" dirty="0" smtClean="0">
                <a:solidFill>
                  <a:srgbClr val="C00000"/>
                </a:solidFill>
                <a:cs typeface="FS_Diwany" pitchFamily="2" charset="-78"/>
              </a:rPr>
              <a:t>2</a:t>
            </a:r>
            <a:endParaRPr lang="ar-SA" sz="1400" dirty="0">
              <a:solidFill>
                <a:schemeClr val="tx1"/>
              </a:solidFill>
              <a:cs typeface="AL-Hor" pitchFamily="2" charset="-78"/>
            </a:endParaRPr>
          </a:p>
        </p:txBody>
      </p:sp>
      <p:sp>
        <p:nvSpPr>
          <p:cNvPr id="15" name="مستطيل 14"/>
          <p:cNvSpPr/>
          <p:nvPr/>
        </p:nvSpPr>
        <p:spPr>
          <a:xfrm>
            <a:off x="1295400" y="4292025"/>
            <a:ext cx="6553200" cy="584775"/>
          </a:xfrm>
          <a:prstGeom prst="rect">
            <a:avLst/>
          </a:prstGeom>
        </p:spPr>
        <p:txBody>
          <a:bodyPr wrap="square">
            <a:spAutoFit/>
          </a:bodyPr>
          <a:lstStyle/>
          <a:p>
            <a:pPr algn="r" rtl="1">
              <a:spcBef>
                <a:spcPct val="50000"/>
              </a:spcBef>
              <a:defRPr/>
            </a:pPr>
            <a:r>
              <a:rPr lang="ar-SA" sz="3200" b="1" u="sng" dirty="0" smtClean="0">
                <a:solidFill>
                  <a:srgbClr val="00B050"/>
                </a:solidFill>
                <a:latin typeface="Calibri"/>
                <a:cs typeface="PT Bold Heading" pitchFamily="2" charset="-78"/>
              </a:rPr>
              <a:t>الشروط الفاسدة وهي نوعان ،</a:t>
            </a:r>
            <a:endParaRPr lang="ar-SA" sz="3200" b="1" u="sng" dirty="0">
              <a:solidFill>
                <a:srgbClr val="000000"/>
              </a:solidFill>
              <a:latin typeface="Calibri"/>
              <a:cs typeface="PT Bold Heading" pitchFamily="2" charset="-78"/>
            </a:endParaRPr>
          </a:p>
        </p:txBody>
      </p:sp>
      <p:sp>
        <p:nvSpPr>
          <p:cNvPr id="7" name="مستطيل 6"/>
          <p:cNvSpPr/>
          <p:nvPr/>
        </p:nvSpPr>
        <p:spPr>
          <a:xfrm>
            <a:off x="609600" y="1828800"/>
            <a:ext cx="7391400" cy="584775"/>
          </a:xfrm>
          <a:prstGeom prst="rect">
            <a:avLst/>
          </a:prstGeom>
        </p:spPr>
        <p:txBody>
          <a:bodyPr wrap="square">
            <a:spAutoFit/>
          </a:bodyPr>
          <a:lstStyle/>
          <a:p>
            <a:pPr algn="ctr" rtl="1">
              <a:spcBef>
                <a:spcPct val="50000"/>
              </a:spcBef>
              <a:defRPr/>
            </a:pPr>
            <a:r>
              <a:rPr lang="ar-SA" sz="3200" b="1" u="sng" dirty="0" smtClean="0">
                <a:solidFill>
                  <a:srgbClr val="0070C0"/>
                </a:solidFill>
                <a:latin typeface="Calibri"/>
                <a:cs typeface="PT Bold Heading" pitchFamily="2" charset="-78"/>
              </a:rPr>
              <a:t>تنقسم الشروط في البيع إلى قسمين :</a:t>
            </a:r>
            <a:endParaRPr lang="ar-SA" sz="3200" b="1" u="sng" dirty="0">
              <a:solidFill>
                <a:srgbClr val="0070C0"/>
              </a:solidFill>
              <a:latin typeface="Calibri"/>
              <a:cs typeface="PT Bold Heading" pitchFamily="2" charset="-78"/>
            </a:endParaRPr>
          </a:p>
        </p:txBody>
      </p:sp>
    </p:spTree>
  </p:cSld>
  <p:clrMapOvr>
    <a:masterClrMapping/>
  </p:clrMapOvr>
  <p:transition>
    <p:pull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randombar(horizontal)">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randombar(horizontal)">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randombar(horizontal)">
                                      <p:cBhvr>
                                        <p:cTn id="17" dur="500"/>
                                        <p:tgtEl>
                                          <p:spTgt spid="13"/>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randombar(horizontal)">
                                      <p:cBhvr>
                                        <p:cTn id="22" dur="500"/>
                                        <p:tgtEl>
                                          <p:spTgt spid="12"/>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randombar(horizontal)">
                                      <p:cBhvr>
                                        <p:cTn id="27" dur="500"/>
                                        <p:tgtEl>
                                          <p:spTgt spid="14"/>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grpId="0" nodeType="clickEffect">
                                  <p:stCondLst>
                                    <p:cond delay="0"/>
                                  </p:stCondLst>
                                  <p:childTnLst>
                                    <p:set>
                                      <p:cBhvr>
                                        <p:cTn id="31" dur="1" fill="hold">
                                          <p:stCondLst>
                                            <p:cond delay="0"/>
                                          </p:stCondLst>
                                        </p:cTn>
                                        <p:tgtEl>
                                          <p:spTgt spid="15"/>
                                        </p:tgtEl>
                                        <p:attrNameLst>
                                          <p:attrName>style.visibility</p:attrName>
                                        </p:attrNameLst>
                                      </p:cBhvr>
                                      <p:to>
                                        <p:strVal val="visible"/>
                                      </p:to>
                                    </p:set>
                                    <p:animEffect transition="in" filter="randombar(horizontal)">
                                      <p:cBhvr>
                                        <p:cTn id="32"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5" grpId="0"/>
      <p:bldP spid="7"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sp>
        <p:nvSpPr>
          <p:cNvPr id="4" name="مستطيل 3"/>
          <p:cNvSpPr>
            <a:spLocks noChangeArrowheads="1"/>
          </p:cNvSpPr>
          <p:nvPr/>
        </p:nvSpPr>
        <p:spPr bwMode="auto">
          <a:xfrm>
            <a:off x="381001" y="572869"/>
            <a:ext cx="8153400" cy="646331"/>
          </a:xfrm>
          <a:prstGeom prst="rect">
            <a:avLst/>
          </a:prstGeom>
          <a:noFill/>
          <a:ln w="9525">
            <a:noFill/>
            <a:miter lim="800000"/>
            <a:headEnd/>
            <a:tailEnd/>
          </a:ln>
        </p:spPr>
        <p:txBody>
          <a:bodyPr wrap="square">
            <a:spAutoFit/>
          </a:bodyPr>
          <a:lstStyle/>
          <a:p>
            <a:pPr algn="ctr"/>
            <a:r>
              <a:rPr lang="ar-SA" sz="3600" b="1" dirty="0" smtClean="0">
                <a:solidFill>
                  <a:srgbClr val="C00000"/>
                </a:solidFill>
                <a:latin typeface="Calibri" pitchFamily="34" charset="0"/>
                <a:cs typeface="PT Bold Heading" pitchFamily="2" charset="-78"/>
              </a:rPr>
              <a:t>القسم الأول : الشروط الصحيحة الجائزة :</a:t>
            </a:r>
            <a:endParaRPr lang="ar-SA" sz="2400" b="1" dirty="0">
              <a:cs typeface="PT Bold Heading" pitchFamily="2" charset="-78"/>
            </a:endParaRPr>
          </a:p>
        </p:txBody>
      </p:sp>
      <p:sp>
        <p:nvSpPr>
          <p:cNvPr id="6" name="مستطيل 5"/>
          <p:cNvSpPr/>
          <p:nvPr/>
        </p:nvSpPr>
        <p:spPr>
          <a:xfrm>
            <a:off x="228600" y="1829812"/>
            <a:ext cx="8382000" cy="3046988"/>
          </a:xfrm>
          <a:prstGeom prst="rect">
            <a:avLst/>
          </a:prstGeom>
        </p:spPr>
        <p:txBody>
          <a:bodyPr wrap="square">
            <a:spAutoFit/>
          </a:bodyPr>
          <a:lstStyle/>
          <a:p>
            <a:pPr algn="r" rtl="1">
              <a:spcBef>
                <a:spcPct val="50000"/>
              </a:spcBef>
              <a:defRPr/>
            </a:pPr>
            <a:r>
              <a:rPr kumimoji="1" lang="ar-SA" sz="3200" b="1" dirty="0" smtClean="0">
                <a:solidFill>
                  <a:srgbClr val="0070C0"/>
                </a:solidFill>
                <a:cs typeface="PT Bold Heading" pitchFamily="2" charset="-78"/>
              </a:rPr>
              <a:t>وهذا هو الأصل في الشروط في البيع،وقد دل على هذا الأصل:</a:t>
            </a:r>
            <a:r>
              <a:rPr kumimoji="1" lang="ar-SA" sz="3200" b="1" dirty="0" smtClean="0">
                <a:solidFill>
                  <a:srgbClr val="92D050"/>
                </a:solidFill>
                <a:cs typeface="PT Bold Heading" pitchFamily="2" charset="-78"/>
              </a:rPr>
              <a:t>قوله تعالى:(</a:t>
            </a:r>
            <a:r>
              <a:rPr kumimoji="1" lang="ar-SA" sz="3200" b="1" dirty="0" err="1" smtClean="0">
                <a:solidFill>
                  <a:srgbClr val="92D050"/>
                </a:solidFill>
                <a:cs typeface="PT Bold Heading" pitchFamily="2" charset="-78"/>
              </a:rPr>
              <a:t>ياأيها</a:t>
            </a:r>
            <a:r>
              <a:rPr kumimoji="1" lang="ar-SA" sz="3200" b="1" dirty="0" smtClean="0">
                <a:solidFill>
                  <a:srgbClr val="92D050"/>
                </a:solidFill>
                <a:cs typeface="PT Bold Heading" pitchFamily="2" charset="-78"/>
              </a:rPr>
              <a:t> الذين آمنوا أوفوا بالعقود)  </a:t>
            </a:r>
            <a:r>
              <a:rPr kumimoji="1" lang="ar-SA" sz="3200" b="1" dirty="0" smtClean="0">
                <a:solidFill>
                  <a:srgbClr val="0070C0"/>
                </a:solidFill>
                <a:cs typeface="PT Bold Heading" pitchFamily="2" charset="-78"/>
              </a:rPr>
              <a:t>ومن الوفاء بالعقد الوفاء بما شرط فيه.وحديث عمرو بن عوف المزني رضي الله عنه أن رسول الله صلى الله عليه وسلم قال:</a:t>
            </a:r>
            <a:r>
              <a:rPr kumimoji="1" lang="ar-SA" sz="3200" b="1" dirty="0" smtClean="0">
                <a:solidFill>
                  <a:srgbClr val="00B050"/>
                </a:solidFill>
                <a:cs typeface="PT Bold Heading" pitchFamily="2" charset="-78"/>
              </a:rPr>
              <a:t>(( المسلمون على شروطهم ،إلاَ شرطاً حرم حلالا،أو أحل حراما ))</a:t>
            </a:r>
          </a:p>
        </p:txBody>
      </p:sp>
    </p:spTree>
  </p:cSld>
  <p:clrMapOvr>
    <a:masterClrMapping/>
  </p:clrMapOvr>
  <p:transition>
    <p:pull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randombar(horizontal)">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sp>
        <p:nvSpPr>
          <p:cNvPr id="4" name="مستطيل 3"/>
          <p:cNvSpPr>
            <a:spLocks noChangeArrowheads="1"/>
          </p:cNvSpPr>
          <p:nvPr/>
        </p:nvSpPr>
        <p:spPr bwMode="auto">
          <a:xfrm>
            <a:off x="381001" y="76200"/>
            <a:ext cx="8153400" cy="646331"/>
          </a:xfrm>
          <a:prstGeom prst="rect">
            <a:avLst/>
          </a:prstGeom>
          <a:noFill/>
          <a:ln w="9525">
            <a:noFill/>
            <a:miter lim="800000"/>
            <a:headEnd/>
            <a:tailEnd/>
          </a:ln>
        </p:spPr>
        <p:txBody>
          <a:bodyPr wrap="square">
            <a:spAutoFit/>
          </a:bodyPr>
          <a:lstStyle/>
          <a:p>
            <a:pPr algn="ctr"/>
            <a:r>
              <a:rPr lang="ar-SA" sz="3600" b="1" dirty="0" smtClean="0">
                <a:solidFill>
                  <a:srgbClr val="C00000"/>
                </a:solidFill>
                <a:latin typeface="Calibri" pitchFamily="34" charset="0"/>
                <a:cs typeface="PT Bold Heading" pitchFamily="2" charset="-78"/>
              </a:rPr>
              <a:t>أنواع الشروط الصحيحة الجائزة  :</a:t>
            </a:r>
            <a:endParaRPr lang="ar-SA" sz="2400" b="1" dirty="0">
              <a:cs typeface="PT Bold Heading" pitchFamily="2" charset="-78"/>
            </a:endParaRPr>
          </a:p>
        </p:txBody>
      </p:sp>
      <p:sp>
        <p:nvSpPr>
          <p:cNvPr id="5" name="شكل بيضاوي 4"/>
          <p:cNvSpPr/>
          <p:nvPr/>
        </p:nvSpPr>
        <p:spPr bwMode="auto">
          <a:xfrm>
            <a:off x="8229600" y="838200"/>
            <a:ext cx="457200" cy="457200"/>
          </a:xfrm>
          <a:prstGeom prst="ellipse">
            <a:avLst/>
          </a:prstGeom>
          <a:ln>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rtlCol="1"/>
          <a:lstStyle/>
          <a:p>
            <a:pPr algn="ctr">
              <a:defRPr/>
            </a:pPr>
            <a:r>
              <a:rPr lang="ar-SA" dirty="0" smtClean="0">
                <a:solidFill>
                  <a:srgbClr val="C00000"/>
                </a:solidFill>
                <a:latin typeface="Calibri"/>
                <a:cs typeface="PT Bold Heading" pitchFamily="2" charset="-78"/>
              </a:rPr>
              <a:t>1</a:t>
            </a:r>
            <a:endParaRPr lang="ar-SA" dirty="0">
              <a:solidFill>
                <a:srgbClr val="000000"/>
              </a:solidFill>
              <a:cs typeface="AL-Hor" pitchFamily="2" charset="-78"/>
            </a:endParaRPr>
          </a:p>
        </p:txBody>
      </p:sp>
      <p:sp>
        <p:nvSpPr>
          <p:cNvPr id="6" name="مستطيل 5"/>
          <p:cNvSpPr/>
          <p:nvPr/>
        </p:nvSpPr>
        <p:spPr>
          <a:xfrm>
            <a:off x="228600" y="733961"/>
            <a:ext cx="7848600" cy="1323439"/>
          </a:xfrm>
          <a:prstGeom prst="rect">
            <a:avLst/>
          </a:prstGeom>
        </p:spPr>
        <p:txBody>
          <a:bodyPr wrap="square">
            <a:spAutoFit/>
          </a:bodyPr>
          <a:lstStyle/>
          <a:p>
            <a:pPr lvl="0" algn="r" rtl="1">
              <a:spcBef>
                <a:spcPct val="50000"/>
              </a:spcBef>
              <a:defRPr/>
            </a:pPr>
            <a:r>
              <a:rPr kumimoji="1" lang="ar-SA" sz="3200" b="1" u="sng" dirty="0" smtClean="0">
                <a:solidFill>
                  <a:srgbClr val="009900"/>
                </a:solidFill>
                <a:cs typeface="PT Bold Heading" pitchFamily="2" charset="-78"/>
              </a:rPr>
              <a:t>الشروط الموافقة للمقصود من العقد.</a:t>
            </a:r>
          </a:p>
          <a:p>
            <a:pPr algn="r" rtl="1">
              <a:spcBef>
                <a:spcPct val="50000"/>
              </a:spcBef>
              <a:defRPr/>
            </a:pPr>
            <a:r>
              <a:rPr kumimoji="1" lang="ar-SA" sz="3200" b="1" dirty="0" smtClean="0"/>
              <a:t>مثاله ، أن يكون الثمن حالا أو نقداَ.</a:t>
            </a:r>
          </a:p>
        </p:txBody>
      </p:sp>
      <p:sp>
        <p:nvSpPr>
          <p:cNvPr id="7" name="شكل بيضاوي 6"/>
          <p:cNvSpPr/>
          <p:nvPr/>
        </p:nvSpPr>
        <p:spPr bwMode="auto">
          <a:xfrm>
            <a:off x="8382000" y="2133600"/>
            <a:ext cx="457200" cy="457200"/>
          </a:xfrm>
          <a:prstGeom prst="ellipse">
            <a:avLst/>
          </a:prstGeom>
          <a:ln>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rtlCol="1"/>
          <a:lstStyle/>
          <a:p>
            <a:pPr algn="ctr">
              <a:defRPr/>
            </a:pPr>
            <a:r>
              <a:rPr lang="ar-SA" dirty="0" smtClean="0">
                <a:solidFill>
                  <a:srgbClr val="C00000"/>
                </a:solidFill>
                <a:latin typeface="Calibri"/>
                <a:cs typeface="PT Bold Heading" pitchFamily="2" charset="-78"/>
              </a:rPr>
              <a:t>2</a:t>
            </a:r>
            <a:endParaRPr lang="ar-SA" dirty="0">
              <a:solidFill>
                <a:srgbClr val="000000"/>
              </a:solidFill>
              <a:cs typeface="AL-Hor" pitchFamily="2" charset="-78"/>
            </a:endParaRPr>
          </a:p>
        </p:txBody>
      </p:sp>
      <p:sp>
        <p:nvSpPr>
          <p:cNvPr id="8" name="مستطيل 7"/>
          <p:cNvSpPr/>
          <p:nvPr/>
        </p:nvSpPr>
        <p:spPr>
          <a:xfrm>
            <a:off x="0" y="2057400"/>
            <a:ext cx="8305800" cy="1323439"/>
          </a:xfrm>
          <a:prstGeom prst="rect">
            <a:avLst/>
          </a:prstGeom>
        </p:spPr>
        <p:txBody>
          <a:bodyPr wrap="square">
            <a:spAutoFit/>
          </a:bodyPr>
          <a:lstStyle/>
          <a:p>
            <a:pPr algn="r" rtl="1">
              <a:spcBef>
                <a:spcPct val="50000"/>
              </a:spcBef>
              <a:defRPr/>
            </a:pPr>
            <a:r>
              <a:rPr kumimoji="1" lang="ar-SA" sz="3200" b="1" u="sng" dirty="0" smtClean="0">
                <a:solidFill>
                  <a:srgbClr val="009900"/>
                </a:solidFill>
                <a:cs typeface="PT Bold Heading" pitchFamily="2" charset="-78"/>
              </a:rPr>
              <a:t>الشروط </a:t>
            </a:r>
            <a:r>
              <a:rPr kumimoji="1" lang="ar-SA" sz="3200" b="1" u="sng" dirty="0" err="1" smtClean="0">
                <a:solidFill>
                  <a:srgbClr val="009900"/>
                </a:solidFill>
                <a:cs typeface="PT Bold Heading" pitchFamily="2" charset="-78"/>
              </a:rPr>
              <a:t>التوثيقية</a:t>
            </a:r>
            <a:r>
              <a:rPr kumimoji="1" lang="ar-SA" sz="3200" b="1" u="sng" dirty="0" smtClean="0">
                <a:solidFill>
                  <a:srgbClr val="009900"/>
                </a:solidFill>
                <a:cs typeface="PT Bold Heading" pitchFamily="2" charset="-78"/>
              </a:rPr>
              <a:t> .</a:t>
            </a:r>
          </a:p>
          <a:p>
            <a:pPr algn="r" rtl="1">
              <a:spcBef>
                <a:spcPct val="50000"/>
              </a:spcBef>
              <a:defRPr/>
            </a:pPr>
            <a:r>
              <a:rPr kumimoji="1" lang="ar-SA" sz="3200" b="1" dirty="0" smtClean="0">
                <a:cs typeface="AL-Hor"/>
              </a:rPr>
              <a:t>مثاله : اشتراط الرهن أو الكفالة </a:t>
            </a:r>
            <a:r>
              <a:rPr kumimoji="1" lang="ar-SA" sz="3200" b="1" dirty="0" smtClean="0">
                <a:cs typeface="PT Bold Heading" pitchFamily="2" charset="-78"/>
              </a:rPr>
              <a:t>.</a:t>
            </a:r>
            <a:endParaRPr kumimoji="1" lang="ar-SA" sz="3200" b="1" dirty="0">
              <a:cs typeface="PT Bold Heading" pitchFamily="2" charset="-78"/>
            </a:endParaRPr>
          </a:p>
        </p:txBody>
      </p:sp>
      <p:sp>
        <p:nvSpPr>
          <p:cNvPr id="9" name="شكل بيضاوي 8"/>
          <p:cNvSpPr/>
          <p:nvPr/>
        </p:nvSpPr>
        <p:spPr bwMode="auto">
          <a:xfrm>
            <a:off x="8382000" y="3429000"/>
            <a:ext cx="457200" cy="457200"/>
          </a:xfrm>
          <a:prstGeom prst="ellipse">
            <a:avLst/>
          </a:prstGeom>
          <a:ln>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rtlCol="1"/>
          <a:lstStyle/>
          <a:p>
            <a:pPr algn="ctr">
              <a:defRPr/>
            </a:pPr>
            <a:r>
              <a:rPr lang="ar-SA" dirty="0" smtClean="0">
                <a:solidFill>
                  <a:srgbClr val="C00000"/>
                </a:solidFill>
                <a:latin typeface="Calibri"/>
                <a:cs typeface="PT Bold Heading" pitchFamily="2" charset="-78"/>
              </a:rPr>
              <a:t>3</a:t>
            </a:r>
            <a:endParaRPr lang="ar-SA" dirty="0">
              <a:solidFill>
                <a:srgbClr val="000000"/>
              </a:solidFill>
              <a:cs typeface="AL-Hor" pitchFamily="2" charset="-78"/>
            </a:endParaRPr>
          </a:p>
        </p:txBody>
      </p:sp>
      <p:sp>
        <p:nvSpPr>
          <p:cNvPr id="12" name="مستطيل 11"/>
          <p:cNvSpPr/>
          <p:nvPr/>
        </p:nvSpPr>
        <p:spPr>
          <a:xfrm>
            <a:off x="-228600" y="3352800"/>
            <a:ext cx="8610600" cy="2646878"/>
          </a:xfrm>
          <a:prstGeom prst="rect">
            <a:avLst/>
          </a:prstGeom>
        </p:spPr>
        <p:txBody>
          <a:bodyPr wrap="square">
            <a:spAutoFit/>
          </a:bodyPr>
          <a:lstStyle/>
          <a:p>
            <a:pPr lvl="0" algn="r" rtl="1">
              <a:spcBef>
                <a:spcPct val="50000"/>
              </a:spcBef>
              <a:defRPr/>
            </a:pPr>
            <a:r>
              <a:rPr kumimoji="1" lang="ar-SA" sz="2800" b="1" u="sng" smtClean="0">
                <a:solidFill>
                  <a:srgbClr val="009900"/>
                </a:solidFill>
                <a:cs typeface="PT Bold Heading" pitchFamily="2" charset="-78"/>
              </a:rPr>
              <a:t>الشروط </a:t>
            </a:r>
            <a:r>
              <a:rPr kumimoji="1" lang="ar-SA" sz="2800" b="1" u="sng" dirty="0" smtClean="0">
                <a:solidFill>
                  <a:srgbClr val="009900"/>
                </a:solidFill>
                <a:cs typeface="PT Bold Heading" pitchFamily="2" charset="-78"/>
              </a:rPr>
              <a:t>الوصفية :                                                                  </a:t>
            </a:r>
            <a:r>
              <a:rPr kumimoji="1" lang="ar-SA" sz="3200" b="1" dirty="0" smtClean="0">
                <a:cs typeface="AL-Hor"/>
              </a:rPr>
              <a:t>مثل</a:t>
            </a:r>
            <a:r>
              <a:rPr kumimoji="1" lang="ar-SA" sz="3200" b="1" dirty="0">
                <a:cs typeface="AL-Hor"/>
              </a:rPr>
              <a:t>: </a:t>
            </a:r>
            <a:r>
              <a:rPr lang="ar-SA" sz="3200" dirty="0" smtClean="0">
                <a:solidFill>
                  <a:srgbClr val="000000"/>
                </a:solidFill>
                <a:cs typeface="Arial" pitchFamily="34" charset="0"/>
              </a:rPr>
              <a:t>أن يشترط المشتري صفة معينة في </a:t>
            </a:r>
            <a:r>
              <a:rPr lang="ar-SA" sz="3200" dirty="0" err="1" smtClean="0">
                <a:solidFill>
                  <a:srgbClr val="000000"/>
                </a:solidFill>
                <a:cs typeface="Arial" pitchFamily="34" charset="0"/>
              </a:rPr>
              <a:t>المبيع</a:t>
            </a:r>
            <a:r>
              <a:rPr lang="ar-SA" sz="3200" dirty="0" smtClean="0">
                <a:solidFill>
                  <a:srgbClr val="000000"/>
                </a:solidFill>
                <a:cs typeface="Arial" pitchFamily="34" charset="0"/>
              </a:rPr>
              <a:t> أو في الثمن،كأن يشتري سيارة ويشترط أن يكون لونها أخضر،أو يشترط أن يكون الثمن أو بعضه مؤجلاَ.</a:t>
            </a:r>
            <a:endParaRPr lang="en-US" sz="3200" dirty="0" smtClean="0">
              <a:solidFill>
                <a:srgbClr val="000000"/>
              </a:solidFill>
              <a:cs typeface="Arial" pitchFamily="34" charset="0"/>
            </a:endParaRPr>
          </a:p>
          <a:p>
            <a:pPr algn="r" rtl="1">
              <a:spcBef>
                <a:spcPct val="50000"/>
              </a:spcBef>
              <a:defRPr/>
            </a:pPr>
            <a:endParaRPr lang="ar-SA" sz="2800" b="1" dirty="0">
              <a:latin typeface="Calibri"/>
              <a:cs typeface="AL-Hor"/>
            </a:endParaRPr>
          </a:p>
        </p:txBody>
      </p:sp>
      <p:sp>
        <p:nvSpPr>
          <p:cNvPr id="17" name="شكل بيضاوي 16"/>
          <p:cNvSpPr/>
          <p:nvPr/>
        </p:nvSpPr>
        <p:spPr bwMode="auto">
          <a:xfrm>
            <a:off x="8382000" y="5334000"/>
            <a:ext cx="457200" cy="457200"/>
          </a:xfrm>
          <a:prstGeom prst="ellipse">
            <a:avLst/>
          </a:prstGeom>
          <a:ln>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rtlCol="1"/>
          <a:lstStyle/>
          <a:p>
            <a:pPr algn="ctr">
              <a:defRPr/>
            </a:pPr>
            <a:r>
              <a:rPr lang="ar-SA" dirty="0" smtClean="0">
                <a:solidFill>
                  <a:srgbClr val="C00000"/>
                </a:solidFill>
                <a:latin typeface="Calibri"/>
                <a:cs typeface="PT Bold Heading" pitchFamily="2" charset="-78"/>
              </a:rPr>
              <a:t>4</a:t>
            </a:r>
            <a:endParaRPr lang="ar-SA" dirty="0">
              <a:solidFill>
                <a:srgbClr val="000000"/>
              </a:solidFill>
              <a:cs typeface="AL-Hor" pitchFamily="2" charset="-78"/>
            </a:endParaRPr>
          </a:p>
        </p:txBody>
      </p:sp>
      <p:sp>
        <p:nvSpPr>
          <p:cNvPr id="18" name="مستطيل 17"/>
          <p:cNvSpPr/>
          <p:nvPr/>
        </p:nvSpPr>
        <p:spPr>
          <a:xfrm>
            <a:off x="0" y="5334000"/>
            <a:ext cx="8382000" cy="1261884"/>
          </a:xfrm>
          <a:prstGeom prst="rect">
            <a:avLst/>
          </a:prstGeom>
        </p:spPr>
        <p:txBody>
          <a:bodyPr wrap="square">
            <a:spAutoFit/>
          </a:bodyPr>
          <a:lstStyle/>
          <a:p>
            <a:pPr lvl="0" algn="r" rtl="1">
              <a:spcBef>
                <a:spcPct val="50000"/>
              </a:spcBef>
              <a:defRPr/>
            </a:pPr>
            <a:r>
              <a:rPr kumimoji="1" lang="ar-SA" sz="2800" b="1" u="sng" dirty="0" smtClean="0">
                <a:solidFill>
                  <a:srgbClr val="009900"/>
                </a:solidFill>
                <a:cs typeface="PT Bold Heading" pitchFamily="2" charset="-78"/>
              </a:rPr>
              <a:t>اشتراط البائع نفعاً معلوماً في </a:t>
            </a:r>
            <a:r>
              <a:rPr kumimoji="1" lang="ar-SA" sz="2800" b="1" u="sng" dirty="0" err="1" smtClean="0">
                <a:solidFill>
                  <a:srgbClr val="009900"/>
                </a:solidFill>
                <a:cs typeface="PT Bold Heading" pitchFamily="2" charset="-78"/>
              </a:rPr>
              <a:t>المبيع</a:t>
            </a:r>
            <a:endParaRPr kumimoji="1" lang="ar-SA" sz="2800" b="1" u="sng" dirty="0" smtClean="0">
              <a:solidFill>
                <a:srgbClr val="009900"/>
              </a:solidFill>
              <a:cs typeface="PT Bold Heading" pitchFamily="2" charset="-78"/>
            </a:endParaRPr>
          </a:p>
          <a:p>
            <a:pPr algn="r" rtl="1">
              <a:spcBef>
                <a:spcPct val="50000"/>
              </a:spcBef>
              <a:defRPr/>
            </a:pPr>
            <a:r>
              <a:rPr kumimoji="1" lang="ar-SA" sz="2800" b="1" dirty="0" smtClean="0">
                <a:solidFill>
                  <a:srgbClr val="009900"/>
                </a:solidFill>
                <a:cs typeface="PT Bold Heading" pitchFamily="2" charset="-78"/>
              </a:rPr>
              <a:t>، </a:t>
            </a:r>
            <a:r>
              <a:rPr kumimoji="1" lang="ar-SA" sz="3200" b="1" dirty="0">
                <a:cs typeface="AL-Hor"/>
              </a:rPr>
              <a:t>مثل: </a:t>
            </a:r>
            <a:r>
              <a:rPr lang="ar-SA" sz="3200" dirty="0" smtClean="0">
                <a:solidFill>
                  <a:srgbClr val="000000"/>
                </a:solidFill>
                <a:cs typeface="Arial" pitchFamily="34" charset="0"/>
              </a:rPr>
              <a:t>أن يسكن البائع المنزل </a:t>
            </a:r>
            <a:r>
              <a:rPr lang="ar-SA" sz="3200" dirty="0" err="1" smtClean="0">
                <a:solidFill>
                  <a:srgbClr val="000000"/>
                </a:solidFill>
                <a:cs typeface="Arial" pitchFamily="34" charset="0"/>
              </a:rPr>
              <a:t>المبيع</a:t>
            </a:r>
            <a:r>
              <a:rPr lang="ar-SA" sz="3200" dirty="0" smtClean="0">
                <a:solidFill>
                  <a:srgbClr val="000000"/>
                </a:solidFill>
                <a:cs typeface="Arial" pitchFamily="34" charset="0"/>
              </a:rPr>
              <a:t> شهراً.</a:t>
            </a:r>
            <a:endParaRPr lang="en-US" sz="3200" dirty="0" smtClean="0">
              <a:solidFill>
                <a:srgbClr val="000000"/>
              </a:solidFill>
              <a:cs typeface="Arial" pitchFamily="34" charset="0"/>
            </a:endParaRPr>
          </a:p>
        </p:txBody>
      </p:sp>
    </p:spTree>
  </p:cSld>
  <p:clrMapOvr>
    <a:masterClrMapping/>
  </p:clrMapOvr>
  <p:transition>
    <p:pull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randombar(horizontal)">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randombar(horizontal)">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randombar(horizontal)">
                                      <p:cBhvr>
                                        <p:cTn id="22" dur="500"/>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randombar(horizontal)">
                                      <p:cBhvr>
                                        <p:cTn id="27" dur="500"/>
                                        <p:tgtEl>
                                          <p:spTgt spid="8"/>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nodeType="click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randombar(horizontal)">
                                      <p:cBhvr>
                                        <p:cTn id="32" dur="500"/>
                                        <p:tgtEl>
                                          <p:spTgt spid="9"/>
                                        </p:tgtEl>
                                      </p:cBhvr>
                                    </p:animEffect>
                                  </p:childTnLst>
                                </p:cTn>
                              </p:par>
                            </p:childTnLst>
                          </p:cTn>
                        </p:par>
                      </p:childTnLst>
                    </p:cTn>
                  </p:par>
                  <p:par>
                    <p:cTn id="33" fill="hold">
                      <p:stCondLst>
                        <p:cond delay="indefinite"/>
                      </p:stCondLst>
                      <p:childTnLst>
                        <p:par>
                          <p:cTn id="34" fill="hold">
                            <p:stCondLst>
                              <p:cond delay="0"/>
                            </p:stCondLst>
                            <p:childTnLst>
                              <p:par>
                                <p:cTn id="35" presetID="14" presetClass="entr" presetSubtype="10" fill="hold" grpId="0" nodeType="click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randombar(horizontal)">
                                      <p:cBhvr>
                                        <p:cTn id="37" dur="500"/>
                                        <p:tgtEl>
                                          <p:spTgt spid="12"/>
                                        </p:tgtEl>
                                      </p:cBhvr>
                                    </p:animEffect>
                                  </p:childTnLst>
                                </p:cTn>
                              </p:par>
                            </p:childTnLst>
                          </p:cTn>
                        </p:par>
                      </p:childTnLst>
                    </p:cTn>
                  </p:par>
                  <p:par>
                    <p:cTn id="38" fill="hold">
                      <p:stCondLst>
                        <p:cond delay="indefinite"/>
                      </p:stCondLst>
                      <p:childTnLst>
                        <p:par>
                          <p:cTn id="39" fill="hold">
                            <p:stCondLst>
                              <p:cond delay="0"/>
                            </p:stCondLst>
                            <p:childTnLst>
                              <p:par>
                                <p:cTn id="40" presetID="14" presetClass="entr" presetSubtype="10" fill="hold" nodeType="clickEffect">
                                  <p:stCondLst>
                                    <p:cond delay="0"/>
                                  </p:stCondLst>
                                  <p:childTnLst>
                                    <p:set>
                                      <p:cBhvr>
                                        <p:cTn id="41" dur="1" fill="hold">
                                          <p:stCondLst>
                                            <p:cond delay="0"/>
                                          </p:stCondLst>
                                        </p:cTn>
                                        <p:tgtEl>
                                          <p:spTgt spid="17"/>
                                        </p:tgtEl>
                                        <p:attrNameLst>
                                          <p:attrName>style.visibility</p:attrName>
                                        </p:attrNameLst>
                                      </p:cBhvr>
                                      <p:to>
                                        <p:strVal val="visible"/>
                                      </p:to>
                                    </p:set>
                                    <p:animEffect transition="in" filter="randombar(horizontal)">
                                      <p:cBhvr>
                                        <p:cTn id="42" dur="500"/>
                                        <p:tgtEl>
                                          <p:spTgt spid="17"/>
                                        </p:tgtEl>
                                      </p:cBhvr>
                                    </p:animEffect>
                                  </p:childTnLst>
                                </p:cTn>
                              </p:par>
                            </p:childTnLst>
                          </p:cTn>
                        </p:par>
                      </p:childTnLst>
                    </p:cTn>
                  </p:par>
                  <p:par>
                    <p:cTn id="43" fill="hold">
                      <p:stCondLst>
                        <p:cond delay="indefinite"/>
                      </p:stCondLst>
                      <p:childTnLst>
                        <p:par>
                          <p:cTn id="44" fill="hold">
                            <p:stCondLst>
                              <p:cond delay="0"/>
                            </p:stCondLst>
                            <p:childTnLst>
                              <p:par>
                                <p:cTn id="45" presetID="14" presetClass="entr" presetSubtype="10" fill="hold" grpId="0" nodeType="clickEffect">
                                  <p:stCondLst>
                                    <p:cond delay="0"/>
                                  </p:stCondLst>
                                  <p:childTnLst>
                                    <p:set>
                                      <p:cBhvr>
                                        <p:cTn id="46" dur="1" fill="hold">
                                          <p:stCondLst>
                                            <p:cond delay="0"/>
                                          </p:stCondLst>
                                        </p:cTn>
                                        <p:tgtEl>
                                          <p:spTgt spid="18"/>
                                        </p:tgtEl>
                                        <p:attrNameLst>
                                          <p:attrName>style.visibility</p:attrName>
                                        </p:attrNameLst>
                                      </p:cBhvr>
                                      <p:to>
                                        <p:strVal val="visible"/>
                                      </p:to>
                                    </p:set>
                                    <p:animEffect transition="in" filter="randombar(horizontal)">
                                      <p:cBhvr>
                                        <p:cTn id="47"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P spid="8" grpId="0"/>
      <p:bldP spid="12" grpId="0"/>
      <p:bldP spid="18"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sp>
        <p:nvSpPr>
          <p:cNvPr id="11" name="WordArt 6" descr="hytt"/>
          <p:cNvSpPr>
            <a:spLocks noChangeArrowheads="1" noChangeShapeType="1" noTextEdit="1"/>
          </p:cNvSpPr>
          <p:nvPr/>
        </p:nvSpPr>
        <p:spPr bwMode="auto">
          <a:xfrm>
            <a:off x="685800" y="341313"/>
            <a:ext cx="7772400" cy="725487"/>
          </a:xfrm>
          <a:prstGeom prst="rect">
            <a:avLst/>
          </a:prstGeom>
        </p:spPr>
        <p:txBody>
          <a:bodyPr wrap="none" fromWordArt="1">
            <a:prstTxWarp prst="textWave1">
              <a:avLst>
                <a:gd name="adj1" fmla="val 0"/>
                <a:gd name="adj2" fmla="val 0"/>
              </a:avLst>
            </a:prstTxWarp>
          </a:bodyPr>
          <a:lstStyle/>
          <a:p>
            <a:pPr algn="ctr" rtl="1"/>
            <a:r>
              <a:rPr lang="ar-SA" sz="3600" b="1" kern="10" dirty="0">
                <a:ln w="9525">
                  <a:noFill/>
                  <a:round/>
                  <a:headEnd/>
                  <a:tailEnd/>
                </a:ln>
                <a:blipFill dpi="0" rotWithShape="1">
                  <a:blip r:embed="rId4"/>
                  <a:srcRect/>
                  <a:tile tx="0" ty="0" sx="100000" sy="100000" flip="none" algn="tl"/>
                </a:blipFill>
                <a:effectLst>
                  <a:outerShdw dist="53882" dir="2700000" algn="ctr" rotWithShape="0">
                    <a:srgbClr val="C0C0C0">
                      <a:alpha val="79999"/>
                    </a:srgbClr>
                  </a:outerShdw>
                </a:effectLst>
                <a:latin typeface="Times New Roman"/>
                <a:cs typeface="Times New Roman"/>
              </a:rPr>
              <a:t> </a:t>
            </a:r>
            <a:r>
              <a:rPr lang="ar-SA" sz="3600" b="1" kern="10" dirty="0" smtClean="0">
                <a:ln w="9525">
                  <a:noFill/>
                  <a:round/>
                  <a:headEnd/>
                  <a:tailEnd/>
                </a:ln>
                <a:blipFill dpi="0" rotWithShape="1">
                  <a:blip r:embed="rId4"/>
                  <a:srcRect/>
                  <a:tile tx="0" ty="0" sx="100000" sy="100000" flip="none" algn="tl"/>
                </a:blipFill>
                <a:effectLst>
                  <a:outerShdw dist="53882" dir="2700000" algn="ctr" rotWithShape="0">
                    <a:srgbClr val="C0C0C0">
                      <a:alpha val="79999"/>
                    </a:srgbClr>
                  </a:outerShdw>
                </a:effectLst>
                <a:latin typeface="Times New Roman"/>
                <a:cs typeface="Times New Roman"/>
              </a:rPr>
              <a:t>القسم الثاني:الشروط الفاسدة المحرمة</a:t>
            </a:r>
          </a:p>
        </p:txBody>
      </p:sp>
      <p:sp>
        <p:nvSpPr>
          <p:cNvPr id="13" name="مستطيل 12"/>
          <p:cNvSpPr/>
          <p:nvPr/>
        </p:nvSpPr>
        <p:spPr>
          <a:xfrm>
            <a:off x="228600" y="1829812"/>
            <a:ext cx="8382000" cy="2554545"/>
          </a:xfrm>
          <a:prstGeom prst="rect">
            <a:avLst/>
          </a:prstGeom>
        </p:spPr>
        <p:txBody>
          <a:bodyPr wrap="square">
            <a:spAutoFit/>
          </a:bodyPr>
          <a:lstStyle/>
          <a:p>
            <a:pPr algn="r" rtl="1">
              <a:spcBef>
                <a:spcPct val="50000"/>
              </a:spcBef>
              <a:defRPr/>
            </a:pPr>
            <a:r>
              <a:rPr kumimoji="1" lang="ar-SA" sz="3200" dirty="0" smtClean="0">
                <a:solidFill>
                  <a:srgbClr val="0070C0"/>
                </a:solidFill>
                <a:cs typeface="PT Bold Heading" pitchFamily="2" charset="-78"/>
              </a:rPr>
              <a:t>وهذا القسم من الشروط لا يجوز اشتراطه ولا يصح،ولو شرط لا يلزم الوفاء </a:t>
            </a:r>
            <a:r>
              <a:rPr kumimoji="1" lang="ar-SA" sz="3200" dirty="0" err="1" smtClean="0">
                <a:solidFill>
                  <a:srgbClr val="0070C0"/>
                </a:solidFill>
                <a:cs typeface="PT Bold Heading" pitchFamily="2" charset="-78"/>
              </a:rPr>
              <a:t>بها</a:t>
            </a:r>
            <a:r>
              <a:rPr kumimoji="1" lang="ar-SA" sz="3200" dirty="0" smtClean="0">
                <a:solidFill>
                  <a:srgbClr val="0070C0"/>
                </a:solidFill>
                <a:cs typeface="PT Bold Heading" pitchFamily="2" charset="-78"/>
              </a:rPr>
              <a:t>،لقوله صلى الله عليه وسلم</a:t>
            </a:r>
            <a:r>
              <a:rPr kumimoji="1" lang="ar-SA" sz="3200" dirty="0" smtClean="0">
                <a:solidFill>
                  <a:srgbClr val="92D050"/>
                </a:solidFill>
                <a:cs typeface="PT Bold Heading" pitchFamily="2" charset="-78"/>
              </a:rPr>
              <a:t>((كل شرط ليس في كتاب الله فهو باطل  وإن كان مائة شرط))وقوله صلى الله عليه وسلم((ليس في كتاب الله))</a:t>
            </a:r>
            <a:r>
              <a:rPr kumimoji="1" lang="ar-SA" sz="3200" dirty="0" smtClean="0">
                <a:solidFill>
                  <a:srgbClr val="0070C0"/>
                </a:solidFill>
                <a:cs typeface="PT Bold Heading" pitchFamily="2" charset="-78"/>
              </a:rPr>
              <a:t>أي:ليس في حكم الله وشرعه.</a:t>
            </a:r>
          </a:p>
        </p:txBody>
      </p:sp>
    </p:spTree>
  </p:cSld>
  <p:clrMapOvr>
    <a:masterClrMapping/>
  </p:clrMapOvr>
  <p:transition>
    <p:pull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2000" fill="hold"/>
                                        <p:tgtEl>
                                          <p:spTgt spid="11"/>
                                        </p:tgtEl>
                                        <p:attrNameLst>
                                          <p:attrName>ppt_w</p:attrName>
                                        </p:attrNameLst>
                                      </p:cBhvr>
                                      <p:tavLst>
                                        <p:tav tm="0">
                                          <p:val>
                                            <p:fltVal val="0"/>
                                          </p:val>
                                        </p:tav>
                                        <p:tav tm="100000">
                                          <p:val>
                                            <p:strVal val="#ppt_w"/>
                                          </p:val>
                                        </p:tav>
                                      </p:tavLst>
                                    </p:anim>
                                    <p:anim calcmode="lin" valueType="num">
                                      <p:cBhvr>
                                        <p:cTn id="8" dur="2000" fill="hold"/>
                                        <p:tgtEl>
                                          <p:spTgt spid="11"/>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14" presetClass="entr" presetSubtype="10" fill="hold" grpId="0" nodeType="click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randombar(horizontal)">
                                      <p:cBhvr>
                                        <p:cTn id="13"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3"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sp>
        <p:nvSpPr>
          <p:cNvPr id="6" name="WordArt 6" descr="hytt"/>
          <p:cNvSpPr>
            <a:spLocks noChangeArrowheads="1" noChangeShapeType="1" noTextEdit="1"/>
          </p:cNvSpPr>
          <p:nvPr/>
        </p:nvSpPr>
        <p:spPr bwMode="auto">
          <a:xfrm>
            <a:off x="685800" y="36513"/>
            <a:ext cx="7772400" cy="725487"/>
          </a:xfrm>
          <a:prstGeom prst="rect">
            <a:avLst/>
          </a:prstGeom>
        </p:spPr>
        <p:txBody>
          <a:bodyPr wrap="none" fromWordArt="1">
            <a:prstTxWarp prst="textWave1">
              <a:avLst>
                <a:gd name="adj1" fmla="val 0"/>
                <a:gd name="adj2" fmla="val 0"/>
              </a:avLst>
            </a:prstTxWarp>
          </a:bodyPr>
          <a:lstStyle/>
          <a:p>
            <a:pPr algn="ctr" rtl="1"/>
            <a:r>
              <a:rPr lang="ar-SA" sz="3600" b="1" kern="10" dirty="0">
                <a:ln w="9525">
                  <a:noFill/>
                  <a:round/>
                  <a:headEnd/>
                  <a:tailEnd/>
                </a:ln>
                <a:blipFill dpi="0" rotWithShape="1">
                  <a:blip r:embed="rId4"/>
                  <a:srcRect/>
                  <a:tile tx="0" ty="0" sx="100000" sy="100000" flip="none" algn="tl"/>
                </a:blipFill>
                <a:effectLst>
                  <a:outerShdw dist="53882" dir="2700000" algn="ctr" rotWithShape="0">
                    <a:srgbClr val="C0C0C0">
                      <a:alpha val="79999"/>
                    </a:srgbClr>
                  </a:outerShdw>
                </a:effectLst>
                <a:latin typeface="Times New Roman"/>
                <a:cs typeface="Times New Roman"/>
              </a:rPr>
              <a:t> </a:t>
            </a:r>
            <a:r>
              <a:rPr lang="ar-SA" sz="3600" b="1" u="sng" kern="10" dirty="0" smtClean="0">
                <a:ln w="9525">
                  <a:noFill/>
                  <a:round/>
                  <a:headEnd/>
                  <a:tailEnd/>
                </a:ln>
                <a:blipFill dpi="0" rotWithShape="1">
                  <a:blip r:embed="rId4"/>
                  <a:srcRect/>
                  <a:tile tx="0" ty="0" sx="100000" sy="100000" flip="none" algn="tl"/>
                </a:blipFill>
                <a:effectLst>
                  <a:outerShdw dist="53882" dir="2700000" algn="ctr" rotWithShape="0">
                    <a:srgbClr val="C0C0C0">
                      <a:alpha val="79999"/>
                    </a:srgbClr>
                  </a:outerShdw>
                </a:effectLst>
                <a:latin typeface="Times New Roman"/>
                <a:cs typeface="Times New Roman"/>
              </a:rPr>
              <a:t>الشروط الفاسدة على نوعين : هما </a:t>
            </a:r>
            <a:endParaRPr lang="ar-SA" sz="3600" b="1" u="sng" kern="10" dirty="0">
              <a:ln w="9525">
                <a:noFill/>
                <a:round/>
                <a:headEnd/>
                <a:tailEnd/>
              </a:ln>
              <a:blipFill dpi="0" rotWithShape="1">
                <a:blip r:embed="rId4"/>
                <a:srcRect/>
                <a:tile tx="0" ty="0" sx="100000" sy="100000" flip="none" algn="tl"/>
              </a:blipFill>
              <a:effectLst>
                <a:outerShdw dist="53882" dir="2700000" algn="ctr" rotWithShape="0">
                  <a:srgbClr val="C0C0C0">
                    <a:alpha val="79999"/>
                  </a:srgbClr>
                </a:outerShdw>
              </a:effectLst>
              <a:latin typeface="Times New Roman"/>
              <a:cs typeface="Times New Roman"/>
            </a:endParaRPr>
          </a:p>
        </p:txBody>
      </p:sp>
      <p:sp>
        <p:nvSpPr>
          <p:cNvPr id="8" name="مستطيل ذو زوايا قطرية مستديرة 7"/>
          <p:cNvSpPr/>
          <p:nvPr/>
        </p:nvSpPr>
        <p:spPr bwMode="auto">
          <a:xfrm>
            <a:off x="8382000" y="685800"/>
            <a:ext cx="457200" cy="533400"/>
          </a:xfrm>
          <a:prstGeom prst="round2DiagRect">
            <a:avLst/>
          </a:prstGeom>
          <a:ln>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rtlCol="1"/>
          <a:lstStyle/>
          <a:p>
            <a:pPr>
              <a:defRPr/>
            </a:pPr>
            <a:r>
              <a:rPr lang="ar-SA" sz="3200" b="1" dirty="0">
                <a:solidFill>
                  <a:srgbClr val="C00000"/>
                </a:solidFill>
                <a:cs typeface="FS_Diwany" pitchFamily="2" charset="-78"/>
              </a:rPr>
              <a:t>1</a:t>
            </a:r>
            <a:endParaRPr lang="ar-SA" sz="1400" dirty="0">
              <a:solidFill>
                <a:schemeClr val="tx1"/>
              </a:solidFill>
              <a:cs typeface="AL-Hor" pitchFamily="2" charset="-78"/>
            </a:endParaRPr>
          </a:p>
        </p:txBody>
      </p:sp>
      <p:sp>
        <p:nvSpPr>
          <p:cNvPr id="9" name="مستطيل 8"/>
          <p:cNvSpPr/>
          <p:nvPr/>
        </p:nvSpPr>
        <p:spPr>
          <a:xfrm>
            <a:off x="228600" y="609600"/>
            <a:ext cx="8001000" cy="3970318"/>
          </a:xfrm>
          <a:prstGeom prst="rect">
            <a:avLst/>
          </a:prstGeom>
        </p:spPr>
        <p:txBody>
          <a:bodyPr wrap="square">
            <a:spAutoFit/>
          </a:bodyPr>
          <a:lstStyle/>
          <a:p>
            <a:pPr algn="justLow" rtl="1">
              <a:spcBef>
                <a:spcPct val="50000"/>
              </a:spcBef>
              <a:defRPr/>
            </a:pPr>
            <a:r>
              <a:rPr kumimoji="1" lang="ar-SA" sz="2800" b="1" u="sng" dirty="0" smtClean="0">
                <a:solidFill>
                  <a:srgbClr val="009900"/>
                </a:solidFill>
                <a:cs typeface="PT Bold Heading" pitchFamily="2" charset="-78"/>
              </a:rPr>
              <a:t>النوع الأول:الشروط التي جاءت الشريعة بالمنع منها </a:t>
            </a:r>
            <a:r>
              <a:rPr kumimoji="1" lang="ar-SA" sz="3600" b="1" u="sng" dirty="0" smtClean="0">
                <a:cs typeface="AL-Hor"/>
              </a:rPr>
              <a:t>،</a:t>
            </a:r>
            <a:r>
              <a:rPr kumimoji="1" lang="ar-SA" sz="3600" b="1" dirty="0" smtClean="0">
                <a:cs typeface="AL-Hor"/>
              </a:rPr>
              <a:t>مثل أن يجمع بين السلف والبيع،كأن يقرض زيد خالداً مائة ألف ريال على أن يردها بالمبلغ نفسه،بشرط أن يبيع خالد سيارته لزيد بعشرة آلاف ريال،فهذا الشرط محرم لأنه ذريعة إلى الربا،فقد تكون قيمة السيارة أكثر من ذلك ولكن خالداً رضي بذلك لأجل القرض ،وقد دل التحريم ذلك قوله صلى الله عليه وسلم((لا يحل سلف ولا بيع)).</a:t>
            </a:r>
            <a:endParaRPr lang="ar-SA" sz="4000" b="1" dirty="0">
              <a:solidFill>
                <a:srgbClr val="C00000"/>
              </a:solidFill>
              <a:latin typeface="Calibri"/>
              <a:cs typeface="AL-Hor"/>
            </a:endParaRPr>
          </a:p>
        </p:txBody>
      </p:sp>
      <p:sp>
        <p:nvSpPr>
          <p:cNvPr id="10" name="مستطيل ذو زوايا قطرية مستديرة 9"/>
          <p:cNvSpPr/>
          <p:nvPr/>
        </p:nvSpPr>
        <p:spPr bwMode="auto">
          <a:xfrm>
            <a:off x="8458200" y="4419600"/>
            <a:ext cx="457200" cy="533400"/>
          </a:xfrm>
          <a:prstGeom prst="round2DiagRect">
            <a:avLst/>
          </a:prstGeom>
          <a:ln>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rtlCol="1"/>
          <a:lstStyle/>
          <a:p>
            <a:pPr>
              <a:defRPr/>
            </a:pPr>
            <a:r>
              <a:rPr lang="ar-SA" sz="3200" b="1" dirty="0" smtClean="0">
                <a:solidFill>
                  <a:srgbClr val="C00000"/>
                </a:solidFill>
                <a:cs typeface="FS_Diwany" pitchFamily="2" charset="-78"/>
              </a:rPr>
              <a:t>2</a:t>
            </a:r>
            <a:endParaRPr lang="ar-SA" sz="1400" dirty="0">
              <a:solidFill>
                <a:schemeClr val="tx1"/>
              </a:solidFill>
              <a:cs typeface="AL-Hor" pitchFamily="2" charset="-78"/>
            </a:endParaRPr>
          </a:p>
        </p:txBody>
      </p:sp>
      <p:sp>
        <p:nvSpPr>
          <p:cNvPr id="11" name="مستطيل 10"/>
          <p:cNvSpPr/>
          <p:nvPr/>
        </p:nvSpPr>
        <p:spPr>
          <a:xfrm>
            <a:off x="304800" y="4419600"/>
            <a:ext cx="8001000" cy="2308324"/>
          </a:xfrm>
          <a:prstGeom prst="rect">
            <a:avLst/>
          </a:prstGeom>
        </p:spPr>
        <p:txBody>
          <a:bodyPr wrap="square">
            <a:spAutoFit/>
          </a:bodyPr>
          <a:lstStyle/>
          <a:p>
            <a:pPr algn="justLow" rtl="1">
              <a:spcBef>
                <a:spcPct val="50000"/>
              </a:spcBef>
              <a:defRPr/>
            </a:pPr>
            <a:r>
              <a:rPr kumimoji="1" lang="ar-SA" sz="2800" b="1" u="sng" dirty="0" smtClean="0">
                <a:solidFill>
                  <a:srgbClr val="009900"/>
                </a:solidFill>
                <a:cs typeface="PT Bold Heading" pitchFamily="2" charset="-78"/>
              </a:rPr>
              <a:t>النوع الثاني:الشروط المخالفة للمقصود من العقد، </a:t>
            </a:r>
            <a:r>
              <a:rPr kumimoji="1" lang="ar-SA" sz="3600" b="1" dirty="0" smtClean="0">
                <a:cs typeface="AL-Hor"/>
              </a:rPr>
              <a:t>مثل أن يبيعه سيارة بشرط ألا يستعملها المشتري ،فهذا الشرط يخالف المقصود من عقد البيع،إذ المقصود من عقد البيع استعمال </a:t>
            </a:r>
            <a:r>
              <a:rPr kumimoji="1" lang="ar-SA" sz="3600" b="1" dirty="0" err="1" smtClean="0">
                <a:cs typeface="AL-Hor"/>
              </a:rPr>
              <a:t>المبيع</a:t>
            </a:r>
            <a:r>
              <a:rPr kumimoji="1" lang="ar-SA" sz="3600" b="1" dirty="0" smtClean="0">
                <a:cs typeface="AL-Hor"/>
              </a:rPr>
              <a:t> والاستفادة منه.</a:t>
            </a:r>
            <a:endParaRPr kumimoji="1" lang="ar-SA" sz="3600" b="1" dirty="0">
              <a:solidFill>
                <a:srgbClr val="C00000"/>
              </a:solidFill>
              <a:cs typeface="AL-Hor"/>
            </a:endParaRPr>
          </a:p>
        </p:txBody>
      </p:sp>
    </p:spTree>
  </p:cSld>
  <p:clrMapOvr>
    <a:masterClrMapping/>
  </p:clrMapOvr>
  <p:transition>
    <p:pull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2000" fill="hold"/>
                                        <p:tgtEl>
                                          <p:spTgt spid="6"/>
                                        </p:tgtEl>
                                        <p:attrNameLst>
                                          <p:attrName>ppt_w</p:attrName>
                                        </p:attrNameLst>
                                      </p:cBhvr>
                                      <p:tavLst>
                                        <p:tav tm="0">
                                          <p:val>
                                            <p:fltVal val="0"/>
                                          </p:val>
                                        </p:tav>
                                        <p:tav tm="100000">
                                          <p:val>
                                            <p:strVal val="#ppt_w"/>
                                          </p:val>
                                        </p:tav>
                                      </p:tavLst>
                                    </p:anim>
                                    <p:anim calcmode="lin" valueType="num">
                                      <p:cBhvr>
                                        <p:cTn id="8" dur="2000" fill="hold"/>
                                        <p:tgtEl>
                                          <p:spTgt spid="6"/>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14" presetClass="entr" presetSubtype="10" fill="hold" nodeType="click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randombar(horizontal)">
                                      <p:cBhvr>
                                        <p:cTn id="13" dur="500"/>
                                        <p:tgtEl>
                                          <p:spTgt spid="8"/>
                                        </p:tgtEl>
                                      </p:cBhvr>
                                    </p:animEffect>
                                  </p:childTnLst>
                                </p:cTn>
                              </p:par>
                            </p:childTnLst>
                          </p:cTn>
                        </p:par>
                      </p:childTnLst>
                    </p:cTn>
                  </p:par>
                  <p:par>
                    <p:cTn id="14" fill="hold">
                      <p:stCondLst>
                        <p:cond delay="indefinite"/>
                      </p:stCondLst>
                      <p:childTnLst>
                        <p:par>
                          <p:cTn id="15" fill="hold">
                            <p:stCondLst>
                              <p:cond delay="0"/>
                            </p:stCondLst>
                            <p:childTnLst>
                              <p:par>
                                <p:cTn id="16" presetID="14" presetClass="entr" presetSubtype="10" fill="hold" grpId="0" nodeType="click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randombar(horizontal)">
                                      <p:cBhvr>
                                        <p:cTn id="18" dur="500"/>
                                        <p:tgtEl>
                                          <p:spTgt spid="9"/>
                                        </p:tgtEl>
                                      </p:cBhvr>
                                    </p:animEffect>
                                  </p:childTnLst>
                                </p:cTn>
                              </p:par>
                            </p:childTnLst>
                          </p:cTn>
                        </p:par>
                      </p:childTnLst>
                    </p:cTn>
                  </p:par>
                  <p:par>
                    <p:cTn id="19" fill="hold">
                      <p:stCondLst>
                        <p:cond delay="indefinite"/>
                      </p:stCondLst>
                      <p:childTnLst>
                        <p:par>
                          <p:cTn id="20" fill="hold">
                            <p:stCondLst>
                              <p:cond delay="0"/>
                            </p:stCondLst>
                            <p:childTnLst>
                              <p:par>
                                <p:cTn id="21" presetID="14" presetClass="entr" presetSubtype="10" fill="hold" nodeType="click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randombar(horizontal)">
                                      <p:cBhvr>
                                        <p:cTn id="23" dur="500"/>
                                        <p:tgtEl>
                                          <p:spTgt spid="10"/>
                                        </p:tgtEl>
                                      </p:cBhvr>
                                    </p:animEffect>
                                  </p:childTnLst>
                                </p:cTn>
                              </p:par>
                            </p:childTnLst>
                          </p:cTn>
                        </p:par>
                      </p:childTnLst>
                    </p:cTn>
                  </p:par>
                  <p:par>
                    <p:cTn id="24" fill="hold">
                      <p:stCondLst>
                        <p:cond delay="indefinite"/>
                      </p:stCondLst>
                      <p:childTnLst>
                        <p:par>
                          <p:cTn id="25" fill="hold">
                            <p:stCondLst>
                              <p:cond delay="0"/>
                            </p:stCondLst>
                            <p:childTnLst>
                              <p:par>
                                <p:cTn id="26" presetID="14" presetClass="entr" presetSubtype="10" fill="hold" grpId="0" nodeType="click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randombar(horizontal)">
                                      <p:cBhvr>
                                        <p:cTn id="28"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9" grpId="0"/>
      <p:bldP spid="11" grpId="0"/>
    </p:bldLst>
  </p:timing>
</p:sld>
</file>

<file path=ppt/theme/theme1.xml><?xml version="1.0" encoding="utf-8"?>
<a:theme xmlns:a="http://schemas.openxmlformats.org/drawingml/2006/main" name="1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cs typeface="AL-Hor" pitchFamily="2" charset="-7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cs typeface="AL-Hor" pitchFamily="2" charset="-78"/>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7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cs typeface="AL-Hor" pitchFamily="2" charset="-7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cs typeface="AL-Hor" pitchFamily="2" charset="-78"/>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1202</TotalTime>
  <Words>417</Words>
  <Application>Microsoft Office PowerPoint</Application>
  <PresentationFormat>عرض على الشاشة (3:4)‏</PresentationFormat>
  <Paragraphs>42</Paragraphs>
  <Slides>7</Slides>
  <Notes>7</Notes>
  <HiddenSlides>0</HiddenSlides>
  <MMClips>0</MMClips>
  <ScaleCrop>false</ScaleCrop>
  <HeadingPairs>
    <vt:vector size="4" baseType="variant">
      <vt:variant>
        <vt:lpstr>سمة</vt:lpstr>
      </vt:variant>
      <vt:variant>
        <vt:i4>2</vt:i4>
      </vt:variant>
      <vt:variant>
        <vt:lpstr>عناوين الشرائح</vt:lpstr>
      </vt:variant>
      <vt:variant>
        <vt:i4>7</vt:i4>
      </vt:variant>
    </vt:vector>
  </HeadingPairs>
  <TitlesOfParts>
    <vt:vector size="9" baseType="lpstr">
      <vt:lpstr>1_Default Design</vt:lpstr>
      <vt:lpstr>7_Default Design</vt:lpstr>
      <vt:lpstr>الشريحة 1</vt:lpstr>
      <vt:lpstr>الشريحة 2</vt:lpstr>
      <vt:lpstr>الشريحة 3</vt:lpstr>
      <vt:lpstr>الشريحة 4</vt:lpstr>
      <vt:lpstr>الشريحة 5</vt:lpstr>
      <vt:lpstr>الشريحة 6</vt:lpstr>
      <vt:lpstr>الشريحة 7</vt:lpstr>
    </vt:vector>
  </TitlesOfParts>
  <Company>Your Organization Name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gfv</dc:creator>
  <cp:lastModifiedBy>Al Fajar</cp:lastModifiedBy>
  <cp:revision>85</cp:revision>
  <dcterms:created xsi:type="dcterms:W3CDTF">2007-02-22T12:31:41Z</dcterms:created>
  <dcterms:modified xsi:type="dcterms:W3CDTF">2010-11-06T13:13:49Z</dcterms:modified>
</cp:coreProperties>
</file>