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293" r:id="rId9"/>
    <p:sldId id="315" r:id="rId10"/>
    <p:sldId id="309" r:id="rId11"/>
    <p:sldId id="317" r:id="rId12"/>
    <p:sldId id="310" r:id="rId13"/>
    <p:sldId id="294" r:id="rId14"/>
    <p:sldId id="304" r:id="rId15"/>
  </p:sldIdLst>
  <p:sldSz cx="9144000" cy="6858000" type="screen4x3"/>
  <p:notesSz cx="6858000" cy="9144000"/>
  <p:embeddedFontLst>
    <p:embeddedFont>
      <p:font typeface="Calibri" panose="020F0502020204030204" pitchFamily="34" charset="0"/>
      <p:regular r:id="rId16"/>
      <p:bold r:id="rId17"/>
    </p:embeddedFont>
    <p:embeddedFont>
      <p:font typeface="Calibri Light" panose="020F0302020204030204" pitchFamily="34" charset="0"/>
      <p:regular r:id="rId18"/>
    </p:embeddedFont>
    <p:embeddedFont>
      <p:font typeface="Comic Sans MS" panose="030F0702030302020204" pitchFamily="66"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663300"/>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0" d="100"/>
          <a:sy n="70"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25/01/42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25/01/42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25/01/42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25/01/42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25/01/42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25/01/42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2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25/01/42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3</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5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6050718" y="376968"/>
            <a:ext cx="2874772" cy="769441"/>
          </a:xfrm>
          <a:prstGeom prst="rect">
            <a:avLst/>
          </a:prstGeom>
          <a:noFill/>
        </p:spPr>
        <p:txBody>
          <a:bodyPr wrap="square" rtlCol="1">
            <a:spAutoFit/>
          </a:bodyPr>
          <a:lstStyle/>
          <a:p>
            <a:pPr algn="ctr"/>
            <a:r>
              <a:rPr lang="ar-SA" sz="44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2169997" y="1192504"/>
            <a:ext cx="6314937" cy="707886"/>
          </a:xfrm>
          <a:prstGeom prst="rect">
            <a:avLst/>
          </a:prstGeom>
          <a:noFill/>
        </p:spPr>
        <p:txBody>
          <a:bodyPr wrap="square" rtlCol="1">
            <a:spAutoFit/>
          </a:bodyPr>
          <a:lstStyle/>
          <a:p>
            <a:r>
              <a:rPr lang="en-US" sz="2000" dirty="0">
                <a:solidFill>
                  <a:srgbClr val="7030A0"/>
                </a:solidFill>
                <a:latin typeface="Comic Sans MS" panose="030F0702030302020204" pitchFamily="66" charset="0"/>
              </a:rPr>
              <a:t>The 3 questions game </a:t>
            </a:r>
            <a:r>
              <a:rPr lang="ar-SA" sz="2000" dirty="0">
                <a:solidFill>
                  <a:srgbClr val="C00000"/>
                </a:solidFill>
                <a:latin typeface="Comic Sans MS" panose="030F0702030302020204" pitchFamily="66" charset="0"/>
                <a:cs typeface="+mj-cs"/>
              </a:rPr>
              <a:t>لعبة الثلاثة الأسئلة </a:t>
            </a:r>
            <a:endParaRPr lang="en-US" sz="2000" dirty="0">
              <a:solidFill>
                <a:srgbClr val="C00000"/>
              </a:solidFill>
              <a:latin typeface="Comic Sans MS" panose="030F0702030302020204" pitchFamily="66" charset="0"/>
              <a:cs typeface="+mj-cs"/>
            </a:endParaRPr>
          </a:p>
          <a:p>
            <a:r>
              <a:rPr lang="en-US" sz="2000" dirty="0">
                <a:solidFill>
                  <a:srgbClr val="7030A0"/>
                </a:solidFill>
                <a:latin typeface="Comic Sans MS" panose="030F0702030302020204" pitchFamily="66" charset="0"/>
                <a:cs typeface="AGA Dimnah Regular" pitchFamily="2" charset="-78"/>
              </a:rPr>
              <a:t>Ask and answer </a:t>
            </a:r>
            <a:r>
              <a:rPr lang="ar-SA" sz="2000" dirty="0">
                <a:solidFill>
                  <a:srgbClr val="C00000"/>
                </a:solidFill>
                <a:latin typeface="Comic Sans MS" panose="030F0702030302020204" pitchFamily="66" charset="0"/>
                <a:cs typeface="+mj-cs"/>
              </a:rPr>
              <a:t>اسأل ثم أجب </a:t>
            </a:r>
            <a:endParaRPr lang="ar-SA" sz="20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1452881" y="126211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3" name="صورة 2">
            <a:extLst>
              <a:ext uri="{FF2B5EF4-FFF2-40B4-BE49-F238E27FC236}">
                <a16:creationId xmlns:a16="http://schemas.microsoft.com/office/drawing/2014/main" id="{1526CDE6-2903-43A0-82F6-734C05EA49D5}"/>
              </a:ext>
            </a:extLst>
          </p:cNvPr>
          <p:cNvPicPr>
            <a:picLocks noChangeAspect="1"/>
          </p:cNvPicPr>
          <p:nvPr/>
        </p:nvPicPr>
        <p:blipFill>
          <a:blip r:embed="rId4"/>
          <a:stretch>
            <a:fillRect/>
          </a:stretch>
        </p:blipFill>
        <p:spPr>
          <a:xfrm>
            <a:off x="3275463" y="71490"/>
            <a:ext cx="3303970" cy="981821"/>
          </a:xfrm>
          <a:prstGeom prst="rect">
            <a:avLst/>
          </a:prstGeom>
        </p:spPr>
      </p:pic>
      <p:pic>
        <p:nvPicPr>
          <p:cNvPr id="4" name="صورة 3">
            <a:extLst>
              <a:ext uri="{FF2B5EF4-FFF2-40B4-BE49-F238E27FC236}">
                <a16:creationId xmlns:a16="http://schemas.microsoft.com/office/drawing/2014/main" id="{7AFD1FA7-61A0-4E9C-A58E-E6B96CB21530}"/>
              </a:ext>
            </a:extLst>
          </p:cNvPr>
          <p:cNvPicPr>
            <a:picLocks noChangeAspect="1"/>
          </p:cNvPicPr>
          <p:nvPr/>
        </p:nvPicPr>
        <p:blipFill>
          <a:blip r:embed="rId5"/>
          <a:stretch>
            <a:fillRect/>
          </a:stretch>
        </p:blipFill>
        <p:spPr>
          <a:xfrm>
            <a:off x="197888" y="2039583"/>
            <a:ext cx="6314937" cy="4306625"/>
          </a:xfrm>
          <a:prstGeom prst="rect">
            <a:avLst/>
          </a:prstGeom>
        </p:spPr>
      </p:pic>
      <p:pic>
        <p:nvPicPr>
          <p:cNvPr id="8" name="We Can 3 (2020) SB_CD 1_53">
            <a:hlinkClick r:id="" action="ppaction://media"/>
            <a:extLst>
              <a:ext uri="{FF2B5EF4-FFF2-40B4-BE49-F238E27FC236}">
                <a16:creationId xmlns:a16="http://schemas.microsoft.com/office/drawing/2014/main" id="{A3BF05B8-E066-48A0-B765-52496F9817FB}"/>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PastelsSmooth/>
                    </a14:imgEffect>
                  </a14:imgLayer>
                </a14:imgProps>
              </a:ext>
            </a:extLst>
          </a:blip>
          <a:stretch>
            <a:fillRect/>
          </a:stretch>
        </p:blipFill>
        <p:spPr>
          <a:xfrm flipH="1">
            <a:off x="7042246" y="2168856"/>
            <a:ext cx="996286" cy="996286"/>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3364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8"/>
                </p:tgtEl>
              </p:cMediaNode>
            </p:audio>
          </p:childTnLst>
        </p:cTn>
      </p:par>
    </p:tnLst>
    <p:bldLst>
      <p:bldP spid="5" grpId="0"/>
      <p:bldP spid="6"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1173F834-E4B5-4EEF-B69F-965139B91A97}"/>
              </a:ext>
            </a:extLst>
          </p:cNvPr>
          <p:cNvSpPr txBox="1"/>
          <p:nvPr/>
        </p:nvSpPr>
        <p:spPr>
          <a:xfrm>
            <a:off x="1514905" y="1189336"/>
            <a:ext cx="6400796" cy="1077218"/>
          </a:xfrm>
          <a:prstGeom prst="rect">
            <a:avLst/>
          </a:prstGeom>
          <a:noFill/>
        </p:spPr>
        <p:txBody>
          <a:bodyPr wrap="square" rtlCol="1">
            <a:spAutoFit/>
          </a:bodyPr>
          <a:lstStyle/>
          <a:p>
            <a:pPr algn="ctr"/>
            <a:r>
              <a:rPr lang="en-US" sz="2000" dirty="0">
                <a:solidFill>
                  <a:srgbClr val="7030A0"/>
                </a:solidFill>
                <a:latin typeface="Comic Sans MS" panose="030F0702030302020204" pitchFamily="66" charset="0"/>
              </a:rPr>
              <a:t>Play with a friend. Ask 3 questions. Use some of the words in the box.</a:t>
            </a:r>
          </a:p>
          <a:p>
            <a:pPr algn="ctr"/>
            <a:r>
              <a:rPr lang="ar-SA" sz="2400" dirty="0">
                <a:solidFill>
                  <a:srgbClr val="C00000"/>
                </a:solidFill>
                <a:latin typeface="Comic Sans MS" panose="030F0702030302020204" pitchFamily="66" charset="0"/>
                <a:cs typeface="+mj-cs"/>
              </a:rPr>
              <a:t>مع صديقك . كون 3 أسئلة . استعمل الكلمات التي أسفل </a:t>
            </a:r>
            <a:endParaRPr lang="en-US" sz="2400" dirty="0">
              <a:solidFill>
                <a:srgbClr val="C00000"/>
              </a:solidFill>
              <a:latin typeface="Comic Sans MS" panose="030F0702030302020204" pitchFamily="66" charset="0"/>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838732" y="1417389"/>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2" name="صورة 1">
            <a:extLst>
              <a:ext uri="{FF2B5EF4-FFF2-40B4-BE49-F238E27FC236}">
                <a16:creationId xmlns:a16="http://schemas.microsoft.com/office/drawing/2014/main" id="{58CD9CC3-726B-4D1C-8B45-78FA2A64ED3F}"/>
              </a:ext>
            </a:extLst>
          </p:cNvPr>
          <p:cNvPicPr>
            <a:picLocks noChangeAspect="1"/>
          </p:cNvPicPr>
          <p:nvPr/>
        </p:nvPicPr>
        <p:blipFill>
          <a:blip r:embed="rId2"/>
          <a:stretch>
            <a:fillRect/>
          </a:stretch>
        </p:blipFill>
        <p:spPr>
          <a:xfrm>
            <a:off x="387084" y="2715478"/>
            <a:ext cx="8369831" cy="1979352"/>
          </a:xfrm>
          <a:prstGeom prst="rect">
            <a:avLst/>
          </a:prstGeom>
        </p:spPr>
      </p:pic>
    </p:spTree>
    <p:extLst>
      <p:ext uri="{BB962C8B-B14F-4D97-AF65-F5344CB8AC3E}">
        <p14:creationId xmlns:p14="http://schemas.microsoft.com/office/powerpoint/2010/main" val="652385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729552" y="259307"/>
            <a:ext cx="6168789" cy="207445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a:t>
            </a:r>
            <a:endParaRPr lang="ar-SA" sz="4800" dirty="0">
              <a:cs typeface="+mj-cs"/>
            </a:endParaRPr>
          </a:p>
          <a:p>
            <a:pPr algn="ctr"/>
            <a:r>
              <a:rPr lang="ar-SA" sz="2800" dirty="0">
                <a:cs typeface="+mj-cs"/>
              </a:rPr>
              <a:t>أن يتحدث الطالب عن الطعام وعن وصفه </a:t>
            </a:r>
          </a:p>
          <a:p>
            <a:pPr algn="ctr"/>
            <a:r>
              <a:rPr lang="ar-SA" sz="2800" dirty="0">
                <a:cs typeface="+mj-cs"/>
              </a:rPr>
              <a:t>أن يسأل الطالب عن وصف نوع من الأكل ويتحدث عن ما يحب أو لا يحب </a:t>
            </a:r>
          </a:p>
        </p:txBody>
      </p:sp>
      <p:pic>
        <p:nvPicPr>
          <p:cNvPr id="2" name="صورة 1">
            <a:extLst>
              <a:ext uri="{FF2B5EF4-FFF2-40B4-BE49-F238E27FC236}">
                <a16:creationId xmlns:a16="http://schemas.microsoft.com/office/drawing/2014/main" id="{EF07DD3C-24F7-41B8-A664-F96C86817138}"/>
              </a:ext>
            </a:extLst>
          </p:cNvPr>
          <p:cNvPicPr>
            <a:picLocks noChangeAspect="1"/>
          </p:cNvPicPr>
          <p:nvPr/>
        </p:nvPicPr>
        <p:blipFill>
          <a:blip r:embed="rId2"/>
          <a:stretch>
            <a:fillRect/>
          </a:stretch>
        </p:blipFill>
        <p:spPr>
          <a:xfrm>
            <a:off x="243526" y="2614612"/>
            <a:ext cx="6976139" cy="2285287"/>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074BC45-5F7E-42AE-8259-A7DEB1A83BFB}"/>
              </a:ext>
            </a:extLst>
          </p:cNvPr>
          <p:cNvSpPr txBox="1"/>
          <p:nvPr/>
        </p:nvSpPr>
        <p:spPr>
          <a:xfrm>
            <a:off x="341194" y="1982450"/>
            <a:ext cx="8447964" cy="1569660"/>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Friends , Actions , Things </a:t>
            </a:r>
          </a:p>
          <a:p>
            <a:pPr algn="ctr"/>
            <a:r>
              <a:rPr lang="ar-SA" sz="4800" b="1" dirty="0">
                <a:solidFill>
                  <a:srgbClr val="552579"/>
                </a:solidFill>
                <a:latin typeface="Comic Sans MS" panose="030F0702030302020204" pitchFamily="66" charset="0"/>
              </a:rPr>
              <a:t>الأصدقاء ، الأحداث ، الأشياء </a:t>
            </a:r>
            <a:endParaRPr lang="ar-SA" sz="48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64024" y="1914212"/>
            <a:ext cx="8270543" cy="2554545"/>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Words in Action </a:t>
            </a:r>
          </a:p>
          <a:p>
            <a:pPr algn="ctr"/>
            <a:r>
              <a:rPr lang="ar-SA" sz="8800" b="1" dirty="0">
                <a:solidFill>
                  <a:srgbClr val="552579"/>
                </a:solidFill>
                <a:latin typeface="Comic Sans MS" panose="030F0702030302020204" pitchFamily="66" charset="0"/>
                <a:cs typeface="+mj-cs"/>
              </a:rPr>
              <a:t>كلمات فعلية</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F2D1959B-4DF1-4167-8D9F-C239C20B1A4F}"/>
              </a:ext>
            </a:extLst>
          </p:cNvPr>
          <p:cNvPicPr>
            <a:picLocks noChangeAspect="1"/>
          </p:cNvPicPr>
          <p:nvPr/>
        </p:nvPicPr>
        <p:blipFill>
          <a:blip r:embed="rId2"/>
          <a:stretch>
            <a:fillRect/>
          </a:stretch>
        </p:blipFill>
        <p:spPr>
          <a:xfrm>
            <a:off x="4572000" y="155742"/>
            <a:ext cx="1880313" cy="2285650"/>
          </a:xfrm>
          <a:prstGeom prst="rect">
            <a:avLst/>
          </a:prstGeom>
          <a:ln>
            <a:solidFill>
              <a:schemeClr val="accent1"/>
            </a:solidFill>
          </a:ln>
        </p:spPr>
      </p:pic>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511790" y="1965277"/>
            <a:ext cx="4210335" cy="2601607"/>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Food flashcards </a:t>
            </a:r>
          </a:p>
          <a:p>
            <a:r>
              <a:rPr lang="en-US" sz="3200" dirty="0">
                <a:latin typeface="Comic Sans MS" panose="030F0702030302020204" pitchFamily="66" charset="0"/>
              </a:rPr>
              <a:t>Tastes flashcards </a:t>
            </a:r>
          </a:p>
        </p:txBody>
      </p:sp>
      <p:pic>
        <p:nvPicPr>
          <p:cNvPr id="3" name="صورة 2">
            <a:extLst>
              <a:ext uri="{FF2B5EF4-FFF2-40B4-BE49-F238E27FC236}">
                <a16:creationId xmlns:a16="http://schemas.microsoft.com/office/drawing/2014/main" id="{A6DC0109-1F48-447E-8C47-9BB8621A4422}"/>
              </a:ext>
            </a:extLst>
          </p:cNvPr>
          <p:cNvPicPr>
            <a:picLocks noChangeAspect="1"/>
          </p:cNvPicPr>
          <p:nvPr/>
        </p:nvPicPr>
        <p:blipFill>
          <a:blip r:embed="rId3"/>
          <a:stretch>
            <a:fillRect/>
          </a:stretch>
        </p:blipFill>
        <p:spPr>
          <a:xfrm>
            <a:off x="6557916" y="1173707"/>
            <a:ext cx="2341029" cy="3521123"/>
          </a:xfrm>
          <a:prstGeom prst="rect">
            <a:avLst/>
          </a:prstGeom>
        </p:spPr>
      </p:pic>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160061" y="204716"/>
            <a:ext cx="7683688" cy="4844956"/>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r>
              <a:rPr lang="en-US" sz="2000" dirty="0">
                <a:latin typeface="Comic Sans MS" panose="030F0702030302020204" pitchFamily="66" charset="0"/>
              </a:rPr>
              <a:t>  :</a:t>
            </a:r>
          </a:p>
          <a:p>
            <a:r>
              <a:rPr lang="en-US" sz="2000" dirty="0">
                <a:latin typeface="Comic Sans MS" panose="030F0702030302020204" pitchFamily="66" charset="0"/>
              </a:rPr>
              <a:t>Matching words Game : </a:t>
            </a:r>
          </a:p>
          <a:p>
            <a:r>
              <a:rPr lang="en-US" sz="2000" dirty="0">
                <a:latin typeface="Comic Sans MS" panose="030F0702030302020204" pitchFamily="66" charset="0"/>
              </a:rPr>
              <a:t>Review all of the Opposites flashcards. As a class, do an action/gesture for each card. If an opposite word does not have a previously learned action, come up with a new action together. Add all the food related words, i.e. sweet / sour, hot / cold, tasty, salty. Divide the class into two teams. The first team will use one of the words and do the action. The second team has to use the opposite word and do that action, for example, “beautiful flower” / “ugly toy”. If the second team uses the correct opposite word, they get a point. If they do not, the first team has a chance to use the opposite word and get a point .</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35" end="659"/>
                                            </p:txEl>
                                          </p:spTgt>
                                        </p:tgtEl>
                                        <p:attrNameLst>
                                          <p:attrName>style.visibility</p:attrName>
                                        </p:attrNameLst>
                                      </p:cBhvr>
                                      <p:to>
                                        <p:strVal val="visible"/>
                                      </p:to>
                                    </p:set>
                                    <p:animEffect transition="in" filter="fade">
                                      <p:cBhvr>
                                        <p:cTn id="22" dur="500"/>
                                        <p:tgtEl>
                                          <p:spTgt spid="4">
                                            <p:txEl>
                                              <p:charRg st="35" end="6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lesson </a:t>
            </a:r>
          </a:p>
          <a:p>
            <a:pPr algn="ctr"/>
            <a:r>
              <a:rPr lang="ar-SA" sz="6000" b="1" dirty="0">
                <a:solidFill>
                  <a:srgbClr val="552579"/>
                </a:solidFill>
                <a:latin typeface="Comic Sans MS" panose="030F0702030302020204" pitchFamily="66" charset="0"/>
                <a:cs typeface="+mj-cs"/>
              </a:rPr>
              <a:t>مراجعة سريعة للدرس السابق</a:t>
            </a:r>
            <a:endParaRPr lang="ar-SA" sz="6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985D9FA-D767-4064-96B9-097593A7C9DC}"/>
              </a:ext>
            </a:extLst>
          </p:cNvPr>
          <p:cNvPicPr>
            <a:picLocks noChangeAspect="1"/>
          </p:cNvPicPr>
          <p:nvPr/>
        </p:nvPicPr>
        <p:blipFill>
          <a:blip r:embed="rId2"/>
          <a:stretch>
            <a:fillRect/>
          </a:stretch>
        </p:blipFill>
        <p:spPr>
          <a:xfrm>
            <a:off x="1410908" y="218365"/>
            <a:ext cx="5659405" cy="5554637"/>
          </a:xfrm>
          <a:prstGeom prst="rect">
            <a:avLst/>
          </a:prstGeom>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69" y="3002513"/>
            <a:ext cx="1624083" cy="2092881"/>
          </a:xfrm>
          <a:prstGeom prst="rect">
            <a:avLst/>
          </a:prstGeom>
          <a:noFill/>
        </p:spPr>
        <p:txBody>
          <a:bodyPr wrap="square" rtlCol="1">
            <a:spAutoFit/>
          </a:bodyPr>
          <a:lstStyle/>
          <a:p>
            <a:pPr algn="ctr"/>
            <a:r>
              <a:rPr lang="en-US" sz="2400" dirty="0">
                <a:solidFill>
                  <a:srgbClr val="7030A0"/>
                </a:solidFill>
                <a:latin typeface="Comic Sans MS" panose="030F0702030302020204" pitchFamily="66" charset="0"/>
              </a:rPr>
              <a:t>Listen , and chant . Write </a:t>
            </a:r>
          </a:p>
          <a:p>
            <a:pPr algn="ctr"/>
            <a:endParaRPr lang="en-US" sz="1000" dirty="0">
              <a:solidFill>
                <a:srgbClr val="7030A0"/>
              </a:solidFill>
            </a:endParaRPr>
          </a:p>
          <a:p>
            <a:pPr algn="ctr"/>
            <a:r>
              <a:rPr lang="ar-SA" sz="2400" dirty="0">
                <a:solidFill>
                  <a:srgbClr val="7030A0"/>
                </a:solidFill>
                <a:cs typeface="+mj-cs"/>
              </a:rPr>
              <a:t>استمع ، ردد . ثم اكتب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09684" y="234742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32798D74-76DA-4851-B82D-8089B359B7E4}"/>
              </a:ext>
            </a:extLst>
          </p:cNvPr>
          <p:cNvPicPr>
            <a:picLocks noChangeAspect="1"/>
          </p:cNvPicPr>
          <p:nvPr/>
        </p:nvPicPr>
        <p:blipFill>
          <a:blip r:embed="rId4"/>
          <a:stretch>
            <a:fillRect/>
          </a:stretch>
        </p:blipFill>
        <p:spPr>
          <a:xfrm>
            <a:off x="2241288" y="163774"/>
            <a:ext cx="6193028" cy="4722125"/>
          </a:xfrm>
          <a:prstGeom prst="rect">
            <a:avLst/>
          </a:prstGeom>
        </p:spPr>
      </p:pic>
      <p:pic>
        <p:nvPicPr>
          <p:cNvPr id="3" name="We Can 3 (2020) SB_CD 1_52">
            <a:hlinkClick r:id="" action="ppaction://media"/>
            <a:extLst>
              <a:ext uri="{FF2B5EF4-FFF2-40B4-BE49-F238E27FC236}">
                <a16:creationId xmlns:a16="http://schemas.microsoft.com/office/drawing/2014/main" id="{36D4FDF5-2442-4935-A00B-B64E7D6804A2}"/>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Glass/>
                    </a14:imgEffect>
                  </a14:imgLayer>
                </a14:imgProps>
              </a:ext>
            </a:extLst>
          </a:blip>
          <a:stretch>
            <a:fillRect/>
          </a:stretch>
        </p:blipFill>
        <p:spPr>
          <a:xfrm>
            <a:off x="1815152" y="5095394"/>
            <a:ext cx="932597" cy="932597"/>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799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2906973" y="704918"/>
            <a:ext cx="4517409" cy="830997"/>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Change the words and chant </a:t>
            </a:r>
            <a:endParaRPr lang="ar-SA" sz="2400" dirty="0">
              <a:solidFill>
                <a:srgbClr val="7030A0"/>
              </a:solidFill>
              <a:latin typeface="Comic Sans MS" panose="030F0702030302020204" pitchFamily="66" charset="0"/>
            </a:endParaRPr>
          </a:p>
          <a:p>
            <a:r>
              <a:rPr lang="ar-SA" sz="2400" dirty="0">
                <a:solidFill>
                  <a:srgbClr val="FF0000"/>
                </a:solidFill>
                <a:latin typeface="Comic Sans MS" panose="030F0702030302020204" pitchFamily="66" charset="0"/>
              </a:rPr>
              <a:t>غير الكلمات ثم ردد الأنشودة </a:t>
            </a:r>
            <a:endParaRPr lang="en-US" sz="2400" dirty="0">
              <a:solidFill>
                <a:srgbClr val="FF0000"/>
              </a:solidFill>
              <a:latin typeface="Comic Sans MS" panose="030F0702030302020204" pitchFamily="66" charset="0"/>
            </a:endParaRPr>
          </a:p>
        </p:txBody>
      </p:sp>
      <p:sp>
        <p:nvSpPr>
          <p:cNvPr id="6" name="شكل بيضاوي 5">
            <a:extLst>
              <a:ext uri="{FF2B5EF4-FFF2-40B4-BE49-F238E27FC236}">
                <a16:creationId xmlns:a16="http://schemas.microsoft.com/office/drawing/2014/main" id="{C013A68B-D646-414A-BAD6-BA671E4ED307}"/>
              </a:ext>
            </a:extLst>
          </p:cNvPr>
          <p:cNvSpPr/>
          <p:nvPr/>
        </p:nvSpPr>
        <p:spPr>
          <a:xfrm>
            <a:off x="2169994" y="840637"/>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2" name="صورة 1">
            <a:extLst>
              <a:ext uri="{FF2B5EF4-FFF2-40B4-BE49-F238E27FC236}">
                <a16:creationId xmlns:a16="http://schemas.microsoft.com/office/drawing/2014/main" id="{4ADFF25E-C3EB-4550-81FF-FD96EA8EDD0D}"/>
              </a:ext>
            </a:extLst>
          </p:cNvPr>
          <p:cNvPicPr>
            <a:picLocks noChangeAspect="1"/>
          </p:cNvPicPr>
          <p:nvPr/>
        </p:nvPicPr>
        <p:blipFill>
          <a:blip r:embed="rId2"/>
          <a:stretch>
            <a:fillRect/>
          </a:stretch>
        </p:blipFill>
        <p:spPr>
          <a:xfrm>
            <a:off x="179334" y="1968809"/>
            <a:ext cx="8582529" cy="1305138"/>
          </a:xfrm>
          <a:prstGeom prst="rect">
            <a:avLst/>
          </a:prstGeom>
        </p:spPr>
      </p:pic>
      <p:sp>
        <p:nvSpPr>
          <p:cNvPr id="3" name="مربع نص 2">
            <a:extLst>
              <a:ext uri="{FF2B5EF4-FFF2-40B4-BE49-F238E27FC236}">
                <a16:creationId xmlns:a16="http://schemas.microsoft.com/office/drawing/2014/main" id="{F25C506D-4559-418A-8E6A-1F6660B6BF12}"/>
              </a:ext>
            </a:extLst>
          </p:cNvPr>
          <p:cNvSpPr txBox="1"/>
          <p:nvPr/>
        </p:nvSpPr>
        <p:spPr>
          <a:xfrm>
            <a:off x="573206" y="3273947"/>
            <a:ext cx="8391460" cy="523220"/>
          </a:xfrm>
          <a:prstGeom prst="rect">
            <a:avLst/>
          </a:prstGeom>
          <a:noFill/>
        </p:spPr>
        <p:txBody>
          <a:bodyPr wrap="square" rtlCol="1">
            <a:spAutoFit/>
          </a:bodyPr>
          <a:lstStyle/>
          <a:p>
            <a:r>
              <a:rPr lang="en-US" sz="2800" dirty="0">
                <a:solidFill>
                  <a:srgbClr val="C00000"/>
                </a:solidFill>
                <a:latin typeface="Comic Sans MS" panose="030F0702030302020204" pitchFamily="66" charset="0"/>
              </a:rPr>
              <a:t>Pizza</a:t>
            </a:r>
            <a:r>
              <a:rPr lang="en-US" sz="2800" dirty="0">
                <a:latin typeface="Comic Sans MS" panose="030F0702030302020204" pitchFamily="66" charset="0"/>
              </a:rPr>
              <a:t> 	  </a:t>
            </a:r>
            <a:r>
              <a:rPr lang="en-US" sz="2800" dirty="0">
                <a:solidFill>
                  <a:schemeClr val="accent6">
                    <a:lumMod val="50000"/>
                  </a:schemeClr>
                </a:solidFill>
                <a:latin typeface="Comic Sans MS" panose="030F0702030302020204" pitchFamily="66" charset="0"/>
              </a:rPr>
              <a:t>Salad</a:t>
            </a:r>
            <a:r>
              <a:rPr lang="en-US" sz="2800" dirty="0">
                <a:latin typeface="Comic Sans MS" panose="030F0702030302020204" pitchFamily="66" charset="0"/>
              </a:rPr>
              <a:t> 	    </a:t>
            </a:r>
            <a:r>
              <a:rPr lang="en-US" sz="2800" dirty="0">
                <a:solidFill>
                  <a:schemeClr val="accent2">
                    <a:lumMod val="50000"/>
                  </a:schemeClr>
                </a:solidFill>
                <a:latin typeface="Comic Sans MS" panose="030F0702030302020204" pitchFamily="66" charset="0"/>
              </a:rPr>
              <a:t>Apricots</a:t>
            </a:r>
            <a:r>
              <a:rPr lang="en-US" sz="2800" dirty="0">
                <a:latin typeface="Comic Sans MS" panose="030F0702030302020204" pitchFamily="66" charset="0"/>
              </a:rPr>
              <a:t>   </a:t>
            </a:r>
            <a:r>
              <a:rPr lang="en-US" sz="2800" dirty="0">
                <a:solidFill>
                  <a:srgbClr val="663300"/>
                </a:solidFill>
                <a:latin typeface="Comic Sans MS" panose="030F0702030302020204" pitchFamily="66" charset="0"/>
              </a:rPr>
              <a:t>Cookies</a:t>
            </a:r>
            <a:r>
              <a:rPr lang="en-US" sz="2800" dirty="0">
                <a:latin typeface="Comic Sans MS" panose="030F0702030302020204" pitchFamily="66" charset="0"/>
              </a:rPr>
              <a:t>   </a:t>
            </a:r>
            <a:r>
              <a:rPr lang="en-US" sz="2800" dirty="0">
                <a:solidFill>
                  <a:schemeClr val="accent2">
                    <a:lumMod val="75000"/>
                  </a:schemeClr>
                </a:solidFill>
                <a:latin typeface="Comic Sans MS" panose="030F0702030302020204" pitchFamily="66" charset="0"/>
              </a:rPr>
              <a:t>Sandwich</a:t>
            </a:r>
            <a:r>
              <a:rPr lang="en-US" sz="2800" dirty="0">
                <a:latin typeface="Comic Sans MS" panose="030F0702030302020204" pitchFamily="66" charset="0"/>
              </a:rPr>
              <a:t> </a:t>
            </a:r>
            <a:endParaRPr lang="ar-SA" sz="2800" dirty="0">
              <a:latin typeface="Comic Sans MS" panose="030F0702030302020204" pitchFamily="66" charset="0"/>
            </a:endParaRPr>
          </a:p>
        </p:txBody>
      </p:sp>
    </p:spTree>
    <p:extLst>
      <p:ext uri="{BB962C8B-B14F-4D97-AF65-F5344CB8AC3E}">
        <p14:creationId xmlns:p14="http://schemas.microsoft.com/office/powerpoint/2010/main" val="1839057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3"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862</TotalTime>
  <Words>291</Words>
  <Application>Microsoft Office PowerPoint</Application>
  <PresentationFormat>عرض على الشاشة (4:3)</PresentationFormat>
  <Paragraphs>38</Paragraphs>
  <Slides>14</Slides>
  <Notes>0</Notes>
  <HiddenSlides>0</HiddenSlides>
  <MMClips>2</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Calibri Light</vt:lpstr>
      <vt:lpstr>Calibri</vt:lpstr>
      <vt:lpstr>Comic Sans MS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62</cp:revision>
  <dcterms:created xsi:type="dcterms:W3CDTF">2020-07-29T08:50:48Z</dcterms:created>
  <dcterms:modified xsi:type="dcterms:W3CDTF">2020-09-12T11:49:51Z</dcterms:modified>
</cp:coreProperties>
</file>