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56" r:id="rId3"/>
    <p:sldId id="257" r:id="rId4"/>
    <p:sldId id="298" r:id="rId5"/>
    <p:sldId id="258" r:id="rId6"/>
    <p:sldId id="295" r:id="rId7"/>
    <p:sldId id="296" r:id="rId8"/>
    <p:sldId id="283" r:id="rId9"/>
    <p:sldId id="297" r:id="rId10"/>
    <p:sldId id="290" r:id="rId11"/>
    <p:sldId id="292" r:id="rId1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0099"/>
    <a:srgbClr val="660066"/>
    <a:srgbClr val="663300"/>
    <a:srgbClr val="003300"/>
    <a:srgbClr val="9966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36" d="100"/>
          <a:sy n="36" d="100"/>
        </p:scale>
        <p:origin x="-90" y="-4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5C3F5B-F47F-4AF7-A591-07390A52A399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243DC0-29F0-4535-A078-D7F15340358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43DC0-29F0-4535-A078-D7F15340358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DEC-8D6F-4136-8E50-2E8222D228D4}" type="datetimeFigureOut">
              <a:rPr lang="ar-SA" smtClean="0"/>
              <a:pPr/>
              <a:t>01/04/35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66FC-AE57-43D4-B8BE-0A5461BE4CB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DEC-8D6F-4136-8E50-2E8222D228D4}" type="datetimeFigureOut">
              <a:rPr lang="ar-SA" smtClean="0"/>
              <a:pPr/>
              <a:t>01/04/35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66FC-AE57-43D4-B8BE-0A5461BE4CB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DEC-8D6F-4136-8E50-2E8222D228D4}" type="datetimeFigureOut">
              <a:rPr lang="ar-SA" smtClean="0"/>
              <a:pPr/>
              <a:t>01/04/35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66FC-AE57-43D4-B8BE-0A5461BE4CB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DEC-8D6F-4136-8E50-2E8222D228D4}" type="datetimeFigureOut">
              <a:rPr lang="ar-SA" smtClean="0"/>
              <a:pPr/>
              <a:t>01/04/35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66FC-AE57-43D4-B8BE-0A5461BE4CB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DEC-8D6F-4136-8E50-2E8222D228D4}" type="datetimeFigureOut">
              <a:rPr lang="ar-SA" smtClean="0"/>
              <a:pPr/>
              <a:t>01/04/35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66FC-AE57-43D4-B8BE-0A5461BE4CB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DEC-8D6F-4136-8E50-2E8222D228D4}" type="datetimeFigureOut">
              <a:rPr lang="ar-SA" smtClean="0"/>
              <a:pPr/>
              <a:t>01/04/35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66FC-AE57-43D4-B8BE-0A5461BE4CB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DEC-8D6F-4136-8E50-2E8222D228D4}" type="datetimeFigureOut">
              <a:rPr lang="ar-SA" smtClean="0"/>
              <a:pPr/>
              <a:t>01/04/35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66FC-AE57-43D4-B8BE-0A5461BE4CB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DEC-8D6F-4136-8E50-2E8222D228D4}" type="datetimeFigureOut">
              <a:rPr lang="ar-SA" smtClean="0"/>
              <a:pPr/>
              <a:t>01/04/35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66FC-AE57-43D4-B8BE-0A5461BE4CB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DEC-8D6F-4136-8E50-2E8222D228D4}" type="datetimeFigureOut">
              <a:rPr lang="ar-SA" smtClean="0"/>
              <a:pPr/>
              <a:t>01/04/35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66FC-AE57-43D4-B8BE-0A5461BE4CB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DEC-8D6F-4136-8E50-2E8222D228D4}" type="datetimeFigureOut">
              <a:rPr lang="ar-SA" smtClean="0"/>
              <a:pPr/>
              <a:t>01/04/35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66FC-AE57-43D4-B8BE-0A5461BE4CB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DEC-8D6F-4136-8E50-2E8222D228D4}" type="datetimeFigureOut">
              <a:rPr lang="ar-SA" smtClean="0"/>
              <a:pPr/>
              <a:t>01/04/35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66FC-AE57-43D4-B8BE-0A5461BE4CB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DEC-8D6F-4136-8E50-2E8222D228D4}" type="datetimeFigureOut">
              <a:rPr lang="ar-SA" smtClean="0"/>
              <a:pPr/>
              <a:t>01/04/35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66FC-AE57-43D4-B8BE-0A5461BE4CB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DEC-8D6F-4136-8E50-2E8222D228D4}" type="datetimeFigureOut">
              <a:rPr lang="ar-SA" smtClean="0"/>
              <a:pPr/>
              <a:t>01/04/35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66FC-AE57-43D4-B8BE-0A5461BE4CB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DEC-8D6F-4136-8E50-2E8222D228D4}" type="datetimeFigureOut">
              <a:rPr lang="ar-SA" smtClean="0"/>
              <a:pPr/>
              <a:t>01/04/35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66FC-AE57-43D4-B8BE-0A5461BE4CB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DEC-8D6F-4136-8E50-2E8222D228D4}" type="datetimeFigureOut">
              <a:rPr lang="ar-SA" smtClean="0"/>
              <a:pPr/>
              <a:t>01/04/35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66FC-AE57-43D4-B8BE-0A5461BE4CB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DEC-8D6F-4136-8E50-2E8222D228D4}" type="datetimeFigureOut">
              <a:rPr lang="ar-SA" smtClean="0"/>
              <a:pPr/>
              <a:t>01/04/35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66FC-AE57-43D4-B8BE-0A5461BE4CB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DEC-8D6F-4136-8E50-2E8222D228D4}" type="datetimeFigureOut">
              <a:rPr lang="ar-SA" smtClean="0"/>
              <a:pPr/>
              <a:t>01/04/35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66FC-AE57-43D4-B8BE-0A5461BE4CB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DEC-8D6F-4136-8E50-2E8222D228D4}" type="datetimeFigureOut">
              <a:rPr lang="ar-SA" smtClean="0"/>
              <a:pPr/>
              <a:t>01/04/35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66FC-AE57-43D4-B8BE-0A5461BE4CB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DEC-8D6F-4136-8E50-2E8222D228D4}" type="datetimeFigureOut">
              <a:rPr lang="ar-SA" smtClean="0"/>
              <a:pPr/>
              <a:t>01/04/35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66FC-AE57-43D4-B8BE-0A5461BE4CB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DEC-8D6F-4136-8E50-2E8222D228D4}" type="datetimeFigureOut">
              <a:rPr lang="ar-SA" smtClean="0"/>
              <a:pPr/>
              <a:t>01/04/35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77C66FC-AE57-43D4-B8BE-0A5461BE4CBC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DEC-8D6F-4136-8E50-2E8222D228D4}" type="datetimeFigureOut">
              <a:rPr lang="ar-SA" smtClean="0"/>
              <a:pPr/>
              <a:t>01/04/35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66FC-AE57-43D4-B8BE-0A5461BE4CB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0DEC-8D6F-4136-8E50-2E8222D228D4}" type="datetimeFigureOut">
              <a:rPr lang="ar-SA" smtClean="0"/>
              <a:pPr/>
              <a:t>01/04/35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66FC-AE57-43D4-B8BE-0A5461BE4CBC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00DEC-8D6F-4136-8E50-2E8222D228D4}" type="datetimeFigureOut">
              <a:rPr lang="ar-SA" smtClean="0"/>
              <a:pPr/>
              <a:t>01/04/35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C66FC-AE57-43D4-B8BE-0A5461BE4CBC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0B00DEC-8D6F-4136-8E50-2E8222D228D4}" type="datetimeFigureOut">
              <a:rPr lang="ar-SA" smtClean="0"/>
              <a:pPr/>
              <a:t>01/04/35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77C66FC-AE57-43D4-B8BE-0A5461BE4CBC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1252178566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414" y="1428736"/>
            <a:ext cx="6786610" cy="41434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 txBox="1">
            <a:spLocks/>
          </p:cNvSpPr>
          <p:nvPr/>
        </p:nvSpPr>
        <p:spPr>
          <a:xfrm>
            <a:off x="785786" y="1714488"/>
            <a:ext cx="5929354" cy="2786082"/>
          </a:xfrm>
          <a:prstGeom prst="rect">
            <a:avLst/>
          </a:prstGeom>
        </p:spPr>
        <p:txBody>
          <a:bodyPr>
            <a:normAutofit lnSpcReduction="1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500" b="1" i="0" u="none" strike="noStrike" kern="1200" cap="all" spc="0" normalizeH="0" baseline="0" noProof="0" dirty="0" smtClean="0">
                <a:ln w="0"/>
                <a:solidFill>
                  <a:srgbClr val="996633"/>
                </a:soli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+mj-lt"/>
                <a:ea typeface="+mj-ea"/>
                <a:cs typeface="+mj-cs"/>
              </a:rPr>
              <a:t>الدرس الأول</a:t>
            </a:r>
            <a:r>
              <a:rPr kumimoji="0" lang="ar-SA" sz="3500" b="1" i="0" u="none" strike="noStrike" kern="1200" cap="all" spc="0" normalizeH="0" noProof="0" dirty="0" smtClean="0">
                <a:ln w="0"/>
                <a:solidFill>
                  <a:srgbClr val="996633"/>
                </a:soli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7200" b="1" i="0" u="none" strike="noStrike" kern="1200" cap="all" spc="0" normalizeH="0" noProof="0" dirty="0" smtClean="0">
                <a:ln w="0"/>
                <a:solidFill>
                  <a:srgbClr val="996633"/>
                </a:soli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+mj-lt"/>
                <a:ea typeface="+mj-ea"/>
                <a:cs typeface="+mj-cs"/>
              </a:rPr>
              <a:t>تعريف الفقه ونشأته ومدارسه </a:t>
            </a:r>
            <a:endParaRPr kumimoji="0" lang="ar-SA" sz="7200" b="1" i="0" u="none" strike="noStrike" kern="1200" cap="all" spc="0" normalizeH="0" baseline="0" noProof="0" dirty="0">
              <a:ln w="0"/>
              <a:solidFill>
                <a:srgbClr val="996633"/>
              </a:solidFill>
              <a:effectLst>
                <a:reflection blurRad="12700" stA="50000" endPos="50000" dist="5000" dir="5400000" sy="-100000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صورة 2" descr="ربرب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6644" y="357166"/>
            <a:ext cx="1857356" cy="61436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1571604" y="1142984"/>
          <a:ext cx="6143668" cy="4132376"/>
        </p:xfrm>
        <a:graphic>
          <a:graphicData uri="http://schemas.openxmlformats.org/drawingml/2006/table">
            <a:tbl>
              <a:tblPr rtl="1" firstRow="1" bandRow="1">
                <a:tableStyleId>{9DCAF9ED-07DC-4A11-8D7F-57B35C25682E}</a:tableStyleId>
              </a:tblPr>
              <a:tblGrid>
                <a:gridCol w="6143668"/>
              </a:tblGrid>
              <a:tr h="627176">
                <a:tc>
                  <a:txBody>
                    <a:bodyPr/>
                    <a:lstStyle/>
                    <a:p>
                      <a:pPr algn="ctr" rtl="1"/>
                      <a:r>
                        <a:rPr lang="ar-SA" sz="3200" dirty="0" smtClean="0"/>
                        <a:t>يتوقع</a:t>
                      </a:r>
                      <a:r>
                        <a:rPr lang="ar-SA" sz="3200" baseline="0" dirty="0" smtClean="0"/>
                        <a:t> منك بعد دراستك لهذه الوحدة أن </a:t>
                      </a:r>
                      <a:r>
                        <a:rPr lang="ar-SA" sz="3200" dirty="0" smtClean="0"/>
                        <a:t> :</a:t>
                      </a:r>
                      <a:endParaRPr lang="ar-SA" sz="3200" dirty="0"/>
                    </a:p>
                  </a:txBody>
                  <a:tcPr/>
                </a:tc>
              </a:tr>
              <a:tr h="1873154">
                <a:tc>
                  <a:txBody>
                    <a:bodyPr/>
                    <a:lstStyle/>
                    <a:p>
                      <a:pPr algn="ctr"/>
                      <a:r>
                        <a:rPr lang="ar-SA" sz="3200" b="1" kern="1200" baseline="0" dirty="0" smtClean="0">
                          <a:solidFill>
                            <a:srgbClr val="663300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1- تعرف الفقه لغة واصطلاحا . </a:t>
                      </a:r>
                    </a:p>
                    <a:p>
                      <a:pPr algn="ctr"/>
                      <a:r>
                        <a:rPr lang="ar-SA" sz="3200" b="1" kern="1200" baseline="0" dirty="0" smtClean="0">
                          <a:solidFill>
                            <a:srgbClr val="663300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2- تفرق بيت الفقه وغيره من العلوم . </a:t>
                      </a:r>
                    </a:p>
                    <a:p>
                      <a:pPr algn="ctr"/>
                      <a:r>
                        <a:rPr lang="ar-SA" sz="3200" b="1" kern="1200" baseline="0" dirty="0" smtClean="0">
                          <a:solidFill>
                            <a:srgbClr val="663300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3- تذكر نبذة مختصرة عن نشأة الفقه في حدود عشرة أسطر .</a:t>
                      </a:r>
                    </a:p>
                    <a:p>
                      <a:pPr algn="ctr"/>
                      <a:r>
                        <a:rPr lang="ar-SA" sz="3200" b="1" kern="1200" baseline="0" dirty="0" smtClean="0">
                          <a:solidFill>
                            <a:srgbClr val="663300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4- تذكر مصادر الفقه واستمداده . </a:t>
                      </a:r>
                    </a:p>
                    <a:p>
                      <a:pPr algn="ctr"/>
                      <a:r>
                        <a:rPr lang="ar-SA" sz="3200" b="1" kern="1200" baseline="0" dirty="0" smtClean="0">
                          <a:solidFill>
                            <a:srgbClr val="663300"/>
                          </a:solidFill>
                          <a:latin typeface="+mn-lt"/>
                          <a:ea typeface="+mn-ea"/>
                          <a:cs typeface="Akhbar MT" pitchFamily="2" charset="-78"/>
                        </a:rPr>
                        <a:t>5- تفسر أسباب ظهور المدارس الفقهية . </a:t>
                      </a:r>
                    </a:p>
                    <a:p>
                      <a:pPr algn="ctr"/>
                      <a:endParaRPr lang="ar-SA" sz="3200" b="1" kern="1200" baseline="0" dirty="0" smtClean="0">
                        <a:solidFill>
                          <a:srgbClr val="663300"/>
                        </a:solidFill>
                        <a:latin typeface="+mn-lt"/>
                        <a:ea typeface="+mn-ea"/>
                        <a:cs typeface="Akhbar MT" pitchFamily="2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1928794" y="2071678"/>
            <a:ext cx="514353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قال تعالى : {فَمَالِ هَؤُلاءِ الْقَوْمِ لا يَكَادُونَ يَفْقَهُونَ حَدِيثاً (78)} 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2500298" y="1071546"/>
            <a:ext cx="485778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spc="5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sym typeface="AGA Arabesque"/>
              </a:rPr>
              <a:t>تعريف الفقه </a:t>
            </a:r>
            <a:endParaRPr lang="ar-SA" sz="4400" b="1" spc="50" dirty="0" smtClean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sym typeface="AGA Arabesque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857356" y="2786058"/>
            <a:ext cx="5500726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smtClean="0"/>
              <a:t>ويقول الناس : فلان لا يفقه شيئا. </a:t>
            </a:r>
          </a:p>
          <a:p>
            <a:r>
              <a:rPr lang="ar-S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يمكنك من خلال ما تقدم التعرف على معنى الفقه في اللغة العربية ، فما هو ؟ </a:t>
            </a:r>
          </a:p>
          <a:p>
            <a:r>
              <a:rPr lang="ar-S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...........................................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زاوية مطوية 1"/>
          <p:cNvSpPr/>
          <p:nvPr/>
        </p:nvSpPr>
        <p:spPr>
          <a:xfrm>
            <a:off x="214282" y="357166"/>
            <a:ext cx="8072462" cy="1071570"/>
          </a:xfrm>
          <a:prstGeom prst="foldedCorne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أما المراد بالفقه في اصطلاح الفقهاء فيمكنك معرفته </a:t>
            </a:r>
            <a:r>
              <a:rPr lang="ar-SA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يترتيب</a:t>
            </a:r>
            <a:r>
              <a:rPr lang="ar-S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الكلمات التالية : </a:t>
            </a:r>
            <a:endParaRPr lang="ar-SA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7429520" y="1928802"/>
            <a:ext cx="1143008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solidFill>
                  <a:srgbClr val="000099"/>
                </a:solidFill>
              </a:rPr>
              <a:t>من </a:t>
            </a:r>
            <a:endParaRPr lang="ar-SA" sz="2800" b="1" dirty="0">
              <a:solidFill>
                <a:srgbClr val="000099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5643570" y="1857364"/>
            <a:ext cx="1143008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solidFill>
                  <a:srgbClr val="000099"/>
                </a:solidFill>
              </a:rPr>
              <a:t>الأحكام </a:t>
            </a:r>
            <a:endParaRPr lang="ar-SA" sz="2800" b="1" dirty="0">
              <a:solidFill>
                <a:srgbClr val="000099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3214678" y="1857364"/>
            <a:ext cx="1714512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solidFill>
                  <a:srgbClr val="000099"/>
                </a:solidFill>
              </a:rPr>
              <a:t>التفصيلية</a:t>
            </a:r>
            <a:endParaRPr lang="ar-SA" sz="2800" b="1" dirty="0">
              <a:solidFill>
                <a:srgbClr val="000099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1643042" y="1857364"/>
            <a:ext cx="1143008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solidFill>
                  <a:srgbClr val="000099"/>
                </a:solidFill>
              </a:rPr>
              <a:t>معرفة </a:t>
            </a:r>
            <a:endParaRPr lang="ar-SA" sz="2800" b="1" dirty="0">
              <a:solidFill>
                <a:srgbClr val="000099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643702" y="3071810"/>
            <a:ext cx="1500198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solidFill>
                  <a:srgbClr val="000099"/>
                </a:solidFill>
              </a:rPr>
              <a:t>الشرعية </a:t>
            </a:r>
            <a:endParaRPr lang="ar-SA" sz="2800" b="1" dirty="0">
              <a:solidFill>
                <a:srgbClr val="000099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5072066" y="3071810"/>
            <a:ext cx="1143008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solidFill>
                  <a:srgbClr val="000099"/>
                </a:solidFill>
              </a:rPr>
              <a:t>أدلتها </a:t>
            </a:r>
            <a:endParaRPr lang="ar-SA" sz="2800" b="1" dirty="0">
              <a:solidFill>
                <a:srgbClr val="000099"/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2786050" y="3000372"/>
            <a:ext cx="1143008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solidFill>
                  <a:srgbClr val="000099"/>
                </a:solidFill>
              </a:rPr>
              <a:t>العملية </a:t>
            </a:r>
            <a:endParaRPr lang="ar-SA" sz="2800" b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85720" y="428604"/>
            <a:ext cx="8286808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SA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معنى التعريف </a:t>
            </a:r>
            <a:r>
              <a:rPr lang="ar-SA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ومحترزاته</a:t>
            </a:r>
            <a:r>
              <a:rPr lang="ar-SA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ar-SA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500034" y="1142984"/>
            <a:ext cx="8215370" cy="76826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تعرف على معنى التعريف </a:t>
            </a:r>
            <a:r>
              <a:rPr lang="ar-SA" sz="2800" b="1" dirty="0" err="1" smtClean="0"/>
              <a:t>ومحترزاته</a:t>
            </a:r>
            <a:r>
              <a:rPr lang="ar-SA" sz="2800" b="1" dirty="0" smtClean="0"/>
              <a:t> ، وأكمل الجدول حسب فهمك :</a:t>
            </a:r>
            <a:endParaRPr lang="ar-SA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214554"/>
            <a:ext cx="8286808" cy="1857388"/>
          </a:xfrm>
          <a:prstGeom prst="rect">
            <a:avLst/>
          </a:prstGeom>
          <a:noFill/>
          <a:ln w="9525">
            <a:solidFill>
              <a:srgbClr val="006600"/>
            </a:solidFill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4100489"/>
            <a:ext cx="8286808" cy="2543221"/>
          </a:xfrm>
          <a:prstGeom prst="rect">
            <a:avLst/>
          </a:prstGeom>
          <a:noFill/>
          <a:ln w="9525">
            <a:solidFill>
              <a:srgbClr val="0066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ربع نص 5"/>
          <p:cNvSpPr txBox="1"/>
          <p:nvPr/>
        </p:nvSpPr>
        <p:spPr>
          <a:xfrm>
            <a:off x="357158" y="1214422"/>
            <a:ext cx="8358246" cy="1815882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000099"/>
                </a:solidFill>
              </a:rPr>
              <a:t>كان الصحابة رضي الله عنهم يتلقون الفقه من النبي </a:t>
            </a:r>
            <a:r>
              <a:rPr lang="ar-SA" sz="2800" b="1" dirty="0" smtClean="0">
                <a:solidFill>
                  <a:srgbClr val="000099"/>
                </a:solidFill>
                <a:sym typeface="AGA Arabesque"/>
              </a:rPr>
              <a:t> مباشرة ، إما من القرآن أو مما يذكره لهم النبي  من الأحاديث ، وكانوا إذا لم يعرفوا حكم مسألة معينة سألوا عنها النبي  فيخبرهم النبي  بحكمها. </a:t>
            </a:r>
          </a:p>
        </p:txBody>
      </p:sp>
      <p:sp>
        <p:nvSpPr>
          <p:cNvPr id="7" name="زاوية مطوية 6"/>
          <p:cNvSpPr/>
          <p:nvPr/>
        </p:nvSpPr>
        <p:spPr>
          <a:xfrm>
            <a:off x="2786050" y="357166"/>
            <a:ext cx="4500594" cy="642942"/>
          </a:xfrm>
          <a:prstGeom prst="foldedCorne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نشأة علم الفقه </a:t>
            </a:r>
            <a:endParaRPr lang="ar-SA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7410" name="Picture 2" descr="http://www.chatiraqnaa.net/up/uploads/138686345004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3429000"/>
            <a:ext cx="6072230" cy="31075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28596" y="2071678"/>
            <a:ext cx="8286808" cy="353943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000099"/>
                </a:solidFill>
                <a:sym typeface="AGA Arabesque"/>
              </a:rPr>
              <a:t>وأما بعد وفاة النبي  فكان الصحابة رضي الله عنهم إذا وردت عليهم مسألة ينظرون في القرآن الكريم </a:t>
            </a:r>
            <a:r>
              <a:rPr lang="ar-SA" sz="2800" b="1" dirty="0" err="1" smtClean="0">
                <a:solidFill>
                  <a:srgbClr val="000099"/>
                </a:solidFill>
                <a:sym typeface="AGA Arabesque"/>
              </a:rPr>
              <a:t>و</a:t>
            </a:r>
            <a:r>
              <a:rPr lang="ar-SA" sz="2800" b="1" dirty="0" smtClean="0">
                <a:solidFill>
                  <a:srgbClr val="000099"/>
                </a:solidFill>
                <a:sym typeface="AGA Arabesque"/>
              </a:rPr>
              <a:t> السنة النبوية ؛ فإن وجدوا حكم المسألة فيهما أو في أحدهما حكموا </a:t>
            </a:r>
            <a:r>
              <a:rPr lang="ar-SA" sz="2800" b="1" dirty="0" err="1" smtClean="0">
                <a:solidFill>
                  <a:srgbClr val="000099"/>
                </a:solidFill>
                <a:sym typeface="AGA Arabesque"/>
              </a:rPr>
              <a:t>به</a:t>
            </a:r>
            <a:r>
              <a:rPr lang="ar-SA" sz="2800" b="1" dirty="0" smtClean="0">
                <a:solidFill>
                  <a:srgbClr val="000099"/>
                </a:solidFill>
                <a:sym typeface="AGA Arabesque"/>
              </a:rPr>
              <a:t> ، ولم يلتفتوا إلى غيره ، وكان يسأل بعضهم بعضا عن السنة في ذك ، فإن لم يجدوا نصا من السنة تشاوروا في حكم المسألة ، واجتهدوا فيها بحسب ما لديهم من الأصول الشرعية ، وقد يقيسونها على نص عندهم ، وقد يجمعون على حكم المسألة كإجماعهم على قتال ما نعي الزكاة ، وقد يختلفون في حكم المسألة كاختلافهم في ميراث الجد مع الإخوة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على شكل سحابة 1"/>
          <p:cNvSpPr>
            <a:spLocks noChangeArrowheads="1"/>
          </p:cNvSpPr>
          <p:nvPr/>
        </p:nvSpPr>
        <p:spPr bwMode="auto">
          <a:xfrm>
            <a:off x="6286512" y="428604"/>
            <a:ext cx="1952616" cy="1071570"/>
          </a:xfrm>
          <a:prstGeom prst="cloudCallout">
            <a:avLst>
              <a:gd name="adj1" fmla="val 68029"/>
              <a:gd name="adj2" fmla="val -57963"/>
            </a:avLst>
          </a:prstGeom>
          <a:solidFill>
            <a:schemeClr val="accent6">
              <a:lumMod val="20000"/>
              <a:lumOff val="80000"/>
            </a:schemeClr>
          </a:solidFill>
          <a:ln w="42500" algn="ctr">
            <a:solidFill>
              <a:srgbClr val="B05C05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نشاط</a:t>
            </a:r>
            <a:endParaRPr lang="ar-S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500034" y="1714488"/>
            <a:ext cx="8429684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ar-SA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استخرج مما مضى المصادر التي كان يعتمدها الصحابة رضي الله عنهم في التعرف على الأحكام الشرعية :</a:t>
            </a:r>
          </a:p>
          <a:p>
            <a:r>
              <a:rPr lang="ar-SA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وهي مصادر الفقه لمن بعدهم . </a:t>
            </a:r>
          </a:p>
          <a:p>
            <a:r>
              <a:rPr lang="ar-SA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khbar MT" pitchFamily="2" charset="-78"/>
              </a:rPr>
              <a:t>.......................................................................................................................................................................................................................................</a:t>
            </a:r>
          </a:p>
        </p:txBody>
      </p:sp>
    </p:spTree>
  </p:cSld>
  <p:clrMapOvr>
    <a:masterClrMapping/>
  </p:clrMapOvr>
  <p:transition>
    <p:dissolve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1714480" y="1857364"/>
            <a:ext cx="602440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7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في أمان الله أترككم </a:t>
            </a:r>
            <a:endParaRPr lang="ar-SA" sz="7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298</Words>
  <Application>Microsoft Office PowerPoint</Application>
  <PresentationFormat>عرض على الشاشة (3:4)‏</PresentationFormat>
  <Paragraphs>32</Paragraphs>
  <Slides>10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2</vt:i4>
      </vt:variant>
      <vt:variant>
        <vt:lpstr>عناوين الشرائح</vt:lpstr>
      </vt:variant>
      <vt:variant>
        <vt:i4>10</vt:i4>
      </vt:variant>
    </vt:vector>
  </HeadingPairs>
  <TitlesOfParts>
    <vt:vector size="12" baseType="lpstr">
      <vt:lpstr>سمة Office</vt:lpstr>
      <vt:lpstr>تدفق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user1</cp:lastModifiedBy>
  <cp:revision>217</cp:revision>
  <dcterms:created xsi:type="dcterms:W3CDTF">2011-09-29T20:44:32Z</dcterms:created>
  <dcterms:modified xsi:type="dcterms:W3CDTF">2014-02-01T09:14:21Z</dcterms:modified>
</cp:coreProperties>
</file>