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292" r:id="rId3"/>
    <p:sldId id="312" r:id="rId4"/>
    <p:sldId id="305" r:id="rId5"/>
    <p:sldId id="306" r:id="rId6"/>
    <p:sldId id="293" r:id="rId7"/>
    <p:sldId id="307" r:id="rId8"/>
    <p:sldId id="313" r:id="rId9"/>
    <p:sldId id="314" r:id="rId10"/>
    <p:sldId id="309" r:id="rId11"/>
    <p:sldId id="315" r:id="rId12"/>
    <p:sldId id="310" r:id="rId13"/>
    <p:sldId id="294"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26/01/42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26/01/42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26/01/42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26/01/42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26/01/42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26/01/42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26/01/42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26/01/42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5</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5575009" y="192718"/>
            <a:ext cx="2874772" cy="646331"/>
          </a:xfrm>
          <a:prstGeom prst="rect">
            <a:avLst/>
          </a:prstGeom>
          <a:noFill/>
        </p:spPr>
        <p:txBody>
          <a:bodyPr wrap="square" rtlCol="1">
            <a:spAutoFit/>
          </a:bodyPr>
          <a:lstStyle/>
          <a:p>
            <a:pPr algn="ctr"/>
            <a:r>
              <a:rPr lang="ar-SA" sz="3600" b="1" dirty="0">
                <a:solidFill>
                  <a:srgbClr val="C00000"/>
                </a:solidFill>
                <a:cs typeface="+mj-cs"/>
              </a:rPr>
              <a:t>وقت التحدي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91069" y="2644170"/>
            <a:ext cx="8679975" cy="1938992"/>
          </a:xfrm>
          <a:prstGeom prst="rect">
            <a:avLst/>
          </a:prstGeom>
          <a:noFill/>
        </p:spPr>
        <p:txBody>
          <a:bodyPr wrap="square" rtlCol="1">
            <a:spAutoFit/>
          </a:bodyPr>
          <a:lstStyle/>
          <a:p>
            <a:pPr algn="ctr"/>
            <a:r>
              <a:rPr lang="en-US" sz="2400" dirty="0">
                <a:solidFill>
                  <a:srgbClr val="7030A0"/>
                </a:solidFill>
                <a:latin typeface="Comic Sans MS" panose="030F0702030302020204" pitchFamily="66" charset="0"/>
                <a:cs typeface="+mj-cs"/>
              </a:rPr>
              <a:t>Where do you live ?</a:t>
            </a:r>
            <a:r>
              <a:rPr lang="ar-SA" sz="2400" dirty="0">
                <a:solidFill>
                  <a:srgbClr val="C00000"/>
                </a:solidFill>
                <a:latin typeface="Comic Sans MS" panose="030F0702030302020204" pitchFamily="66" charset="0"/>
                <a:cs typeface="+mj-cs"/>
              </a:rPr>
              <a:t>أين تعيش </a:t>
            </a:r>
            <a:endParaRPr lang="en-US" sz="2400" dirty="0">
              <a:solidFill>
                <a:srgbClr val="C00000"/>
              </a:solidFill>
              <a:latin typeface="Comic Sans MS" panose="030F0702030302020204" pitchFamily="66" charset="0"/>
              <a:cs typeface="+mj-cs"/>
            </a:endParaRPr>
          </a:p>
          <a:p>
            <a:endParaRPr lang="en-US" sz="2400" dirty="0">
              <a:solidFill>
                <a:srgbClr val="C00000"/>
              </a:solidFill>
              <a:latin typeface="Comic Sans MS" panose="030F0702030302020204" pitchFamily="66" charset="0"/>
              <a:cs typeface="+mj-cs"/>
            </a:endParaRPr>
          </a:p>
          <a:p>
            <a:pPr algn="ctr"/>
            <a:r>
              <a:rPr lang="en-US" sz="2400" dirty="0">
                <a:solidFill>
                  <a:srgbClr val="7030A0"/>
                </a:solidFill>
                <a:latin typeface="Comic Sans MS" panose="030F0702030302020204" pitchFamily="66" charset="0"/>
                <a:cs typeface="+mj-cs"/>
              </a:rPr>
              <a:t>Listen, match, and circle the correct age. Ask and answer with a partner .</a:t>
            </a:r>
          </a:p>
          <a:p>
            <a:pPr algn="ctr"/>
            <a:r>
              <a:rPr lang="ar-SA" sz="2400" dirty="0">
                <a:solidFill>
                  <a:srgbClr val="C00000"/>
                </a:solidFill>
                <a:latin typeface="Comic Sans MS" panose="030F0702030302020204" pitchFamily="66" charset="0"/>
                <a:cs typeface="+mj-cs"/>
              </a:rPr>
              <a:t>استمع ، صل ، وضع دائرة على العمر الصحيح . ثم اسأل وطبق مع زميلك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4299045" y="1794378"/>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8" name="صورة 7">
            <a:extLst>
              <a:ext uri="{FF2B5EF4-FFF2-40B4-BE49-F238E27FC236}">
                <a16:creationId xmlns:a16="http://schemas.microsoft.com/office/drawing/2014/main" id="{F13BB444-F106-4378-84C9-06D1FAC731B8}"/>
              </a:ext>
            </a:extLst>
          </p:cNvPr>
          <p:cNvPicPr>
            <a:picLocks noChangeAspect="1"/>
          </p:cNvPicPr>
          <p:nvPr/>
        </p:nvPicPr>
        <p:blipFill>
          <a:blip r:embed="rId2"/>
          <a:stretch>
            <a:fillRect/>
          </a:stretch>
        </p:blipFill>
        <p:spPr>
          <a:xfrm>
            <a:off x="1885949" y="181705"/>
            <a:ext cx="4006945" cy="582570"/>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F4DFBD1-A783-4850-BD9D-64AFDB1B8D23}"/>
              </a:ext>
            </a:extLst>
          </p:cNvPr>
          <p:cNvPicPr>
            <a:picLocks noChangeAspect="1"/>
          </p:cNvPicPr>
          <p:nvPr/>
        </p:nvPicPr>
        <p:blipFill>
          <a:blip r:embed="rId4"/>
          <a:stretch>
            <a:fillRect/>
          </a:stretch>
        </p:blipFill>
        <p:spPr>
          <a:xfrm>
            <a:off x="1351128" y="66306"/>
            <a:ext cx="7246962" cy="4804705"/>
          </a:xfrm>
          <a:prstGeom prst="rect">
            <a:avLst/>
          </a:prstGeom>
        </p:spPr>
      </p:pic>
      <p:pic>
        <p:nvPicPr>
          <p:cNvPr id="5" name="We Can 5 (2016) SB_CD 1_04">
            <a:hlinkClick r:id="" action="ppaction://media"/>
            <a:extLst>
              <a:ext uri="{FF2B5EF4-FFF2-40B4-BE49-F238E27FC236}">
                <a16:creationId xmlns:a16="http://schemas.microsoft.com/office/drawing/2014/main" id="{27B5576B-47F5-414A-8284-AE8479082CD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GlowDiffused/>
                    </a14:imgEffect>
                  </a14:imgLayer>
                </a14:imgProps>
              </a:ext>
            </a:extLst>
          </a:blip>
          <a:stretch>
            <a:fillRect/>
          </a:stretch>
        </p:blipFill>
        <p:spPr>
          <a:xfrm>
            <a:off x="614149" y="4871011"/>
            <a:ext cx="1082722" cy="1082722"/>
          </a:xfrm>
          <a:prstGeom prst="rect">
            <a:avLst/>
          </a:prstGeom>
        </p:spPr>
      </p:pic>
      <p:sp>
        <p:nvSpPr>
          <p:cNvPr id="6" name="شكل بيضاوي 5">
            <a:extLst>
              <a:ext uri="{FF2B5EF4-FFF2-40B4-BE49-F238E27FC236}">
                <a16:creationId xmlns:a16="http://schemas.microsoft.com/office/drawing/2014/main" id="{A94161E0-0E06-4630-96FA-53E772364C22}"/>
              </a:ext>
            </a:extLst>
          </p:cNvPr>
          <p:cNvSpPr/>
          <p:nvPr/>
        </p:nvSpPr>
        <p:spPr>
          <a:xfrm>
            <a:off x="7465325" y="1514901"/>
            <a:ext cx="532263" cy="436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975717A7-04D1-4C8E-B007-4D14F395C077}"/>
              </a:ext>
            </a:extLst>
          </p:cNvPr>
          <p:cNvSpPr/>
          <p:nvPr/>
        </p:nvSpPr>
        <p:spPr>
          <a:xfrm>
            <a:off x="2240507" y="1555845"/>
            <a:ext cx="532263" cy="436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9" name="رابط مستقيم 8">
            <a:extLst>
              <a:ext uri="{FF2B5EF4-FFF2-40B4-BE49-F238E27FC236}">
                <a16:creationId xmlns:a16="http://schemas.microsoft.com/office/drawing/2014/main" id="{8007A855-1058-488D-A97B-5A7E5DCD6E62}"/>
              </a:ext>
            </a:extLst>
          </p:cNvPr>
          <p:cNvCxnSpPr/>
          <p:nvPr/>
        </p:nvCxnSpPr>
        <p:spPr>
          <a:xfrm flipH="1" flipV="1">
            <a:off x="2893325" y="1951630"/>
            <a:ext cx="1473959" cy="12828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شكل بيضاوي 9">
            <a:extLst>
              <a:ext uri="{FF2B5EF4-FFF2-40B4-BE49-F238E27FC236}">
                <a16:creationId xmlns:a16="http://schemas.microsoft.com/office/drawing/2014/main" id="{3B393BAE-E545-445B-A77D-0AAB76809497}"/>
              </a:ext>
            </a:extLst>
          </p:cNvPr>
          <p:cNvSpPr/>
          <p:nvPr/>
        </p:nvSpPr>
        <p:spPr>
          <a:xfrm>
            <a:off x="2424750" y="4110250"/>
            <a:ext cx="532263" cy="436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1" name="رابط مستقيم 10">
            <a:extLst>
              <a:ext uri="{FF2B5EF4-FFF2-40B4-BE49-F238E27FC236}">
                <a16:creationId xmlns:a16="http://schemas.microsoft.com/office/drawing/2014/main" id="{9002A7B9-3D16-45E0-A137-31FB3B9E8427}"/>
              </a:ext>
            </a:extLst>
          </p:cNvPr>
          <p:cNvCxnSpPr>
            <a:cxnSpLocks/>
          </p:cNvCxnSpPr>
          <p:nvPr/>
        </p:nvCxnSpPr>
        <p:spPr>
          <a:xfrm flipV="1">
            <a:off x="3166281" y="3488040"/>
            <a:ext cx="1201004" cy="622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شكل بيضاوي 12">
            <a:extLst>
              <a:ext uri="{FF2B5EF4-FFF2-40B4-BE49-F238E27FC236}">
                <a16:creationId xmlns:a16="http://schemas.microsoft.com/office/drawing/2014/main" id="{E268095E-A43D-46A3-A9BB-6F1CC62B847D}"/>
              </a:ext>
            </a:extLst>
          </p:cNvPr>
          <p:cNvSpPr/>
          <p:nvPr/>
        </p:nvSpPr>
        <p:spPr>
          <a:xfrm>
            <a:off x="7747378" y="3799145"/>
            <a:ext cx="532263" cy="436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4" name="رابط مستقيم 13">
            <a:extLst>
              <a:ext uri="{FF2B5EF4-FFF2-40B4-BE49-F238E27FC236}">
                <a16:creationId xmlns:a16="http://schemas.microsoft.com/office/drawing/2014/main" id="{3A6E5F4A-A1FF-4776-B672-8607BA7AE4B7}"/>
              </a:ext>
            </a:extLst>
          </p:cNvPr>
          <p:cNvCxnSpPr>
            <a:cxnSpLocks/>
          </p:cNvCxnSpPr>
          <p:nvPr/>
        </p:nvCxnSpPr>
        <p:spPr>
          <a:xfrm flipH="1" flipV="1">
            <a:off x="5977722" y="1640525"/>
            <a:ext cx="1487603" cy="1129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شكل بيضاوي 15">
            <a:extLst>
              <a:ext uri="{FF2B5EF4-FFF2-40B4-BE49-F238E27FC236}">
                <a16:creationId xmlns:a16="http://schemas.microsoft.com/office/drawing/2014/main" id="{17DA6939-57C2-4874-A6AE-1D200E523C8F}"/>
              </a:ext>
            </a:extLst>
          </p:cNvPr>
          <p:cNvSpPr/>
          <p:nvPr/>
        </p:nvSpPr>
        <p:spPr>
          <a:xfrm>
            <a:off x="5636528" y="4235874"/>
            <a:ext cx="532263" cy="436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7" name="رابط مستقيم 16">
            <a:extLst>
              <a:ext uri="{FF2B5EF4-FFF2-40B4-BE49-F238E27FC236}">
                <a16:creationId xmlns:a16="http://schemas.microsoft.com/office/drawing/2014/main" id="{FFFE2BD3-4F03-47E6-9F83-17AB23AD5D67}"/>
              </a:ext>
            </a:extLst>
          </p:cNvPr>
          <p:cNvCxnSpPr>
            <a:cxnSpLocks/>
          </p:cNvCxnSpPr>
          <p:nvPr/>
        </p:nvCxnSpPr>
        <p:spPr>
          <a:xfrm flipH="1" flipV="1">
            <a:off x="3766784" y="2024747"/>
            <a:ext cx="1678675" cy="11861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8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1469"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5"/>
                </p:tgtEl>
              </p:cMediaNode>
            </p:audio>
          </p:childTnLst>
        </p:cTn>
      </p:par>
    </p:tnLst>
    <p:bldLst>
      <p:bldP spid="6" grpId="0" animBg="1"/>
      <p:bldP spid="7" grpId="0" animBg="1"/>
      <p:bldP spid="10"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163773"/>
            <a:ext cx="6407624" cy="2169993"/>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يطبق الطالب المحادثة والاسئلة مع زميله</a:t>
            </a:r>
          </a:p>
          <a:p>
            <a:pPr algn="ctr"/>
            <a:r>
              <a:rPr lang="ar-SA" sz="2800" dirty="0">
                <a:cs typeface="+mj-cs"/>
              </a:rPr>
              <a:t>أن يكون الطالب 3 أسئلة بشكل صحيح عن الاسم والعمر والمدينة </a:t>
            </a:r>
          </a:p>
        </p:txBody>
      </p:sp>
      <p:pic>
        <p:nvPicPr>
          <p:cNvPr id="2" name="صورة 1">
            <a:extLst>
              <a:ext uri="{FF2B5EF4-FFF2-40B4-BE49-F238E27FC236}">
                <a16:creationId xmlns:a16="http://schemas.microsoft.com/office/drawing/2014/main" id="{8CB70F90-7FB4-4E1F-9D72-333F6348F9E4}"/>
              </a:ext>
            </a:extLst>
          </p:cNvPr>
          <p:cNvPicPr>
            <a:picLocks noChangeAspect="1"/>
          </p:cNvPicPr>
          <p:nvPr/>
        </p:nvPicPr>
        <p:blipFill>
          <a:blip r:embed="rId2"/>
          <a:stretch>
            <a:fillRect/>
          </a:stretch>
        </p:blipFill>
        <p:spPr>
          <a:xfrm>
            <a:off x="252341" y="2468966"/>
            <a:ext cx="7359241" cy="2348694"/>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45660" y="1982450"/>
            <a:ext cx="8584441" cy="1938992"/>
          </a:xfrm>
          <a:prstGeom prst="rect">
            <a:avLst/>
          </a:prstGeom>
          <a:noFill/>
        </p:spPr>
        <p:txBody>
          <a:bodyPr wrap="square" rtlCol="1">
            <a:spAutoFit/>
          </a:bodyPr>
          <a:lstStyle/>
          <a:p>
            <a:pPr algn="ctr"/>
            <a:r>
              <a:rPr lang="en-US" sz="6000" b="1" dirty="0">
                <a:solidFill>
                  <a:srgbClr val="552579"/>
                </a:solidFill>
                <a:latin typeface="Comic Sans MS" panose="030F0702030302020204" pitchFamily="66" charset="0"/>
              </a:rPr>
              <a:t>It’s Nice To Meet You  </a:t>
            </a:r>
          </a:p>
          <a:p>
            <a:pPr algn="ctr"/>
            <a:r>
              <a:rPr lang="ar-SA" sz="6000" b="1" dirty="0">
                <a:solidFill>
                  <a:srgbClr val="552579"/>
                </a:solidFill>
                <a:latin typeface="Comic Sans MS" panose="030F0702030302020204" pitchFamily="66" charset="0"/>
                <a:cs typeface="+mj-cs"/>
              </a:rPr>
              <a:t>سعدت بلقائك </a:t>
            </a:r>
            <a:r>
              <a:rPr lang="ar-SA" sz="6000" b="1" dirty="0">
                <a:solidFill>
                  <a:srgbClr val="552579"/>
                </a:solidFill>
                <a:latin typeface="Comic Sans MS" panose="030F0702030302020204" pitchFamily="66" charset="0"/>
                <a:cs typeface="AGA Dimnah Regular" pitchFamily="2" charset="-78"/>
              </a:rPr>
              <a:t> </a:t>
            </a:r>
            <a:endParaRPr lang="ar-SA" sz="60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123658"/>
          </a:xfrm>
          <a:prstGeom prst="rect">
            <a:avLst/>
          </a:prstGeom>
          <a:noFill/>
        </p:spPr>
        <p:txBody>
          <a:bodyPr wrap="square" rtlCol="1">
            <a:spAutoFit/>
          </a:bodyPr>
          <a:lstStyle/>
          <a:p>
            <a:pPr algn="ctr"/>
            <a:r>
              <a:rPr lang="en-US" sz="6600" b="1" dirty="0">
                <a:solidFill>
                  <a:srgbClr val="552579"/>
                </a:solidFill>
                <a:latin typeface="Comic Sans MS" panose="030F0702030302020204" pitchFamily="66" charset="0"/>
              </a:rPr>
              <a:t>Finding OUT Time </a:t>
            </a:r>
          </a:p>
          <a:p>
            <a:pPr algn="ctr"/>
            <a:r>
              <a:rPr lang="ar-SA" sz="6600" b="1" dirty="0">
                <a:solidFill>
                  <a:srgbClr val="552579"/>
                </a:solidFill>
                <a:latin typeface="Comic Sans MS" panose="030F0702030302020204" pitchFamily="66" charset="0"/>
                <a:cs typeface="+mj-cs"/>
              </a:rPr>
              <a:t>وقت الاستكشاف</a:t>
            </a:r>
            <a:endParaRPr lang="ar-SA" sz="66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255594" y="1177120"/>
            <a:ext cx="6823881" cy="3504062"/>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2 posters for Jack and Hashim </a:t>
            </a:r>
          </a:p>
          <a:p>
            <a:r>
              <a:rPr lang="en-US" sz="3200" dirty="0">
                <a:latin typeface="Comic Sans MS" panose="030F0702030302020204" pitchFamily="66" charset="0"/>
              </a:rPr>
              <a:t>A world map or globe </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2947917" y="153536"/>
            <a:ext cx="5977719" cy="3275464"/>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r>
              <a:rPr lang="en-US" sz="2000" dirty="0">
                <a:latin typeface="Comic Sans MS" panose="030F0702030302020204" pitchFamily="66" charset="0"/>
              </a:rPr>
              <a:t>Information exchange :</a:t>
            </a:r>
          </a:p>
          <a:p>
            <a:r>
              <a:rPr lang="en-US" sz="2000" dirty="0">
                <a:latin typeface="Comic Sans MS" panose="030F0702030302020204" pitchFamily="66" charset="0"/>
              </a:rPr>
              <a:t>Divide your class into Group A and Group B. Prepare two charts with partial information. Distribute the charts to the students. Tell them that each group has only part of the information about the people in their chart and that they have to ask each other to find out more and make notes. </a:t>
            </a:r>
            <a:endParaRPr lang="ar-SA" sz="2000" dirty="0">
              <a:latin typeface="Comic Sans MS" panose="030F0702030302020204" pitchFamily="66" charset="0"/>
            </a:endParaRPr>
          </a:p>
        </p:txBody>
      </p:sp>
      <p:pic>
        <p:nvPicPr>
          <p:cNvPr id="2" name="صورة 1">
            <a:extLst>
              <a:ext uri="{FF2B5EF4-FFF2-40B4-BE49-F238E27FC236}">
                <a16:creationId xmlns:a16="http://schemas.microsoft.com/office/drawing/2014/main" id="{3767C6C0-9516-469B-97C6-ED64A4AAA479}"/>
              </a:ext>
            </a:extLst>
          </p:cNvPr>
          <p:cNvPicPr>
            <a:picLocks noChangeAspect="1"/>
          </p:cNvPicPr>
          <p:nvPr/>
        </p:nvPicPr>
        <p:blipFill>
          <a:blip r:embed="rId2"/>
          <a:stretch>
            <a:fillRect/>
          </a:stretch>
        </p:blipFill>
        <p:spPr>
          <a:xfrm>
            <a:off x="137686" y="3548204"/>
            <a:ext cx="5981189" cy="2115617"/>
          </a:xfrm>
          <a:prstGeom prst="rect">
            <a:avLst/>
          </a:prstGeom>
        </p:spPr>
      </p:pic>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327549" y="2784147"/>
            <a:ext cx="1624083" cy="2554545"/>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practice  </a:t>
            </a:r>
          </a:p>
          <a:p>
            <a:pPr algn="ctr"/>
            <a:endParaRPr lang="en-US" sz="2000" dirty="0">
              <a:solidFill>
                <a:srgbClr val="7030A0"/>
              </a:solidFill>
            </a:endParaRPr>
          </a:p>
          <a:p>
            <a:pPr algn="ctr"/>
            <a:r>
              <a:rPr lang="ar-SA" sz="2800" dirty="0">
                <a:solidFill>
                  <a:srgbClr val="7030A0"/>
                </a:solidFill>
                <a:cs typeface="+mj-cs"/>
              </a:rPr>
              <a:t>استمع ثم تدرب</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846164" y="212905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4225C5FC-9706-4C92-B8A2-53AA8DA168FA}"/>
              </a:ext>
            </a:extLst>
          </p:cNvPr>
          <p:cNvPicPr>
            <a:picLocks noChangeAspect="1"/>
          </p:cNvPicPr>
          <p:nvPr/>
        </p:nvPicPr>
        <p:blipFill>
          <a:blip r:embed="rId4"/>
          <a:stretch>
            <a:fillRect/>
          </a:stretch>
        </p:blipFill>
        <p:spPr>
          <a:xfrm>
            <a:off x="2129051" y="154281"/>
            <a:ext cx="6550925" cy="4717970"/>
          </a:xfrm>
          <a:prstGeom prst="rect">
            <a:avLst/>
          </a:prstGeom>
        </p:spPr>
      </p:pic>
      <p:pic>
        <p:nvPicPr>
          <p:cNvPr id="3" name="We Can 5 (2016) SB_CD 1_02">
            <a:hlinkClick r:id="" action="ppaction://media"/>
            <a:extLst>
              <a:ext uri="{FF2B5EF4-FFF2-40B4-BE49-F238E27FC236}">
                <a16:creationId xmlns:a16="http://schemas.microsoft.com/office/drawing/2014/main" id="{7EA28F45-ED63-4E91-8463-20B5A22EC06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Marker/>
                    </a14:imgEffect>
                  </a14:imgLayer>
                </a14:imgProps>
              </a:ext>
            </a:extLst>
          </a:blip>
          <a:stretch>
            <a:fillRect/>
          </a:stretch>
        </p:blipFill>
        <p:spPr>
          <a:xfrm>
            <a:off x="1951632" y="4770035"/>
            <a:ext cx="1137313" cy="1137313"/>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56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460309" y="891014"/>
            <a:ext cx="6428097"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Ask your partner and get the real answers </a:t>
            </a:r>
            <a:endParaRPr lang="en-US" dirty="0">
              <a:solidFill>
                <a:srgbClr val="7030A0"/>
              </a:solidFill>
            </a:endParaRPr>
          </a:p>
          <a:p>
            <a:r>
              <a:rPr lang="ar-SA" sz="2400" dirty="0">
                <a:solidFill>
                  <a:srgbClr val="C00000"/>
                </a:solidFill>
                <a:cs typeface="+mj-cs"/>
              </a:rPr>
              <a:t>قم بسؤال زميلك واحصل على الإجابات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29551" y="89101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3" name="صورة 2">
            <a:extLst>
              <a:ext uri="{FF2B5EF4-FFF2-40B4-BE49-F238E27FC236}">
                <a16:creationId xmlns:a16="http://schemas.microsoft.com/office/drawing/2014/main" id="{7978E93E-377B-4619-8617-7398A1CED078}"/>
              </a:ext>
            </a:extLst>
          </p:cNvPr>
          <p:cNvPicPr>
            <a:picLocks noChangeAspect="1"/>
          </p:cNvPicPr>
          <p:nvPr/>
        </p:nvPicPr>
        <p:blipFill>
          <a:blip r:embed="rId4"/>
          <a:stretch>
            <a:fillRect/>
          </a:stretch>
        </p:blipFill>
        <p:spPr>
          <a:xfrm>
            <a:off x="336289" y="2529670"/>
            <a:ext cx="8526602" cy="2110570"/>
          </a:xfrm>
          <a:prstGeom prst="rect">
            <a:avLst/>
          </a:prstGeom>
        </p:spPr>
      </p:pic>
      <p:pic>
        <p:nvPicPr>
          <p:cNvPr id="4" name="We Can 5 (2016) SB_CD 1_03">
            <a:hlinkClick r:id="" action="ppaction://media"/>
            <a:extLst>
              <a:ext uri="{FF2B5EF4-FFF2-40B4-BE49-F238E27FC236}">
                <a16:creationId xmlns:a16="http://schemas.microsoft.com/office/drawing/2014/main" id="{F94D15C1-125F-4EE3-83AF-DBD582BB6AF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rot="5400000">
            <a:off x="4146645" y="1722011"/>
            <a:ext cx="850710" cy="850710"/>
          </a:xfrm>
          <a:prstGeom prst="rect">
            <a:avLst/>
          </a:prstGeom>
        </p:spPr>
      </p:pic>
    </p:spTree>
    <p:extLst>
      <p:ext uri="{BB962C8B-B14F-4D97-AF65-F5344CB8AC3E}">
        <p14:creationId xmlns:p14="http://schemas.microsoft.com/office/powerpoint/2010/main" val="332514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7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5"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79D6CF34-2AE8-44D5-98CE-C23371997C21}"/>
              </a:ext>
            </a:extLst>
          </p:cNvPr>
          <p:cNvPicPr>
            <a:picLocks noChangeAspect="1"/>
          </p:cNvPicPr>
          <p:nvPr/>
        </p:nvPicPr>
        <p:blipFill>
          <a:blip r:embed="rId2"/>
          <a:stretch>
            <a:fillRect/>
          </a:stretch>
        </p:blipFill>
        <p:spPr>
          <a:xfrm>
            <a:off x="5472752" y="177421"/>
            <a:ext cx="3493827" cy="1678851"/>
          </a:xfrm>
          <a:prstGeom prst="rect">
            <a:avLst/>
          </a:prstGeom>
        </p:spPr>
      </p:pic>
      <p:sp>
        <p:nvSpPr>
          <p:cNvPr id="7" name="مربع نص 6">
            <a:extLst>
              <a:ext uri="{FF2B5EF4-FFF2-40B4-BE49-F238E27FC236}">
                <a16:creationId xmlns:a16="http://schemas.microsoft.com/office/drawing/2014/main" id="{35FE9E0E-12FD-448A-B96A-2FC9597975E2}"/>
              </a:ext>
            </a:extLst>
          </p:cNvPr>
          <p:cNvSpPr txBox="1"/>
          <p:nvPr/>
        </p:nvSpPr>
        <p:spPr>
          <a:xfrm rot="21243100">
            <a:off x="3043451" y="430609"/>
            <a:ext cx="2265528" cy="95410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rtl="1"/>
            <a:r>
              <a:rPr lang="ar-SA" sz="2800" b="1" dirty="0"/>
              <a:t>الفعل </a:t>
            </a:r>
            <a:r>
              <a:rPr lang="en-US" sz="2800" b="1" dirty="0"/>
              <a:t>to be </a:t>
            </a:r>
            <a:endParaRPr lang="ar-SA" sz="2800" b="1" dirty="0"/>
          </a:p>
          <a:p>
            <a:pPr algn="r" rtl="1"/>
            <a:r>
              <a:rPr lang="en-US" sz="2800" b="1" dirty="0"/>
              <a:t>am – is – are </a:t>
            </a:r>
            <a:endParaRPr lang="ar-SA" sz="2800" b="1" dirty="0"/>
          </a:p>
        </p:txBody>
      </p:sp>
      <p:sp>
        <p:nvSpPr>
          <p:cNvPr id="8" name="مربع نص 7">
            <a:extLst>
              <a:ext uri="{FF2B5EF4-FFF2-40B4-BE49-F238E27FC236}">
                <a16:creationId xmlns:a16="http://schemas.microsoft.com/office/drawing/2014/main" id="{DD6EB26D-1CA6-4B16-8832-2796F6733C30}"/>
              </a:ext>
            </a:extLst>
          </p:cNvPr>
          <p:cNvSpPr txBox="1"/>
          <p:nvPr/>
        </p:nvSpPr>
        <p:spPr>
          <a:xfrm>
            <a:off x="191069" y="1856272"/>
            <a:ext cx="6305265" cy="3539430"/>
          </a:xfrm>
          <a:prstGeom prst="rect">
            <a:avLst/>
          </a:prstGeom>
          <a:noFill/>
        </p:spPr>
        <p:txBody>
          <a:bodyPr wrap="square" rtlCol="1">
            <a:spAutoFit/>
          </a:bodyPr>
          <a:lstStyle/>
          <a:p>
            <a:pPr algn="ctr" rtl="1"/>
            <a:r>
              <a:rPr lang="ar-SA" sz="2800" b="1" dirty="0"/>
              <a:t>لدينا في اللغة الإنجليزية ما يسمى بالفعل </a:t>
            </a:r>
            <a:r>
              <a:rPr lang="en-US" sz="2800" b="1" dirty="0"/>
              <a:t>be </a:t>
            </a:r>
            <a:endParaRPr lang="ar-SA" sz="2800" b="1" dirty="0"/>
          </a:p>
          <a:p>
            <a:pPr algn="ctr" rtl="1"/>
            <a:r>
              <a:rPr lang="ar-SA" sz="2800" b="1" dirty="0"/>
              <a:t>وهي ثلاثة أفعال مساعدة تأتي بعد الضمائر </a:t>
            </a:r>
          </a:p>
          <a:p>
            <a:pPr algn="r" rtl="1"/>
            <a:endParaRPr lang="ar-SA" sz="2800" dirty="0">
              <a:latin typeface="Comic Sans MS" panose="030F0702030302020204" pitchFamily="66" charset="0"/>
            </a:endParaRPr>
          </a:p>
          <a:p>
            <a:pPr algn="ctr" rtl="1"/>
            <a:r>
              <a:rPr lang="en-US" sz="2800" dirty="0">
                <a:highlight>
                  <a:srgbClr val="C0C0C0"/>
                </a:highlight>
                <a:latin typeface="Comic Sans MS" panose="030F0702030302020204" pitchFamily="66" charset="0"/>
              </a:rPr>
              <a:t>am – is – are </a:t>
            </a:r>
            <a:endParaRPr lang="ar-SA" sz="2800" dirty="0">
              <a:highlight>
                <a:srgbClr val="C0C0C0"/>
              </a:highlight>
              <a:latin typeface="Comic Sans MS" panose="030F0702030302020204" pitchFamily="66" charset="0"/>
            </a:endParaRPr>
          </a:p>
          <a:p>
            <a:pPr algn="r" rtl="1"/>
            <a:endParaRPr lang="ar-SA" sz="2800" dirty="0">
              <a:latin typeface="Comic Sans MS" panose="030F0702030302020204" pitchFamily="66" charset="0"/>
            </a:endParaRPr>
          </a:p>
          <a:p>
            <a:pPr algn="r" rtl="1"/>
            <a:r>
              <a:rPr lang="en-US" sz="2800" dirty="0">
                <a:solidFill>
                  <a:srgbClr val="7030A0"/>
                </a:solidFill>
                <a:latin typeface="Comic Sans MS" panose="030F0702030302020204" pitchFamily="66" charset="0"/>
              </a:rPr>
              <a:t>I am</a:t>
            </a:r>
          </a:p>
          <a:p>
            <a:pPr algn="r" rtl="1"/>
            <a:r>
              <a:rPr lang="en-US" sz="2800" dirty="0">
                <a:solidFill>
                  <a:srgbClr val="C00000"/>
                </a:solidFill>
                <a:latin typeface="Comic Sans MS" panose="030F0702030302020204" pitchFamily="66" charset="0"/>
              </a:rPr>
              <a:t>He is – She is</a:t>
            </a:r>
          </a:p>
          <a:p>
            <a:pPr algn="r" rtl="1"/>
            <a:r>
              <a:rPr lang="en-US" sz="2800" dirty="0">
                <a:solidFill>
                  <a:srgbClr val="0070C0"/>
                </a:solidFill>
                <a:latin typeface="Comic Sans MS" panose="030F0702030302020204" pitchFamily="66" charset="0"/>
              </a:rPr>
              <a:t>You are – They are – We are</a:t>
            </a:r>
            <a:endParaRPr lang="ar-SA"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6826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500"/>
                                        <p:tgtEl>
                                          <p:spTgt spid="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79D6CF34-2AE8-44D5-98CE-C23371997C21}"/>
              </a:ext>
            </a:extLst>
          </p:cNvPr>
          <p:cNvPicPr>
            <a:picLocks noChangeAspect="1"/>
          </p:cNvPicPr>
          <p:nvPr/>
        </p:nvPicPr>
        <p:blipFill>
          <a:blip r:embed="rId2"/>
          <a:stretch>
            <a:fillRect/>
          </a:stretch>
        </p:blipFill>
        <p:spPr>
          <a:xfrm>
            <a:off x="5472752" y="177421"/>
            <a:ext cx="3493827" cy="1678851"/>
          </a:xfrm>
          <a:prstGeom prst="rect">
            <a:avLst/>
          </a:prstGeom>
        </p:spPr>
      </p:pic>
      <p:sp>
        <p:nvSpPr>
          <p:cNvPr id="7" name="مربع نص 6">
            <a:extLst>
              <a:ext uri="{FF2B5EF4-FFF2-40B4-BE49-F238E27FC236}">
                <a16:creationId xmlns:a16="http://schemas.microsoft.com/office/drawing/2014/main" id="{35FE9E0E-12FD-448A-B96A-2FC9597975E2}"/>
              </a:ext>
            </a:extLst>
          </p:cNvPr>
          <p:cNvSpPr txBox="1"/>
          <p:nvPr/>
        </p:nvSpPr>
        <p:spPr>
          <a:xfrm rot="21243100">
            <a:off x="3043451" y="430609"/>
            <a:ext cx="2265528" cy="95410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rtl="1"/>
            <a:r>
              <a:rPr lang="ar-SA" sz="2800" b="1" dirty="0"/>
              <a:t>الفعل </a:t>
            </a:r>
            <a:r>
              <a:rPr lang="en-US" sz="2800" b="1" dirty="0"/>
              <a:t>to be </a:t>
            </a:r>
            <a:endParaRPr lang="ar-SA" sz="2800" b="1" dirty="0"/>
          </a:p>
          <a:p>
            <a:pPr algn="r" rtl="1"/>
            <a:r>
              <a:rPr lang="en-US" sz="2800" b="1" dirty="0"/>
              <a:t>am – is – are </a:t>
            </a:r>
            <a:endParaRPr lang="ar-SA" sz="2800" b="1" dirty="0"/>
          </a:p>
        </p:txBody>
      </p:sp>
      <p:sp>
        <p:nvSpPr>
          <p:cNvPr id="8" name="مربع نص 7">
            <a:extLst>
              <a:ext uri="{FF2B5EF4-FFF2-40B4-BE49-F238E27FC236}">
                <a16:creationId xmlns:a16="http://schemas.microsoft.com/office/drawing/2014/main" id="{DD6EB26D-1CA6-4B16-8832-2796F6733C30}"/>
              </a:ext>
            </a:extLst>
          </p:cNvPr>
          <p:cNvSpPr txBox="1"/>
          <p:nvPr/>
        </p:nvSpPr>
        <p:spPr>
          <a:xfrm>
            <a:off x="368490" y="1856272"/>
            <a:ext cx="7055891" cy="4401205"/>
          </a:xfrm>
          <a:prstGeom prst="rect">
            <a:avLst/>
          </a:prstGeom>
          <a:noFill/>
        </p:spPr>
        <p:txBody>
          <a:bodyPr wrap="square" rtlCol="1">
            <a:spAutoFit/>
          </a:bodyPr>
          <a:lstStyle/>
          <a:p>
            <a:pPr algn="r" rtl="1"/>
            <a:r>
              <a:rPr lang="ar-SA" sz="2800" b="1" dirty="0"/>
              <a:t>في حالة تحويل الجملة إلى سؤال ، فإننا نقوم بعملية المقص ما بين الضمير والفعل المساعد وتكون الإجابة " نعم / لا "</a:t>
            </a:r>
          </a:p>
          <a:p>
            <a:pPr algn="r" rtl="1"/>
            <a:endParaRPr lang="ar-SA" sz="2800" dirty="0"/>
          </a:p>
          <a:p>
            <a:pPr algn="l"/>
            <a:r>
              <a:rPr lang="en-US" sz="2800" dirty="0">
                <a:solidFill>
                  <a:srgbClr val="0070C0"/>
                </a:solidFill>
                <a:latin typeface="Comic Sans MS" panose="030F0702030302020204" pitchFamily="66" charset="0"/>
              </a:rPr>
              <a:t>He is from Abha . </a:t>
            </a:r>
          </a:p>
          <a:p>
            <a:pPr algn="l"/>
            <a:r>
              <a:rPr lang="en-US" sz="2800" dirty="0">
                <a:solidFill>
                  <a:srgbClr val="C00000"/>
                </a:solidFill>
                <a:latin typeface="Comic Sans MS" panose="030F0702030302020204" pitchFamily="66" charset="0"/>
              </a:rPr>
              <a:t>Is he from Abha ? </a:t>
            </a:r>
          </a:p>
          <a:p>
            <a:pPr algn="l"/>
            <a:r>
              <a:rPr lang="en-US" sz="2800" dirty="0">
                <a:solidFill>
                  <a:schemeClr val="accent6">
                    <a:lumMod val="50000"/>
                  </a:schemeClr>
                </a:solidFill>
                <a:latin typeface="Comic Sans MS" panose="030F0702030302020204" pitchFamily="66" charset="0"/>
              </a:rPr>
              <a:t>Yes , he is – No , he isn’t .</a:t>
            </a:r>
          </a:p>
          <a:p>
            <a:pPr algn="l"/>
            <a:endParaRPr lang="en-US" sz="2800" dirty="0">
              <a:latin typeface="Comic Sans MS" panose="030F0702030302020204" pitchFamily="66" charset="0"/>
            </a:endParaRPr>
          </a:p>
          <a:p>
            <a:pPr algn="l"/>
            <a:r>
              <a:rPr lang="en-US" sz="2800" dirty="0">
                <a:solidFill>
                  <a:srgbClr val="0070C0"/>
                </a:solidFill>
                <a:latin typeface="Comic Sans MS" panose="030F0702030302020204" pitchFamily="66" charset="0"/>
              </a:rPr>
              <a:t>They are from Jeddah .</a:t>
            </a:r>
          </a:p>
          <a:p>
            <a:pPr algn="l"/>
            <a:r>
              <a:rPr lang="en-US" sz="2800" dirty="0">
                <a:solidFill>
                  <a:srgbClr val="C00000"/>
                </a:solidFill>
                <a:latin typeface="Comic Sans MS" panose="030F0702030302020204" pitchFamily="66" charset="0"/>
              </a:rPr>
              <a:t>Are they from Jeddah ? </a:t>
            </a:r>
          </a:p>
          <a:p>
            <a:pPr algn="l"/>
            <a:r>
              <a:rPr lang="en-US" sz="2800" dirty="0">
                <a:solidFill>
                  <a:schemeClr val="accent6">
                    <a:lumMod val="50000"/>
                  </a:schemeClr>
                </a:solidFill>
                <a:latin typeface="Comic Sans MS" panose="030F0702030302020204" pitchFamily="66" charset="0"/>
              </a:rPr>
              <a:t>Yes , they are – No , they aren’t .</a:t>
            </a:r>
            <a:endParaRPr lang="ar-SA" sz="28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99010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500"/>
                                        <p:tgtEl>
                                          <p:spTgt spid="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50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300</Words>
  <Application>Microsoft Office PowerPoint</Application>
  <PresentationFormat>عرض على الشاشة (4:3)</PresentationFormat>
  <Paragraphs>55</Paragraphs>
  <Slides>14</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47</cp:revision>
  <dcterms:created xsi:type="dcterms:W3CDTF">2020-07-29T08:50:48Z</dcterms:created>
  <dcterms:modified xsi:type="dcterms:W3CDTF">2020-09-13T09:04:01Z</dcterms:modified>
</cp:coreProperties>
</file>