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media1.mp4" ContentType="video/unknown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13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14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13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sz="275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13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13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13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13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14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15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3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مايلحق بالسحر"/>
          <p:cNvSpPr/>
          <p:nvPr/>
        </p:nvSpPr>
        <p:spPr>
          <a:xfrm>
            <a:off x="2830977" y="231422"/>
            <a:ext cx="7106932" cy="1903849"/>
          </a:xfrm>
          <a:prstGeom prst="roundRect">
            <a:avLst>
              <a:gd name="adj" fmla="val 10006"/>
            </a:avLst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مايلحق بالسحر</a:t>
            </a:r>
          </a:p>
        </p:txBody>
      </p:sp>
      <p:sp>
        <p:nvSpPr>
          <p:cNvPr id="195" name="الكهانه والعرافه"/>
          <p:cNvSpPr/>
          <p:nvPr/>
        </p:nvSpPr>
        <p:spPr>
          <a:xfrm>
            <a:off x="8639398" y="2813611"/>
            <a:ext cx="3871744" cy="1499119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الكهانه والعرافه</a:t>
            </a:r>
          </a:p>
        </p:txBody>
      </p:sp>
      <p:sp>
        <p:nvSpPr>
          <p:cNvPr id="196" name="التنجيم"/>
          <p:cNvSpPr/>
          <p:nvPr/>
        </p:nvSpPr>
        <p:spPr>
          <a:xfrm>
            <a:off x="1674210" y="2813611"/>
            <a:ext cx="4185818" cy="1499119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التنجيم </a:t>
            </a:r>
          </a:p>
        </p:txBody>
      </p:sp>
      <p:sp>
        <p:nvSpPr>
          <p:cNvPr id="197" name="ادعاء علم الغيب ، ومعرفة الأسرار ، والأخبار بما سيقع في الأرض وذلك عن طريق استخدام الشياطين"/>
          <p:cNvSpPr/>
          <p:nvPr/>
        </p:nvSpPr>
        <p:spPr>
          <a:xfrm>
            <a:off x="7356611" y="4991071"/>
            <a:ext cx="5158965" cy="3921565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ادعاء علم الغيب ، ومعرفة الأسرار ، والأخبار بما سيقع في الأرض وذلك عن طريق استخدام الشياطين</a:t>
            </a:r>
          </a:p>
        </p:txBody>
      </p:sp>
      <p:sp>
        <p:nvSpPr>
          <p:cNvPr id="198" name="الاستدلال بالأحوال الفلكيه على الحوادث الأرضيه ، فالمنجم يربط مايقع في الأرض من حوادث بحركات النجوم وطلوعها وغروبها"/>
          <p:cNvSpPr/>
          <p:nvPr/>
        </p:nvSpPr>
        <p:spPr>
          <a:xfrm>
            <a:off x="1040190" y="4991071"/>
            <a:ext cx="5158965" cy="3921565"/>
          </a:xfrm>
          <a:prstGeom prst="rect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بالأحوال الفلكيه على الحوادث الأرضيه ، فالمنجم يربط مايقع في الأرض من حوادث بحركات النجوم وطلوعها وغروبها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4"/>
      <p:bldP build="whole" bldLvl="1" animBg="1" rev="0" advAuto="0" spid="198" grpId="5"/>
      <p:bldP build="whole" bldLvl="1" animBg="1" rev="0" advAuto="0" spid="194" grpId="1"/>
      <p:bldP build="whole" bldLvl="1" animBg="1" rev="0" advAuto="0" spid="196" grpId="3"/>
      <p:bldP build="whole" bldLvl="1" animBg="1" rev="0" advAuto="0" spid="19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13804792586993.jpg" descr="138047925869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0615" y="3695814"/>
            <a:ext cx="6365779" cy="477152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01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4311" y="3654542"/>
            <a:ext cx="5236103" cy="485407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2" name="الكهانه والعرافه…"/>
          <p:cNvSpPr/>
          <p:nvPr/>
        </p:nvSpPr>
        <p:spPr>
          <a:xfrm>
            <a:off x="1923834" y="732568"/>
            <a:ext cx="9157132" cy="2617007"/>
          </a:xfrm>
          <a:prstGeom prst="roundRect">
            <a:avLst>
              <a:gd name="adj" fmla="val 7279"/>
            </a:avLst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7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الكهانه والعرافه</a:t>
            </a:r>
          </a:p>
          <a:p>
            <a:pPr rtl="0">
              <a:defRPr sz="7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كفر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0" grpId="3"/>
      <p:bldP build="whole" bldLvl="1" animBg="1" rev="0" advAuto="0" spid="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6398" y="6587288"/>
            <a:ext cx="5559894" cy="292342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0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3810" y="1634431"/>
            <a:ext cx="2996625" cy="467806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06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755" y="6482813"/>
            <a:ext cx="5220632" cy="313237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07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6625" y="213168"/>
            <a:ext cx="4082079" cy="305761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08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rcRect l="0" t="0" r="13861" b="0"/>
          <a:stretch>
            <a:fillRect/>
          </a:stretch>
        </p:blipFill>
        <p:spPr>
          <a:xfrm>
            <a:off x="481878" y="3441257"/>
            <a:ext cx="4457533" cy="287109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9" name="ادعاء الغيب"/>
          <p:cNvSpPr/>
          <p:nvPr/>
        </p:nvSpPr>
        <p:spPr>
          <a:xfrm>
            <a:off x="9124071" y="334462"/>
            <a:ext cx="3594533" cy="1270001"/>
          </a:xfrm>
          <a:prstGeom prst="rect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ادعاء الغيب </a:t>
            </a:r>
          </a:p>
        </p:txBody>
      </p:sp>
      <p:sp>
        <p:nvSpPr>
          <p:cNvPr id="210" name="قراءة الكف"/>
          <p:cNvSpPr/>
          <p:nvPr/>
        </p:nvSpPr>
        <p:spPr>
          <a:xfrm>
            <a:off x="9124071" y="1916082"/>
            <a:ext cx="3594533" cy="1270001"/>
          </a:xfrm>
          <a:prstGeom prst="rect">
            <a:avLst/>
          </a:prstGeom>
          <a:blipFill>
            <a:blip r:embed="rId8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قراءة الكف</a:t>
            </a:r>
          </a:p>
        </p:txBody>
      </p:sp>
      <p:sp>
        <p:nvSpPr>
          <p:cNvPr id="211" name="الأبراج"/>
          <p:cNvSpPr/>
          <p:nvPr/>
        </p:nvSpPr>
        <p:spPr>
          <a:xfrm>
            <a:off x="9124071" y="5011863"/>
            <a:ext cx="3594533" cy="1270001"/>
          </a:xfrm>
          <a:prstGeom prst="rect">
            <a:avLst/>
          </a:prstGeom>
          <a:blipFill>
            <a:blip r:embed="rId9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الأبراج</a:t>
            </a:r>
          </a:p>
        </p:txBody>
      </p:sp>
      <p:sp>
        <p:nvSpPr>
          <p:cNvPr id="212" name="قراءة الفنجان"/>
          <p:cNvSpPr/>
          <p:nvPr/>
        </p:nvSpPr>
        <p:spPr>
          <a:xfrm>
            <a:off x="9124071" y="3460875"/>
            <a:ext cx="3594533" cy="1270001"/>
          </a:xfrm>
          <a:prstGeom prst="rect">
            <a:avLst/>
          </a:prstGeom>
          <a:blipFill>
            <a:blip r:embed="rId10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قراءة الفنجان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whole" bldLvl="1" animBg="1" rev="0" advAuto="0" spid="209" grpId="1"/>
      <p:bldP build="whole" bldLvl="1" animBg="1" rev="0" advAuto="0" spid="211" grpId="4"/>
      <p:bldP build="whole" bldLvl="1" animBg="1" rev="0" advAuto="0" spid="21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4874" y="2895888"/>
            <a:ext cx="4140201" cy="19685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5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6641"/>
          <a:stretch>
            <a:fillRect/>
          </a:stretch>
        </p:blipFill>
        <p:spPr>
          <a:xfrm>
            <a:off x="6571749" y="374502"/>
            <a:ext cx="5886486" cy="235265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6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5241" y="5033100"/>
            <a:ext cx="3606530" cy="450367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7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rcRect l="8541" t="23719" r="19470" b="12272"/>
          <a:stretch>
            <a:fillRect/>
          </a:stretch>
        </p:blipFill>
        <p:spPr>
          <a:xfrm>
            <a:off x="9151044" y="5033100"/>
            <a:ext cx="3695954" cy="43874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8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2041" y="1039221"/>
            <a:ext cx="5314235" cy="322913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9" name="1200x630wa.png" descr="1200x630wa.png"/>
          <p:cNvPicPr>
            <a:picLocks noChangeAspect="1"/>
          </p:cNvPicPr>
          <p:nvPr/>
        </p:nvPicPr>
        <p:blipFill>
          <a:blip r:embed="rId7">
            <a:extLst/>
          </a:blip>
          <a:srcRect l="31300" t="17381" r="31300" b="14184"/>
          <a:stretch>
            <a:fillRect/>
          </a:stretch>
        </p:blipFill>
        <p:spPr>
          <a:xfrm>
            <a:off x="222264" y="5006589"/>
            <a:ext cx="4863554" cy="467238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وَمَا يُعَلِّمَانِ مِنْ أَحَدٍ حَتَّىٰ يَقُولَا إِنَّمَا نَحْنُ فِتْنَةٌ فَلَا تَكْفُرْ ۖ"/>
          <p:cNvSpPr txBox="1"/>
          <p:nvPr/>
        </p:nvSpPr>
        <p:spPr>
          <a:xfrm>
            <a:off x="943735" y="1212564"/>
            <a:ext cx="11473851" cy="2348398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rtl="0">
              <a:spcBef>
                <a:spcPts val="2800"/>
              </a:spcBef>
              <a:defRPr sz="4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</a:t>
            </a:r>
            <a:r>
              <a:rPr sz="6700"/>
              <a:t>وَمَا يُعَلِّمَانِ مِنْ أَحَدٍ حَتَّىٰ يَقُولَا إِنَّمَا نَحْنُ فِتْنَةٌ فَلَا تَكْفُرْ ۖ</a:t>
            </a:r>
          </a:p>
        </p:txBody>
      </p:sp>
      <p:sp>
        <p:nvSpPr>
          <p:cNvPr id="222" name="استنتجي حكم السحر من الآيه"/>
          <p:cNvSpPr/>
          <p:nvPr/>
        </p:nvSpPr>
        <p:spPr>
          <a:xfrm>
            <a:off x="2623254" y="4515958"/>
            <a:ext cx="8325615" cy="2107683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استنتجي حكم السحر من الآيه </a:t>
            </a:r>
          </a:p>
        </p:txBody>
      </p:sp>
      <p:sp>
        <p:nvSpPr>
          <p:cNvPr id="223" name="كفر"/>
          <p:cNvSpPr/>
          <p:nvPr/>
        </p:nvSpPr>
        <p:spPr>
          <a:xfrm>
            <a:off x="4566930" y="7578634"/>
            <a:ext cx="4227460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كفر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3" grpId="3"/>
      <p:bldP build="whole" bldLvl="1" animBg="1" rev="0" advAuto="0" spid="22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لماذا كان السحر كفر بالله تعالى ؟"/>
          <p:cNvSpPr txBox="1"/>
          <p:nvPr>
            <p:ph type="title"/>
          </p:nvPr>
        </p:nvSpPr>
        <p:spPr>
          <a:xfrm>
            <a:off x="1001687" y="606950"/>
            <a:ext cx="10795001" cy="355600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لماذا كان السحر كفر بالله تعالى ؟</a:t>
            </a:r>
          </a:p>
        </p:txBody>
      </p:sp>
      <p:sp>
        <p:nvSpPr>
          <p:cNvPr id="226" name="لأن الساحر يتقرب الى الشياطين ويشرك حتى يعينوه في سحره، أويتقرب للكواكب بزعم أنها تؤثر في الأحداث وهذا كله شرك مخرج من المله"/>
          <p:cNvSpPr/>
          <p:nvPr/>
        </p:nvSpPr>
        <p:spPr>
          <a:xfrm>
            <a:off x="969174" y="4492459"/>
            <a:ext cx="11156188" cy="4224752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لأن الساحر يتقرب الى الشياطين ويشرك حتى يعينوه في سحره، أويتقرب للكواكب بزعم أنها تؤثر في الأحداث وهذا كله شرك مخرج من المله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  <p:bldP build="whole" bldLvl="1" animBg="1" rev="0" advAuto="0" spid="2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السحر نوعان"/>
          <p:cNvSpPr/>
          <p:nvPr/>
        </p:nvSpPr>
        <p:spPr>
          <a:xfrm>
            <a:off x="3986245" y="343504"/>
            <a:ext cx="5715634" cy="1270001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السحر نوعان</a:t>
            </a:r>
          </a:p>
        </p:txBody>
      </p:sp>
      <p:sp>
        <p:nvSpPr>
          <p:cNvPr id="229" name="كفر مخرج من المله"/>
          <p:cNvSpPr/>
          <p:nvPr/>
        </p:nvSpPr>
        <p:spPr>
          <a:xfrm>
            <a:off x="7384635" y="2265668"/>
            <a:ext cx="5066443" cy="1270001"/>
          </a:xfrm>
          <a:prstGeom prst="rect">
            <a:avLst/>
          </a:prstGeom>
          <a:solidFill>
            <a:schemeClr val="accent2">
              <a:satOff val="16450"/>
              <a:lumOff val="1294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كفر مخرج من المله</a:t>
            </a:r>
          </a:p>
        </p:txBody>
      </p:sp>
      <p:sp>
        <p:nvSpPr>
          <p:cNvPr id="230" name="كفر غير مخرج من المله"/>
          <p:cNvSpPr/>
          <p:nvPr/>
        </p:nvSpPr>
        <p:spPr>
          <a:xfrm>
            <a:off x="1007446" y="2265668"/>
            <a:ext cx="5462620" cy="1270001"/>
          </a:xfrm>
          <a:prstGeom prst="rect">
            <a:avLst/>
          </a:prstGeom>
          <a:solidFill>
            <a:schemeClr val="accent2">
              <a:satOff val="16450"/>
              <a:lumOff val="1294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كفر غير مخرج من المله</a:t>
            </a:r>
          </a:p>
        </p:txBody>
      </p:sp>
      <p:sp>
        <p:nvSpPr>
          <p:cNvPr id="231" name="اذا كانت وسيلته الشياطين ولهذا يقتل هذا الساحر…"/>
          <p:cNvSpPr/>
          <p:nvPr/>
        </p:nvSpPr>
        <p:spPr>
          <a:xfrm>
            <a:off x="7512744" y="3926902"/>
            <a:ext cx="4810225" cy="466446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اذا كانت وسيلته الشياطين ولهذا يقتل هذا الساحر</a:t>
            </a:r>
          </a:p>
          <a:p>
            <a:pPr rtl="0"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ردة ، وقتله موكول بولي الأمر .</a:t>
            </a:r>
          </a:p>
        </p:txBody>
      </p:sp>
      <p:sp>
        <p:nvSpPr>
          <p:cNvPr id="232" name="وهوسحر الشعوذه والدجل وقد يكون بنوع من الأخلاط والأدويه وهذا يعزر ولو بالقتل كفاً لشره وأذاه عن المسلمين وقتله موكول بولي الأمر"/>
          <p:cNvSpPr/>
          <p:nvPr/>
        </p:nvSpPr>
        <p:spPr>
          <a:xfrm>
            <a:off x="1333643" y="3926902"/>
            <a:ext cx="4810226" cy="4664467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وهوسحر الشعوذه والدجل وقد يكون بنوع من الأخلاط والأدويه وهذا يعزر ولو بالقتل كفاً لشره وأذاه عن المسلمين وقتله موكول بولي الأمر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السحر كفر ومخرج من المله وناقض لتوحيد الربوبيه والألوهيه…."/>
          <p:cNvSpPr/>
          <p:nvPr/>
        </p:nvSpPr>
        <p:spPr>
          <a:xfrm>
            <a:off x="2269154" y="39908"/>
            <a:ext cx="8959206" cy="1704606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السحر كفر ومخرج من المله وناقض لتوحيد الربوبيه والألوهيه….</a:t>
            </a:r>
          </a:p>
        </p:txBody>
      </p:sp>
      <p:sp>
        <p:nvSpPr>
          <p:cNvPr id="235" name="يتضمن دعاء واستغاثه بالشياطين"/>
          <p:cNvSpPr/>
          <p:nvPr/>
        </p:nvSpPr>
        <p:spPr>
          <a:xfrm>
            <a:off x="3914725" y="2103966"/>
            <a:ext cx="8661748" cy="818953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يتضمن دعاء واستغاثه بالشياطين</a:t>
            </a:r>
          </a:p>
        </p:txBody>
      </p:sp>
      <p:sp>
        <p:nvSpPr>
          <p:cNvPr id="236" name="يعتقد نفعهم وضرهم"/>
          <p:cNvSpPr/>
          <p:nvPr/>
        </p:nvSpPr>
        <p:spPr>
          <a:xfrm>
            <a:off x="2847925" y="5471401"/>
            <a:ext cx="8661748" cy="81895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يعتقد نفعهم وضرهم</a:t>
            </a:r>
          </a:p>
        </p:txBody>
      </p:sp>
      <p:sp>
        <p:nvSpPr>
          <p:cNvPr id="237" name="يذبح لهم ويتقرب اليهم"/>
          <p:cNvSpPr/>
          <p:nvPr/>
        </p:nvSpPr>
        <p:spPr>
          <a:xfrm>
            <a:off x="3914725" y="4443081"/>
            <a:ext cx="8661748" cy="818953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يذبح لهم ويتقرب اليهم</a:t>
            </a:r>
          </a:p>
        </p:txBody>
      </p:sp>
      <p:sp>
        <p:nvSpPr>
          <p:cNvPr id="238" name="ينطق بكلمة الكفر كسب الله تعالى"/>
          <p:cNvSpPr/>
          <p:nvPr/>
        </p:nvSpPr>
        <p:spPr>
          <a:xfrm>
            <a:off x="3118858" y="3198481"/>
            <a:ext cx="8661748" cy="818953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ينطق بكلمة الكفر كسب الله تعالى</a:t>
            </a:r>
          </a:p>
        </p:txBody>
      </p:sp>
      <p:sp>
        <p:nvSpPr>
          <p:cNvPr id="239" name="يهين ماأوجب الله تعظيمه مثل القران"/>
          <p:cNvSpPr/>
          <p:nvPr/>
        </p:nvSpPr>
        <p:spPr>
          <a:xfrm>
            <a:off x="2695525" y="7528040"/>
            <a:ext cx="8661748" cy="818953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يهين ماأوجب الله تعظيمه مثل القران </a:t>
            </a:r>
          </a:p>
        </p:txBody>
      </p:sp>
      <p:sp>
        <p:nvSpPr>
          <p:cNvPr id="240" name="يعتقد أن الكواكب مدبره لأمر الله"/>
          <p:cNvSpPr/>
          <p:nvPr/>
        </p:nvSpPr>
        <p:spPr>
          <a:xfrm>
            <a:off x="3914725" y="6499721"/>
            <a:ext cx="8661748" cy="81895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يعتقد أن الكواكب مدبره لأمر الله</a:t>
            </a:r>
          </a:p>
        </p:txBody>
      </p:sp>
      <p:sp>
        <p:nvSpPr>
          <p:cNvPr id="241" name="أن الساحر يدعي لنفسه علم الغيب"/>
          <p:cNvSpPr/>
          <p:nvPr/>
        </p:nvSpPr>
        <p:spPr>
          <a:xfrm>
            <a:off x="3914725" y="8706445"/>
            <a:ext cx="8661748" cy="818952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 الساحر يدعي لنفسه علم الغيب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7"/>
      <p:bldP build="whole" bldLvl="1" animBg="1" rev="0" advAuto="0" spid="235" grpId="1"/>
      <p:bldP build="whole" bldLvl="1" animBg="1" rev="0" advAuto="0" spid="239" grpId="6"/>
      <p:bldP build="whole" bldLvl="1" animBg="1" rev="0" advAuto="0" spid="240" grpId="5"/>
      <p:bldP build="whole" bldLvl="1" animBg="1" rev="0" advAuto="0" spid="236" grpId="4"/>
      <p:bldP build="whole" bldLvl="1" animBg="1" rev="0" advAuto="0" spid="238" grpId="2"/>
      <p:bldP build="whole" bldLvl="1" animBg="1" rev="0" advAuto="0" spid="237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telegram_video.mp4" descr="telegram_vide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8220" y="1103009"/>
            <a:ext cx="12468292" cy="682227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3333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5831" y="406765"/>
            <a:ext cx="7624321" cy="381216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47" name="بعد مشاهدتك للفيديو السابق…"/>
          <p:cNvSpPr/>
          <p:nvPr/>
        </p:nvSpPr>
        <p:spPr>
          <a:xfrm>
            <a:off x="931564" y="4643822"/>
            <a:ext cx="11469051" cy="4161685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6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بعد مشاهدتك للفيديو السابق </a:t>
            </a:r>
          </a:p>
          <a:p>
            <a:pPr rtl="0">
              <a:defRPr sz="6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دوني أيتها الذكيه مايقيك ويقي المسلم من السحر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5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باستخدام استراتيجية العصف الذهني عددي…"/>
          <p:cNvSpPr/>
          <p:nvPr/>
        </p:nvSpPr>
        <p:spPr>
          <a:xfrm>
            <a:off x="9376631" y="1251857"/>
            <a:ext cx="3345601" cy="767667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 rtl="0">
              <a:buClrTx/>
              <a:defRPr b="1" sz="45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باستخدام استراتيجية العصف الذهني عددي</a:t>
            </a:r>
          </a:p>
          <a:p>
            <a:pPr defTabSz="457200" rtl="0">
              <a:buClrTx/>
              <a:defRPr b="1" sz="45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سبل الوقايه من السحر</a:t>
            </a:r>
          </a:p>
        </p:txBody>
      </p:sp>
      <p:sp>
        <p:nvSpPr>
          <p:cNvPr id="250" name="الوقايه"/>
          <p:cNvSpPr/>
          <p:nvPr/>
        </p:nvSpPr>
        <p:spPr>
          <a:xfrm>
            <a:off x="3702986" y="4350320"/>
            <a:ext cx="2225640" cy="1866124"/>
          </a:xfrm>
          <a:prstGeom prst="roundRect">
            <a:avLst>
              <a:gd name="adj" fmla="val 10208"/>
            </a:avLst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 sz="56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الوقايه</a:t>
            </a:r>
          </a:p>
        </p:txBody>
      </p:sp>
      <p:sp>
        <p:nvSpPr>
          <p:cNvPr id="251" name="بيضاوي"/>
          <p:cNvSpPr/>
          <p:nvPr/>
        </p:nvSpPr>
        <p:spPr>
          <a:xfrm>
            <a:off x="4138184" y="1738316"/>
            <a:ext cx="2225640" cy="2234509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52" name="بيضاوي"/>
          <p:cNvSpPr/>
          <p:nvPr/>
        </p:nvSpPr>
        <p:spPr>
          <a:xfrm>
            <a:off x="5896860" y="5698930"/>
            <a:ext cx="2225640" cy="2234510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53" name="بيضاوي"/>
          <p:cNvSpPr/>
          <p:nvPr/>
        </p:nvSpPr>
        <p:spPr>
          <a:xfrm>
            <a:off x="6331108" y="3228737"/>
            <a:ext cx="2225640" cy="2234510"/>
          </a:xfrm>
          <a:prstGeom prst="ellipse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54" name="بيضاوي"/>
          <p:cNvSpPr/>
          <p:nvPr/>
        </p:nvSpPr>
        <p:spPr>
          <a:xfrm>
            <a:off x="1457706" y="2424192"/>
            <a:ext cx="2366694" cy="2234510"/>
          </a:xfrm>
          <a:prstGeom prst="ellipse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55" name="بيضاوي"/>
          <p:cNvSpPr/>
          <p:nvPr/>
        </p:nvSpPr>
        <p:spPr>
          <a:xfrm>
            <a:off x="3213301" y="6504185"/>
            <a:ext cx="2225640" cy="2234510"/>
          </a:xfrm>
          <a:prstGeom prst="ellipse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56" name="بيضاوي"/>
          <p:cNvSpPr/>
          <p:nvPr/>
        </p:nvSpPr>
        <p:spPr>
          <a:xfrm>
            <a:off x="1016345" y="4838037"/>
            <a:ext cx="2225640" cy="2234510"/>
          </a:xfrm>
          <a:prstGeom prst="ellipse">
            <a:avLst/>
          </a:prstGeom>
          <a:blipFill>
            <a:blip r:embed="rId8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الوقايه من السحر"/>
          <p:cNvSpPr/>
          <p:nvPr/>
        </p:nvSpPr>
        <p:spPr>
          <a:xfrm>
            <a:off x="1804656" y="103650"/>
            <a:ext cx="8894830" cy="199740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الوقايه من السحر</a:t>
            </a:r>
          </a:p>
        </p:txBody>
      </p:sp>
      <p:sp>
        <p:nvSpPr>
          <p:cNvPr id="259" name="تقوى الله تعالى"/>
          <p:cNvSpPr/>
          <p:nvPr/>
        </p:nvSpPr>
        <p:spPr>
          <a:xfrm>
            <a:off x="807045" y="2829189"/>
            <a:ext cx="11137504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تقوى الله تعالى</a:t>
            </a:r>
          </a:p>
        </p:txBody>
      </p:sp>
      <p:sp>
        <p:nvSpPr>
          <p:cNvPr id="260" name="الاستعاذه بالله تعالى من شياطين الانس والجن"/>
          <p:cNvSpPr/>
          <p:nvPr/>
        </p:nvSpPr>
        <p:spPr>
          <a:xfrm>
            <a:off x="807045" y="4978400"/>
            <a:ext cx="11137504" cy="1270000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الاستعاذه بالله تعالى من شياطين الانس والجن</a:t>
            </a:r>
          </a:p>
        </p:txBody>
      </p:sp>
      <p:sp>
        <p:nvSpPr>
          <p:cNvPr id="261" name="الاكثار من ذكر الله تعالى"/>
          <p:cNvSpPr/>
          <p:nvPr/>
        </p:nvSpPr>
        <p:spPr>
          <a:xfrm>
            <a:off x="807045" y="7127610"/>
            <a:ext cx="11137504" cy="1270001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الاكثار من ذكر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4"/>
      <p:bldP build="whole" bldLvl="1" animBg="1" rev="0" advAuto="0" spid="260" grpId="3"/>
      <p:bldP build="whole" bldLvl="1" animBg="1" rev="0" advAuto="0" spid="258" grpId="1"/>
      <p:bldP build="whole" bldLvl="1" animBg="1" rev="0" advAuto="0" spid="25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يعاني البعض من الخوف والقلق من أن يصيبه أحد بالسحر أو يعمل له سحر."/>
          <p:cNvSpPr/>
          <p:nvPr/>
        </p:nvSpPr>
        <p:spPr>
          <a:xfrm>
            <a:off x="456624" y="262351"/>
            <a:ext cx="12091552" cy="2612688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يعاني البعض من الخوف والقلق من أن يصيبه أحد بالسحر أو يعمل له سحر.  </a:t>
            </a:r>
          </a:p>
        </p:txBody>
      </p:sp>
      <p:sp>
        <p:nvSpPr>
          <p:cNvPr id="264" name="المشكله…"/>
          <p:cNvSpPr/>
          <p:nvPr/>
        </p:nvSpPr>
        <p:spPr>
          <a:xfrm>
            <a:off x="6698515" y="3196368"/>
            <a:ext cx="4989690" cy="5105113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المشكله</a:t>
            </a:r>
          </a:p>
          <a:p>
            <a:pPr rtl="0"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……………………………………………………………………………………………… </a:t>
            </a:r>
          </a:p>
        </p:txBody>
      </p:sp>
      <p:sp>
        <p:nvSpPr>
          <p:cNvPr id="265" name="العلاج…"/>
          <p:cNvSpPr/>
          <p:nvPr/>
        </p:nvSpPr>
        <p:spPr>
          <a:xfrm>
            <a:off x="1399476" y="3196368"/>
            <a:ext cx="4989690" cy="5105113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العلاج</a:t>
            </a:r>
          </a:p>
          <a:p>
            <a:pPr rtl="0">
              <a:defRPr sz="5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……………………………………………………………………………………………… </a:t>
            </a:r>
          </a:p>
        </p:txBody>
      </p:sp>
      <p:sp>
        <p:nvSpPr>
          <p:cNvPr id="266" name="استراتيجية حل المشكلات"/>
          <p:cNvSpPr/>
          <p:nvPr/>
        </p:nvSpPr>
        <p:spPr>
          <a:xfrm>
            <a:off x="1519450" y="8597410"/>
            <a:ext cx="5040490" cy="718516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استراتيجية حل المشكلات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مستطيل"/>
          <p:cNvSpPr/>
          <p:nvPr/>
        </p:nvSpPr>
        <p:spPr>
          <a:xfrm>
            <a:off x="7381781" y="2185840"/>
            <a:ext cx="3661863" cy="2875672"/>
          </a:xfrm>
          <a:prstGeom prst="rect">
            <a:avLst/>
          </a:prstGeom>
          <a:solidFill>
            <a:schemeClr val="accent5">
              <a:hueOff val="443851"/>
              <a:satOff val="12715"/>
              <a:lumOff val="13725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/>
            </a:pPr>
          </a:p>
        </p:txBody>
      </p:sp>
      <p:pic>
        <p:nvPicPr>
          <p:cNvPr id="269" name="صورة" descr="صور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1377" y="2608103"/>
            <a:ext cx="3322672" cy="2154517"/>
          </a:xfrm>
          <a:prstGeom prst="rect">
            <a:avLst/>
          </a:prstGeom>
        </p:spPr>
      </p:pic>
      <p:sp>
        <p:nvSpPr>
          <p:cNvPr id="270" name="مستطيل"/>
          <p:cNvSpPr/>
          <p:nvPr/>
        </p:nvSpPr>
        <p:spPr>
          <a:xfrm>
            <a:off x="7381781" y="5435600"/>
            <a:ext cx="3661863" cy="2731912"/>
          </a:xfrm>
          <a:prstGeom prst="rect">
            <a:avLst/>
          </a:prstGeom>
          <a:solidFill>
            <a:schemeClr val="accent5">
              <a:hueOff val="443851"/>
              <a:satOff val="12715"/>
              <a:lumOff val="13725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/>
            </a:pPr>
          </a:p>
        </p:txBody>
      </p:sp>
      <p:pic>
        <p:nvPicPr>
          <p:cNvPr id="271" name="صورة" descr="صورة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9960" y="6011074"/>
            <a:ext cx="3525505" cy="1692758"/>
          </a:xfrm>
          <a:prstGeom prst="rect">
            <a:avLst/>
          </a:prstGeom>
        </p:spPr>
      </p:pic>
      <p:sp>
        <p:nvSpPr>
          <p:cNvPr id="272" name="…………………………………………………………………………………………………………………………………………………"/>
          <p:cNvSpPr/>
          <p:nvPr/>
        </p:nvSpPr>
        <p:spPr>
          <a:xfrm>
            <a:off x="1913063" y="2185840"/>
            <a:ext cx="5388775" cy="2875672"/>
          </a:xfrm>
          <a:prstGeom prst="rect">
            <a:avLst/>
          </a:prstGeom>
          <a:solidFill>
            <a:schemeClr val="accent5">
              <a:hueOff val="443851"/>
              <a:satOff val="12715"/>
              <a:lumOff val="13725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273" name="……………………………………………………………………………………………………………………….."/>
          <p:cNvSpPr/>
          <p:nvPr/>
        </p:nvSpPr>
        <p:spPr>
          <a:xfrm>
            <a:off x="1913063" y="5435600"/>
            <a:ext cx="5388775" cy="2731912"/>
          </a:xfrm>
          <a:prstGeom prst="rect">
            <a:avLst/>
          </a:prstGeom>
          <a:solidFill>
            <a:schemeClr val="accent5">
              <a:hueOff val="443851"/>
              <a:satOff val="12715"/>
              <a:lumOff val="13725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rtl="0">
              <a:defRPr sz="3600"/>
            </a:lvl1pPr>
          </a:lstStyle>
          <a:p>
            <a:pPr/>
            <a:r>
              <a:t>………………………………………………………………………………………………………………………..</a:t>
            </a:r>
          </a:p>
        </p:txBody>
      </p:sp>
      <p:sp>
        <p:nvSpPr>
          <p:cNvPr id="274" name="اكتبي مشارعرك بعد دراستك هذا…"/>
          <p:cNvSpPr txBox="1"/>
          <p:nvPr/>
        </p:nvSpPr>
        <p:spPr>
          <a:xfrm>
            <a:off x="2136370" y="2232124"/>
            <a:ext cx="4942161" cy="106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rtl="0">
              <a:defRPr sz="2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اكتبي مشارعرك بعد دراستك هذا</a:t>
            </a:r>
          </a:p>
          <a:p>
            <a:pPr rtl="0">
              <a:defRPr sz="2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الدرس</a:t>
            </a:r>
          </a:p>
        </p:txBody>
      </p:sp>
      <p:sp>
        <p:nvSpPr>
          <p:cNvPr id="275" name="أكتبي أهم الأفكار الرئيسيه"/>
          <p:cNvSpPr txBox="1"/>
          <p:nvPr/>
        </p:nvSpPr>
        <p:spPr>
          <a:xfrm>
            <a:off x="2220961" y="5505440"/>
            <a:ext cx="4942161" cy="605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أكتبي أهم الأفكار الرئيسيه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366" y="433484"/>
            <a:ext cx="11482068" cy="861155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235545" y="1600001"/>
            <a:ext cx="12533744" cy="716316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طالبتي الرائعه باستخدام استراتيجية جدول التعلم دوني معلوماتك حول السحر وأضراره…"/>
          <p:cNvSpPr/>
          <p:nvPr/>
        </p:nvSpPr>
        <p:spPr>
          <a:xfrm>
            <a:off x="1031493" y="278363"/>
            <a:ext cx="10630966" cy="2078078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 sz="37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الرائعه باستخدام استراتيجية جدول التعلم دوني معلوماتك حول السحر وأضراره…</a:t>
            </a:r>
          </a:p>
        </p:txBody>
      </p:sp>
      <p:sp>
        <p:nvSpPr>
          <p:cNvPr id="158" name="مستطيل"/>
          <p:cNvSpPr/>
          <p:nvPr/>
        </p:nvSpPr>
        <p:spPr>
          <a:xfrm>
            <a:off x="1006093" y="2855800"/>
            <a:ext cx="10681766" cy="6362804"/>
          </a:xfrm>
          <a:prstGeom prst="rect">
            <a:avLst/>
          </a:prstGeom>
          <a:solidFill>
            <a:srgbClr val="D07B3E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 rtl="0">
              <a:buClrTx/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</a:p>
        </p:txBody>
      </p:sp>
      <p:pic>
        <p:nvPicPr>
          <p:cNvPr id="159" name="images.png" descr="imag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010" y="3169499"/>
            <a:ext cx="8618780" cy="573540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لسحر…"/>
          <p:cNvSpPr txBox="1"/>
          <p:nvPr>
            <p:ph type="ctrTitle"/>
          </p:nvPr>
        </p:nvSpPr>
        <p:spPr>
          <a:xfrm>
            <a:off x="3120340" y="1016115"/>
            <a:ext cx="7117992" cy="2164184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/>
          <a:p>
            <a:pPr defTabSz="233679" rtl="0">
              <a:defRPr sz="612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السحر </a:t>
            </a:r>
          </a:p>
          <a:p>
            <a:pPr defTabSz="233679" rtl="0">
              <a:defRPr sz="612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ومايتعلق به</a:t>
            </a:r>
          </a:p>
        </p:txBody>
      </p:sp>
      <p:pic>
        <p:nvPicPr>
          <p:cNvPr id="16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8190" y="4724669"/>
            <a:ext cx="4862950" cy="281886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63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655" y="4739585"/>
            <a:ext cx="5354246" cy="278902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2"/>
      <p:bldP build="whole" bldLvl="1" animBg="1" rev="0" advAuto="0" spid="161" grpId="1"/>
      <p:bldP build="whole" bldLvl="1" animBg="1" rev="0" advAuto="0" spid="16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وَاتَّبَعُوا مَا تَتْلُو الشَّيَاطِينُ عَلَىٰ مُلْكِ سُلَيْمَانَ ۖ وَمَا كَفَرَ سُلَيْمَانُ وَلَٰكِنَّ الشَّيَاطِينَ كَفَرُوا يُعَلِّمُونَ النَّاسَ السِّحْرَ وَمَا أُنزِلَ عَلَى الْمَلَكَيْنِ بِبَابِلَ هَارُوتَ وَمَارُوتَ ۚ وَمَا يُعَلِّمَانِ مِنْ أَحَدٍ حَتَّىٰ يَقُولَا إِنَّمَا نَحْنُ فِتْنَةٌ فَلَا تَكْفُرْ ۖ فَيَتَعَلَّمُونَ مِنْهُمَا مَا يُفَرِّقُونَ بِهِ بَيْنَ الْمَرْءِ وَزَوْجِهِ ۚ وَمَا هُم بِضَارِّينَ بِهِ مِنْ أَحَدٍ إِلَّا بِإِذْنِ اللَّهِ ۚ وَيَتَعَلَّمُونَ مَا يَضُرُّهُمْ وَلَا يَنفَعُهُمْ ۚ وَلَقَدْ عَلِمُوا لَمَنِ اشْتَرَاهُ مَا لَهُ فِي الْآخِرَةِ مِنْ خَلَاقٍ ۚ وَلَبِئْسَ مَا شَرَوْا بِهِ أَنفُسَهُمْ ۚ لَوْ كَانُوا يَعْلَمُونَ (102)"/>
          <p:cNvSpPr txBox="1"/>
          <p:nvPr/>
        </p:nvSpPr>
        <p:spPr>
          <a:xfrm>
            <a:off x="654665" y="566716"/>
            <a:ext cx="11695470" cy="589456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2800"/>
              </a:spcBef>
              <a:defRPr sz="4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وَاتَّبَعُوا مَا تَتْلُو الشَّيَاطِينُ عَلَىٰ مُلْكِ سُلَيْمَانَ ۖ وَمَا كَفَرَ سُلَيْمَانُ وَلَٰكِنَّ الشَّيَاطِينَ كَفَرُوا يُعَلِّمُونَ النَّاسَ السِّحْرَ وَمَا أُنزِلَ عَلَى الْمَلَكَيْنِ بِبَابِلَ هَارُوتَ وَمَارُوتَ ۚ وَمَا يُعَلِّمَانِ مِنْ أَحَدٍ حَتَّىٰ يَقُولَا إِنَّمَا نَحْنُ فِتْنَةٌ فَلَا تَكْفُرْ ۖ فَيَتَعَلَّمُونَ مِنْهُمَا مَا يُفَرِّقُونَ بِهِ بَيْنَ الْمَرْءِ وَزَوْجِهِ ۚ وَمَا هُم بِضَارِّينَ بِهِ مِنْ أَحَدٍ إِلَّا بِإِذْنِ اللَّهِ ۚ وَيَتَعَلَّمُونَ مَا يَضُرُّهُمْ وَلَا يَنفَعُهُمْ ۚ وَلَقَدْ عَلِمُوا لَمَنِ اشْتَرَاهُ مَا لَهُ فِي الْآخِرَةِ مِنْ خَلَاقٍ ۚ وَلَبِئْسَ مَا شَرَوْا بِهِ أَنفُسَهُمْ ۚ لَوْ كَانُوا يَعْلَمُونَ (102) </a:t>
            </a:r>
          </a:p>
        </p:txBody>
      </p:sp>
      <p:sp>
        <p:nvSpPr>
          <p:cNvPr id="166" name="ظاهرة السحر معروفه عند جميع الأمم كما أن اليهود لما أنحرفوا فاعرضوا عن كتاب الله التوراة أقبلوا على السحر"/>
          <p:cNvSpPr/>
          <p:nvPr/>
        </p:nvSpPr>
        <p:spPr>
          <a:xfrm>
            <a:off x="1245233" y="6785140"/>
            <a:ext cx="10514334" cy="2348263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ظاهرة السحر معروفه عند جميع الأمم كما أن اليهود لما أنحرفوا فاعرضوا عن كتاب الله التوراة أقبلوا على السحر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باستخدام استراتيجية العصف الذهني عددي…"/>
          <p:cNvSpPr/>
          <p:nvPr/>
        </p:nvSpPr>
        <p:spPr>
          <a:xfrm>
            <a:off x="9376631" y="1251857"/>
            <a:ext cx="3345601" cy="7676676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457200" rtl="0">
              <a:buClrTx/>
              <a:defRPr b="1" sz="45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باستخدام استراتيجية العصف الذهني عددي</a:t>
            </a:r>
          </a:p>
          <a:p>
            <a:pPr defTabSz="457200" rtl="0">
              <a:buClrTx/>
              <a:defRPr b="1" sz="45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pPr>
            <a:r>
              <a:t>سبب انتشار السحر في بلاد المسلمين </a:t>
            </a:r>
          </a:p>
        </p:txBody>
      </p:sp>
      <p:sp>
        <p:nvSpPr>
          <p:cNvPr id="169" name="الأسباب"/>
          <p:cNvSpPr/>
          <p:nvPr/>
        </p:nvSpPr>
        <p:spPr>
          <a:xfrm>
            <a:off x="3702986" y="4350320"/>
            <a:ext cx="2710083" cy="1866124"/>
          </a:xfrm>
          <a:prstGeom prst="roundRect">
            <a:avLst>
              <a:gd name="adj" fmla="val 10208"/>
            </a:avLst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 sz="5300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الأسباب</a:t>
            </a:r>
          </a:p>
        </p:txBody>
      </p:sp>
      <p:sp>
        <p:nvSpPr>
          <p:cNvPr id="170" name="بيضاوي"/>
          <p:cNvSpPr/>
          <p:nvPr/>
        </p:nvSpPr>
        <p:spPr>
          <a:xfrm>
            <a:off x="4447822" y="1828069"/>
            <a:ext cx="2225640" cy="2234510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1" name="بيضاوي"/>
          <p:cNvSpPr/>
          <p:nvPr/>
        </p:nvSpPr>
        <p:spPr>
          <a:xfrm>
            <a:off x="6103285" y="6141270"/>
            <a:ext cx="2225640" cy="2234510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2" name="بيضاوي"/>
          <p:cNvSpPr/>
          <p:nvPr/>
        </p:nvSpPr>
        <p:spPr>
          <a:xfrm>
            <a:off x="6757407" y="3523630"/>
            <a:ext cx="2225640" cy="2234510"/>
          </a:xfrm>
          <a:prstGeom prst="ellipse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3" name="بيضاوي"/>
          <p:cNvSpPr/>
          <p:nvPr/>
        </p:nvSpPr>
        <p:spPr>
          <a:xfrm>
            <a:off x="1590408" y="2365213"/>
            <a:ext cx="2366694" cy="2234510"/>
          </a:xfrm>
          <a:prstGeom prst="ellipse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4" name="بيضاوي"/>
          <p:cNvSpPr/>
          <p:nvPr/>
        </p:nvSpPr>
        <p:spPr>
          <a:xfrm>
            <a:off x="3213301" y="6504185"/>
            <a:ext cx="2225640" cy="2234510"/>
          </a:xfrm>
          <a:prstGeom prst="ellipse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75" name="بيضاوي"/>
          <p:cNvSpPr/>
          <p:nvPr/>
        </p:nvSpPr>
        <p:spPr>
          <a:xfrm>
            <a:off x="1016345" y="4838037"/>
            <a:ext cx="2225640" cy="2234510"/>
          </a:xfrm>
          <a:prstGeom prst="ellipse">
            <a:avLst/>
          </a:prstGeom>
          <a:blipFill>
            <a:blip r:embed="rId8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أسباب انتشار السحر في بلاد المسلمين"/>
          <p:cNvSpPr/>
          <p:nvPr/>
        </p:nvSpPr>
        <p:spPr>
          <a:xfrm>
            <a:off x="547174" y="275252"/>
            <a:ext cx="12196278" cy="172731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أسباب انتشار السحر في بلاد المسلمين </a:t>
            </a:r>
          </a:p>
        </p:txBody>
      </p:sp>
      <p:sp>
        <p:nvSpPr>
          <p:cNvPr id="178" name="ضعف الايمان بالله تعالى"/>
          <p:cNvSpPr/>
          <p:nvPr/>
        </p:nvSpPr>
        <p:spPr>
          <a:xfrm>
            <a:off x="1281115" y="2428205"/>
            <a:ext cx="11204051" cy="12700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ضعف الايمان بالله تعالى</a:t>
            </a:r>
          </a:p>
        </p:txBody>
      </p:sp>
      <p:sp>
        <p:nvSpPr>
          <p:cNvPr id="179" name="عدم اقامة حكم الله تعالى في هؤلاء السحرة"/>
          <p:cNvSpPr/>
          <p:nvPr/>
        </p:nvSpPr>
        <p:spPr>
          <a:xfrm>
            <a:off x="1281115" y="7515117"/>
            <a:ext cx="11204051" cy="1270001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عدم اقامة حكم الله تعالى في هؤلاء السحرة</a:t>
            </a:r>
          </a:p>
        </p:txBody>
      </p:sp>
      <p:sp>
        <p:nvSpPr>
          <p:cNvPr id="180" name="سذاجة بعض المسلمين وانخداعهم بدجل السحرة وشعوذتهم"/>
          <p:cNvSpPr/>
          <p:nvPr/>
        </p:nvSpPr>
        <p:spPr>
          <a:xfrm>
            <a:off x="1281115" y="5819479"/>
            <a:ext cx="11204051" cy="1270001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سذاجة بعض المسلمين وانخداعهم بدجل السحرة وشعوذتهم</a:t>
            </a:r>
          </a:p>
        </p:txBody>
      </p:sp>
      <p:sp>
        <p:nvSpPr>
          <p:cNvPr id="181" name="غلبة الجهل بدين الله تعالى"/>
          <p:cNvSpPr/>
          <p:nvPr/>
        </p:nvSpPr>
        <p:spPr>
          <a:xfrm>
            <a:off x="1281115" y="4123842"/>
            <a:ext cx="11204051" cy="1270001"/>
          </a:xfrm>
          <a:prstGeom prst="rect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غلبة الجهل بدين الله تعالى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3"/>
      <p:bldP build="whole" bldLvl="1" animBg="1" rev="0" advAuto="0" spid="177" grpId="1"/>
      <p:bldP build="whole" bldLvl="1" animBg="1" rev="0" advAuto="0" spid="179" grpId="5"/>
      <p:bldP build="whole" bldLvl="1" animBg="1" rev="0" advAuto="0" spid="180" grpId="4"/>
      <p:bldP build="whole" bldLvl="1" animBg="1" rev="0" advAuto="0" spid="17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230"/>
          <a:stretch>
            <a:fillRect/>
          </a:stretch>
        </p:blipFill>
        <p:spPr>
          <a:xfrm>
            <a:off x="8924787" y="6626503"/>
            <a:ext cx="3475147" cy="204637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84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7361" y="6563797"/>
            <a:ext cx="3746501" cy="21717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85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680" y="6620947"/>
            <a:ext cx="3949701" cy="20574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86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062" y="2702318"/>
            <a:ext cx="5294519" cy="352326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88641" y="902594"/>
            <a:ext cx="5294518" cy="529451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88" name="السحر"/>
          <p:cNvSpPr/>
          <p:nvPr/>
        </p:nvSpPr>
        <p:spPr>
          <a:xfrm>
            <a:off x="1029420" y="658844"/>
            <a:ext cx="4982144" cy="1673508"/>
          </a:xfrm>
          <a:prstGeom prst="ellipse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السحر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5"/>
      <p:bldP build="whole" bldLvl="1" animBg="1" rev="0" advAuto="0" spid="188" grpId="6"/>
      <p:bldP build="whole" bldLvl="1" animBg="1" rev="0" advAuto="0" spid="187" grpId="1"/>
      <p:bldP build="whole" bldLvl="1" animBg="1" rev="0" advAuto="0" spid="184" grpId="4"/>
      <p:bldP build="whole" bldLvl="1" animBg="1" rev="0" advAuto="0" spid="183" grpId="3"/>
      <p:bldP build="whole" bldLvl="1" animBg="1" rev="0" advAuto="0" spid="18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عقد ورقى ، وكلام يتكلم به الساحر ، أو يكتبه ، أو يعمل شيئاً يؤثر في بدن المسحور ، أو قلبه أو عقله ."/>
          <p:cNvSpPr/>
          <p:nvPr/>
        </p:nvSpPr>
        <p:spPr>
          <a:xfrm>
            <a:off x="1077110" y="3195446"/>
            <a:ext cx="10616912" cy="486666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عقد ورقى ، وكلام يتكلم به الساحر ، أو يكتبه ، أو يعمل شيئاً يؤثر في بدن المسحور ، أو قلبه أو عقله .</a:t>
            </a:r>
          </a:p>
        </p:txBody>
      </p:sp>
      <p:sp>
        <p:nvSpPr>
          <p:cNvPr id="192" name="تعريف السحر"/>
          <p:cNvSpPr/>
          <p:nvPr/>
        </p:nvSpPr>
        <p:spPr>
          <a:xfrm>
            <a:off x="3087050" y="614610"/>
            <a:ext cx="6597032" cy="218440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تعريف السحر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