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1"/>
  </p:notesMasterIdLst>
  <p:sldIdLst>
    <p:sldId id="273" r:id="rId2"/>
    <p:sldId id="258" r:id="rId3"/>
    <p:sldId id="259" r:id="rId4"/>
    <p:sldId id="272" r:id="rId5"/>
    <p:sldId id="275" r:id="rId6"/>
    <p:sldId id="256" r:id="rId7"/>
    <p:sldId id="260" r:id="rId8"/>
    <p:sldId id="261" r:id="rId9"/>
    <p:sldId id="262" r:id="rId10"/>
    <p:sldId id="257" r:id="rId11"/>
    <p:sldId id="265" r:id="rId12"/>
    <p:sldId id="264" r:id="rId13"/>
    <p:sldId id="266" r:id="rId14"/>
    <p:sldId id="263" r:id="rId15"/>
    <p:sldId id="267" r:id="rId16"/>
    <p:sldId id="269" r:id="rId17"/>
    <p:sldId id="270" r:id="rId18"/>
    <p:sldId id="268" r:id="rId19"/>
    <p:sldId id="271" r:id="rId2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66FF"/>
    <a:srgbClr val="FFFF99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0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92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48D823A-6C8E-42C2-842E-8F7C78A52D7A}" type="datetimeFigureOut">
              <a:rPr lang="ar-SA" smtClean="0"/>
              <a:t>06/03/41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108C4F8-97DC-4FCB-9CDA-B7D096D2355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95388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ربط بالمواد الأخرى 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08C4F8-97DC-4FCB-9CDA-B7D096D23559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71292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51D8F8A-AD31-4035-9CB0-5CE6BB0EE3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BE8D9CB-0815-4FEE-955E-D85F8D87E7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AD35B55-77B8-4C72-98E2-3E65AF089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AE8F3-8AA9-4BB0-8357-170BB7549D28}" type="datetimeFigureOut">
              <a:rPr lang="ar-SA" smtClean="0"/>
              <a:t>06/03/41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0CA0405-8B73-46C2-8840-1A8F3F396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4F55B7A-F931-4DDD-BC25-30E042195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1D48-F74F-40F4-A3BB-20CF3A0A7F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64203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9297D49-A9B7-4BBD-9A34-F8DC80F67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9B10DA7-F042-4798-B869-051F6D6C0A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AA6EE06-25E5-4F4F-99DA-8FB23E9D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AE8F3-8AA9-4BB0-8357-170BB7549D28}" type="datetimeFigureOut">
              <a:rPr lang="ar-SA" smtClean="0"/>
              <a:t>06/03/41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3842DE6-F989-4CB4-92AF-B001D804F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CAAE4EA-9A21-41E7-828C-B8D9E8FB2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1D48-F74F-40F4-A3BB-20CF3A0A7F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38411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B0AC26F4-3A5F-435A-9CE3-D9648CB859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0E4F090-41F2-4314-BD88-31B93E6DF8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D303A38-6EC9-47BB-9F62-7281D7A0A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AE8F3-8AA9-4BB0-8357-170BB7549D28}" type="datetimeFigureOut">
              <a:rPr lang="ar-SA" smtClean="0"/>
              <a:t>06/03/41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AFA0350-67C4-41F6-BE64-445E9409A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7391CBD-847A-4746-8079-F6D384439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1D48-F74F-40F4-A3BB-20CF3A0A7F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39530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815BFE-6358-44FD-AAE4-78A76F62D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587B5F9-7C32-410F-9AD5-428CA54B1E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A87E7A8-C0B7-466A-9BE8-29D3AEFB7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AE8F3-8AA9-4BB0-8357-170BB7549D28}" type="datetimeFigureOut">
              <a:rPr lang="ar-SA" smtClean="0"/>
              <a:t>06/03/41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5093A05-6FBA-46B1-ABEC-C381DA95F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08D8148-4B29-45D6-98FA-A8A36A07A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1D48-F74F-40F4-A3BB-20CF3A0A7F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94674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E55E9FA-AA9C-42ED-8D1B-6545EB835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245010C-4D0F-4D83-93EC-C29B0FC83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526F695-E961-49DB-8974-75BA4FA42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AE8F3-8AA9-4BB0-8357-170BB7549D28}" type="datetimeFigureOut">
              <a:rPr lang="ar-SA" smtClean="0"/>
              <a:t>06/03/41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B0B09B4-D512-4502-996B-AB2CAE147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8FBE878-730F-48B6-932C-9D7CF2265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1D48-F74F-40F4-A3BB-20CF3A0A7F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7462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9F7FF11-3EFA-4562-8773-82C800A86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DA8D2E7-0842-49EB-B100-9DF3A9FF7A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CD47E2D-6B16-4BEB-9F7D-1FA3E29351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1EF6736-F4EB-4298-B548-71F3DB7C9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AE8F3-8AA9-4BB0-8357-170BB7549D28}" type="datetimeFigureOut">
              <a:rPr lang="ar-SA" smtClean="0"/>
              <a:t>06/03/41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6F4C5BD-9EDD-4F06-A268-F2B9EAFC4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AD07957-F33C-401D-ABB7-B4A9DDAA6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1D48-F74F-40F4-A3BB-20CF3A0A7F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49504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6EED22F-E39A-4D3F-86CC-0C64352A0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845E643-CECC-40A3-BCEA-9A8FC59F8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2311DB8-3607-4238-B47B-496B36B113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A5D029EB-C170-4875-874D-D0CF6014A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82220318-9A4F-407E-B512-1F8B926CFE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B2AAFE3E-5E05-40D7-AEF1-87D5C2204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AE8F3-8AA9-4BB0-8357-170BB7549D28}" type="datetimeFigureOut">
              <a:rPr lang="ar-SA" smtClean="0"/>
              <a:t>06/03/41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CDD8AA39-7F42-40EF-9D6A-3D609AAA0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A51E7B4F-8BBB-4B9B-9A9E-8ABF73278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1D48-F74F-40F4-A3BB-20CF3A0A7F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80361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BE27419-AAEA-46DF-88B0-7BBC32747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91EC5266-9EB0-4545-B6B3-60EA619D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AE8F3-8AA9-4BB0-8357-170BB7549D28}" type="datetimeFigureOut">
              <a:rPr lang="ar-SA" smtClean="0"/>
              <a:t>06/03/41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CCFB67B6-A07A-4693-BE8C-D1DD5714B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C1B0373C-ED70-4462-9B85-14412EAA3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1D48-F74F-40F4-A3BB-20CF3A0A7F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6114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23BAE19-C055-43B4-9079-F205483E1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AE8F3-8AA9-4BB0-8357-170BB7549D28}" type="datetimeFigureOut">
              <a:rPr lang="ar-SA" smtClean="0"/>
              <a:t>06/03/41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3A510B00-722C-4179-8B07-C69E3B985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BE3C191-6AFB-4519-A2F7-9CD76C2B3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1D48-F74F-40F4-A3BB-20CF3A0A7F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65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749F893-3B63-4D25-8829-25410C8FC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CC721C8-1BFF-4802-A9E7-2FD169798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591D11F-8C78-475E-A14C-91C715C0B9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8A729C5-F7A7-4100-91C3-F1EDC6863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AE8F3-8AA9-4BB0-8357-170BB7549D28}" type="datetimeFigureOut">
              <a:rPr lang="ar-SA" smtClean="0"/>
              <a:t>06/03/41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D81D11D-E554-4B5B-83CE-D9574B448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1546812-3F21-4D34-9F28-5DEC1B2C0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1D48-F74F-40F4-A3BB-20CF3A0A7F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8143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526F3B8-3677-4750-A013-FBFDB02EC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03A702C9-F377-43E7-9D11-0AD9FF6B6B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9E38002-BAC3-4304-812D-EC64FB6063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2CE4CFB-473E-49C3-9639-78AFF42E1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AE8F3-8AA9-4BB0-8357-170BB7549D28}" type="datetimeFigureOut">
              <a:rPr lang="ar-SA" smtClean="0"/>
              <a:t>06/03/41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7C4E6A0-AFDE-4ACF-9C64-9D8849461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976696C-3C55-436C-A29B-E39B47079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1D48-F74F-40F4-A3BB-20CF3A0A7F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0150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A051F318-6303-43FF-B332-0F5CF7656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F3A0840-C976-455F-AC27-269295028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E166B41-00C8-4F26-AA14-07DEDF9237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AE8F3-8AA9-4BB0-8357-170BB7549D28}" type="datetimeFigureOut">
              <a:rPr lang="ar-SA" smtClean="0"/>
              <a:t>06/03/41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3F4338D-69A5-4E9D-A92A-6513D53F4E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6B4E8E8-1377-4683-B632-1452CAED92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31D48-F74F-40F4-A3BB-20CF3A0A7F1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028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gif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Pictures\f7e368fc7a4d87c33344199e954b21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7769" y="0"/>
            <a:ext cx="3826501" cy="4437112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4871864" y="2636913"/>
            <a:ext cx="3240360" cy="1470025"/>
          </a:xfrm>
        </p:spPr>
        <p:txBody>
          <a:bodyPr>
            <a:normAutofit/>
          </a:bodyPr>
          <a:lstStyle/>
          <a:p>
            <a:r>
              <a:rPr lang="ar-SA" sz="4000" b="1" dirty="0">
                <a:latin typeface="Aldhabi" pitchFamily="2" charset="-78"/>
                <a:cs typeface="DecoType Naskh Extensions" pitchFamily="2" charset="-78"/>
              </a:rPr>
              <a:t>القوانين الصفية </a:t>
            </a:r>
          </a:p>
        </p:txBody>
      </p:sp>
      <p:grpSp>
        <p:nvGrpSpPr>
          <p:cNvPr id="17" name="مجموعة 16"/>
          <p:cNvGrpSpPr/>
          <p:nvPr/>
        </p:nvGrpSpPr>
        <p:grpSpPr>
          <a:xfrm>
            <a:off x="8400256" y="2204864"/>
            <a:ext cx="2013652" cy="1944216"/>
            <a:chOff x="6876256" y="2204864"/>
            <a:chExt cx="2013652" cy="1944216"/>
          </a:xfrm>
        </p:grpSpPr>
        <p:pic>
          <p:nvPicPr>
            <p:cNvPr id="1028" name="Picture 4" descr="C:\Users\acer\Pictures\578e3b33149648fde600504551c7944d.jpg"/>
            <p:cNvPicPr>
              <a:picLocks noChangeAspect="1" noChangeArrowheads="1"/>
            </p:cNvPicPr>
            <p:nvPr/>
          </p:nvPicPr>
          <p:blipFill>
            <a:blip r:embed="rId3" cstate="print"/>
            <a:srcRect b="8815"/>
            <a:stretch>
              <a:fillRect/>
            </a:stretch>
          </p:blipFill>
          <p:spPr bwMode="auto">
            <a:xfrm>
              <a:off x="6876256" y="2204864"/>
              <a:ext cx="2013652" cy="1944216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2" name="مربع نص 11"/>
            <p:cNvSpPr txBox="1"/>
            <p:nvPr/>
          </p:nvSpPr>
          <p:spPr>
            <a:xfrm rot="20777946">
              <a:off x="7215042" y="2660411"/>
              <a:ext cx="1362873" cy="120032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3600" b="1" dirty="0">
                  <a:cs typeface="Akhbar MT" pitchFamily="2" charset="-78"/>
                </a:rPr>
                <a:t>الانتظام و</a:t>
              </a:r>
            </a:p>
            <a:p>
              <a:pPr algn="ctr"/>
              <a:r>
                <a:rPr lang="ar-SA" sz="3600" b="1" dirty="0">
                  <a:cs typeface="Akhbar MT" pitchFamily="2" charset="-78"/>
                </a:rPr>
                <a:t>الهدوء</a:t>
              </a:r>
            </a:p>
          </p:txBody>
        </p:sp>
      </p:grpSp>
      <p:grpSp>
        <p:nvGrpSpPr>
          <p:cNvPr id="18" name="مجموعة 17"/>
          <p:cNvGrpSpPr/>
          <p:nvPr/>
        </p:nvGrpSpPr>
        <p:grpSpPr>
          <a:xfrm>
            <a:off x="8042788" y="4581128"/>
            <a:ext cx="2013652" cy="1944216"/>
            <a:chOff x="6518788" y="4581128"/>
            <a:chExt cx="2013652" cy="1944216"/>
          </a:xfrm>
        </p:grpSpPr>
        <p:pic>
          <p:nvPicPr>
            <p:cNvPr id="8" name="Picture 4" descr="C:\Users\acer\Pictures\578e3b33149648fde600504551c7944d.jpg"/>
            <p:cNvPicPr>
              <a:picLocks noChangeAspect="1" noChangeArrowheads="1"/>
            </p:cNvPicPr>
            <p:nvPr/>
          </p:nvPicPr>
          <p:blipFill>
            <a:blip r:embed="rId3" cstate="print"/>
            <a:srcRect b="8815"/>
            <a:stretch>
              <a:fillRect/>
            </a:stretch>
          </p:blipFill>
          <p:spPr bwMode="auto">
            <a:xfrm>
              <a:off x="6518788" y="4581128"/>
              <a:ext cx="2013652" cy="1944216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3" name="مربع نص 12"/>
            <p:cNvSpPr txBox="1"/>
            <p:nvPr/>
          </p:nvSpPr>
          <p:spPr>
            <a:xfrm rot="20777946">
              <a:off x="6883055" y="5259705"/>
              <a:ext cx="1306769" cy="70788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>
                  <a:cs typeface="Akhbar MT" pitchFamily="2" charset="-78"/>
                </a:rPr>
                <a:t>الإنصات</a:t>
              </a:r>
              <a:endParaRPr lang="ar-SA" sz="3600" b="1" dirty="0">
                <a:cs typeface="Akhbar MT" pitchFamily="2" charset="-78"/>
              </a:endParaRPr>
            </a:p>
          </p:txBody>
        </p:sp>
      </p:grpSp>
      <p:grpSp>
        <p:nvGrpSpPr>
          <p:cNvPr id="19" name="مجموعة 18"/>
          <p:cNvGrpSpPr/>
          <p:nvPr/>
        </p:nvGrpSpPr>
        <p:grpSpPr>
          <a:xfrm>
            <a:off x="5159896" y="4653136"/>
            <a:ext cx="2013652" cy="1944216"/>
            <a:chOff x="3635896" y="4653136"/>
            <a:chExt cx="2013652" cy="1944216"/>
          </a:xfrm>
        </p:grpSpPr>
        <p:pic>
          <p:nvPicPr>
            <p:cNvPr id="9" name="Picture 4" descr="C:\Users\acer\Pictures\578e3b33149648fde600504551c7944d.jpg"/>
            <p:cNvPicPr>
              <a:picLocks noChangeAspect="1" noChangeArrowheads="1"/>
            </p:cNvPicPr>
            <p:nvPr/>
          </p:nvPicPr>
          <p:blipFill>
            <a:blip r:embed="rId3" cstate="print"/>
            <a:srcRect b="8815"/>
            <a:stretch>
              <a:fillRect/>
            </a:stretch>
          </p:blipFill>
          <p:spPr bwMode="auto">
            <a:xfrm>
              <a:off x="3635896" y="4653136"/>
              <a:ext cx="2013652" cy="1944216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4" name="مربع نص 13"/>
            <p:cNvSpPr txBox="1"/>
            <p:nvPr/>
          </p:nvSpPr>
          <p:spPr>
            <a:xfrm rot="20777946">
              <a:off x="3982696" y="5228928"/>
              <a:ext cx="1346844" cy="76944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400" b="1" dirty="0">
                  <a:cs typeface="Akhbar MT" pitchFamily="2" charset="-78"/>
                </a:rPr>
                <a:t>النظافة </a:t>
              </a:r>
            </a:p>
          </p:txBody>
        </p:sp>
      </p:grpSp>
      <p:grpSp>
        <p:nvGrpSpPr>
          <p:cNvPr id="20" name="مجموعة 19"/>
          <p:cNvGrpSpPr/>
          <p:nvPr/>
        </p:nvGrpSpPr>
        <p:grpSpPr>
          <a:xfrm>
            <a:off x="2207568" y="4509120"/>
            <a:ext cx="2013652" cy="1944216"/>
            <a:chOff x="683568" y="4509120"/>
            <a:chExt cx="2013652" cy="1944216"/>
          </a:xfrm>
        </p:grpSpPr>
        <p:pic>
          <p:nvPicPr>
            <p:cNvPr id="11" name="Picture 4" descr="C:\Users\acer\Pictures\578e3b33149648fde600504551c7944d.jpg"/>
            <p:cNvPicPr>
              <a:picLocks noChangeAspect="1" noChangeArrowheads="1"/>
            </p:cNvPicPr>
            <p:nvPr/>
          </p:nvPicPr>
          <p:blipFill>
            <a:blip r:embed="rId3" cstate="print"/>
            <a:srcRect b="8815"/>
            <a:stretch>
              <a:fillRect/>
            </a:stretch>
          </p:blipFill>
          <p:spPr bwMode="auto">
            <a:xfrm>
              <a:off x="683568" y="4509120"/>
              <a:ext cx="2013652" cy="1944216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5" name="مربع نص 14"/>
            <p:cNvSpPr txBox="1"/>
            <p:nvPr/>
          </p:nvSpPr>
          <p:spPr>
            <a:xfrm rot="20777946">
              <a:off x="885666" y="4968250"/>
              <a:ext cx="1588960" cy="12003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600" b="1" dirty="0">
                  <a:cs typeface="Akhbar MT" pitchFamily="2" charset="-78"/>
                </a:rPr>
                <a:t>احترام رأي</a:t>
              </a:r>
            </a:p>
            <a:p>
              <a:r>
                <a:rPr lang="ar-SA" sz="3600" b="1" dirty="0">
                  <a:cs typeface="Akhbar MT" pitchFamily="2" charset="-78"/>
                </a:rPr>
                <a:t> الزميلات</a:t>
              </a:r>
            </a:p>
          </p:txBody>
        </p:sp>
      </p:grpSp>
      <p:grpSp>
        <p:nvGrpSpPr>
          <p:cNvPr id="21" name="مجموعة 20"/>
          <p:cNvGrpSpPr/>
          <p:nvPr/>
        </p:nvGrpSpPr>
        <p:grpSpPr>
          <a:xfrm>
            <a:off x="1919536" y="2060848"/>
            <a:ext cx="2013652" cy="1944216"/>
            <a:chOff x="395536" y="2060848"/>
            <a:chExt cx="2013652" cy="1944216"/>
          </a:xfrm>
        </p:grpSpPr>
        <p:pic>
          <p:nvPicPr>
            <p:cNvPr id="10" name="Picture 4" descr="C:\Users\acer\Pictures\578e3b33149648fde600504551c7944d.jpg"/>
            <p:cNvPicPr>
              <a:picLocks noChangeAspect="1" noChangeArrowheads="1"/>
            </p:cNvPicPr>
            <p:nvPr/>
          </p:nvPicPr>
          <p:blipFill>
            <a:blip r:embed="rId3" cstate="print"/>
            <a:srcRect b="8815"/>
            <a:stretch>
              <a:fillRect/>
            </a:stretch>
          </p:blipFill>
          <p:spPr bwMode="auto">
            <a:xfrm>
              <a:off x="395536" y="2060848"/>
              <a:ext cx="2013652" cy="1944216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6" name="مستطيل 15"/>
            <p:cNvSpPr/>
            <p:nvPr/>
          </p:nvSpPr>
          <p:spPr>
            <a:xfrm rot="20854643">
              <a:off x="668413" y="2372643"/>
              <a:ext cx="1423787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ar-SA" sz="3200" b="1" dirty="0">
                  <a:cs typeface="Akhbar MT" pitchFamily="2" charset="-78"/>
                </a:rPr>
                <a:t>التعاون مع </a:t>
              </a:r>
            </a:p>
            <a:p>
              <a:pPr algn="ctr"/>
              <a:r>
                <a:rPr lang="ar-SA" sz="3200" b="1" dirty="0">
                  <a:cs typeface="Akhbar MT" pitchFamily="2" charset="-78"/>
                </a:rPr>
                <a:t>أفراد </a:t>
              </a:r>
            </a:p>
            <a:p>
              <a:pPr algn="ctr"/>
              <a:r>
                <a:rPr lang="ar-SA" sz="3200" b="1" dirty="0">
                  <a:cs typeface="Akhbar MT" pitchFamily="2" charset="-78"/>
                </a:rPr>
                <a:t>المجموعة  </a:t>
              </a:r>
              <a:endParaRPr lang="ar-SA" sz="3600" b="1" dirty="0">
                <a:cs typeface="Akhbar MT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694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1">
            <a:extLst>
              <a:ext uri="{FF2B5EF4-FFF2-40B4-BE49-F238E27FC236}">
                <a16:creationId xmlns:a16="http://schemas.microsoft.com/office/drawing/2014/main" id="{B8DDDA6E-76BC-4FCA-BCD8-DBA1B89B2456}"/>
              </a:ext>
            </a:extLst>
          </p:cNvPr>
          <p:cNvSpPr txBox="1">
            <a:spLocks/>
          </p:cNvSpPr>
          <p:nvPr/>
        </p:nvSpPr>
        <p:spPr>
          <a:xfrm>
            <a:off x="3570516" y="3995059"/>
            <a:ext cx="3559627" cy="2525486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1" anchor="ctr">
            <a:normAutofit fontScale="75000" lnSpcReduction="2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9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نشاط جماعي </a:t>
            </a:r>
          </a:p>
          <a:p>
            <a:pPr algn="ctr"/>
            <a:r>
              <a:rPr lang="ar-SA" sz="9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في دقيقة  </a:t>
            </a:r>
          </a:p>
          <a:p>
            <a:pPr algn="ctr"/>
            <a:r>
              <a:rPr lang="ar-SA" sz="9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صـ 101</a:t>
            </a:r>
          </a:p>
        </p:txBody>
      </p:sp>
      <p:pic>
        <p:nvPicPr>
          <p:cNvPr id="3074" name="Picture 2" descr="ØµÙØ±Ø© Ø°Ø§Øª ØµÙØ©">
            <a:extLst>
              <a:ext uri="{FF2B5EF4-FFF2-40B4-BE49-F238E27FC236}">
                <a16:creationId xmlns:a16="http://schemas.microsoft.com/office/drawing/2014/main" id="{E492078B-84C8-4C52-BBB7-6EC97E03B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5" y="2750876"/>
            <a:ext cx="3211285" cy="410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عنوان 1">
            <a:extLst>
              <a:ext uri="{FF2B5EF4-FFF2-40B4-BE49-F238E27FC236}">
                <a16:creationId xmlns:a16="http://schemas.microsoft.com/office/drawing/2014/main" id="{F59E1C47-EFEE-4948-BDFB-1102784BF115}"/>
              </a:ext>
            </a:extLst>
          </p:cNvPr>
          <p:cNvSpPr txBox="1">
            <a:spLocks/>
          </p:cNvSpPr>
          <p:nvPr/>
        </p:nvSpPr>
        <p:spPr>
          <a:xfrm>
            <a:off x="8840884" y="185057"/>
            <a:ext cx="3101418" cy="1219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convex"/>
          </a:sp3d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ar-SA" sz="5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شمولية العبادة 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B4883579-3AEC-44AC-8925-EA333B46BB36}"/>
              </a:ext>
            </a:extLst>
          </p:cNvPr>
          <p:cNvSpPr/>
          <p:nvPr/>
        </p:nvSpPr>
        <p:spPr>
          <a:xfrm>
            <a:off x="713015" y="2093501"/>
            <a:ext cx="10765970" cy="769441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ar-SA" sz="44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حديث عُمرَ بنِ الْخَطَّابِ رضي الله عنه "إنَّما الأَعمالُ بالنِّيَّات، وإِنَّمَا لِكُلِّ امرئٍ مَا نَوَى ... "‏</a:t>
            </a:r>
          </a:p>
        </p:txBody>
      </p:sp>
    </p:spTree>
    <p:extLst>
      <p:ext uri="{BB962C8B-B14F-4D97-AF65-F5344CB8AC3E}">
        <p14:creationId xmlns:p14="http://schemas.microsoft.com/office/powerpoint/2010/main" val="6418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4" descr="ÙØªÙØ¬Ø© Ø¨Ø­Ø« Ø§ÙØµÙØ± Ø¹Ù Ø§ÙØ¹ÙÙ Ø¹Ø¨Ø§Ø¯Ø©">
            <a:extLst>
              <a:ext uri="{FF2B5EF4-FFF2-40B4-BE49-F238E27FC236}">
                <a16:creationId xmlns:a16="http://schemas.microsoft.com/office/drawing/2014/main" id="{76C0AE00-954F-4E56-B332-91FA63889B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57"/>
          <a:stretch/>
        </p:blipFill>
        <p:spPr bwMode="auto">
          <a:xfrm>
            <a:off x="6356342" y="4438307"/>
            <a:ext cx="3102567" cy="12375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ØµÙØ±Ø© Ø°Ø§Øª ØµÙØ©">
            <a:extLst>
              <a:ext uri="{FF2B5EF4-FFF2-40B4-BE49-F238E27FC236}">
                <a16:creationId xmlns:a16="http://schemas.microsoft.com/office/drawing/2014/main" id="{68E5E1BB-42EC-49BD-9041-3819D71C34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1" r="17405"/>
          <a:stretch/>
        </p:blipFill>
        <p:spPr bwMode="auto">
          <a:xfrm>
            <a:off x="7112482" y="-111500"/>
            <a:ext cx="2146825" cy="17411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عنوان 1">
            <a:extLst>
              <a:ext uri="{FF2B5EF4-FFF2-40B4-BE49-F238E27FC236}">
                <a16:creationId xmlns:a16="http://schemas.microsoft.com/office/drawing/2014/main" id="{AFF9D57C-D678-4110-81FE-B693972A2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927" y="169681"/>
            <a:ext cx="3101418" cy="867267"/>
          </a:xfrm>
          <a:solidFill>
            <a:schemeClr val="accent4">
              <a:lumMod val="20000"/>
              <a:lumOff val="80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convex"/>
          </a:sp3d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ar-SA" sz="5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شمولية العبادة </a:t>
            </a:r>
          </a:p>
        </p:txBody>
      </p:sp>
      <p:sp>
        <p:nvSpPr>
          <p:cNvPr id="12" name="عنوان 1">
            <a:extLst>
              <a:ext uri="{FF2B5EF4-FFF2-40B4-BE49-F238E27FC236}">
                <a16:creationId xmlns:a16="http://schemas.microsoft.com/office/drawing/2014/main" id="{C44A9FC1-E7A6-473E-A6BE-09A436145F51}"/>
              </a:ext>
            </a:extLst>
          </p:cNvPr>
          <p:cNvSpPr txBox="1">
            <a:spLocks/>
          </p:cNvSpPr>
          <p:nvPr/>
        </p:nvSpPr>
        <p:spPr>
          <a:xfrm>
            <a:off x="263266" y="2166467"/>
            <a:ext cx="4366658" cy="3063712"/>
          </a:xfrm>
          <a:prstGeom prst="rect">
            <a:avLst/>
          </a:prstGeom>
          <a:solidFill>
            <a:srgbClr val="FFFF99"/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convex"/>
          </a:sp3d>
        </p:spPr>
        <p:txBody>
          <a:bodyPr vert="horz" lIns="91440" tIns="45720" rIns="91440" bIns="45720" rtlCol="1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ar-SA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تخيلي لو أن طبيب لا يتقي الله في عمله ؟</a:t>
            </a:r>
          </a:p>
          <a:p>
            <a:pPr>
              <a:lnSpc>
                <a:spcPct val="200000"/>
              </a:lnSpc>
            </a:pPr>
            <a:r>
              <a:rPr lang="ar-SA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تخيلي لو أن تاجر لا يتعبد الله في تجارته ؟</a:t>
            </a:r>
          </a:p>
          <a:p>
            <a:pPr>
              <a:lnSpc>
                <a:spcPct val="200000"/>
              </a:lnSpc>
            </a:pPr>
            <a:r>
              <a:rPr lang="ar-SA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تخيلي لو أن قاضي لا يتعبد الله في قضائه ؟</a:t>
            </a:r>
            <a:endParaRPr lang="ar-SA" sz="32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مستطيل مستدير الزوايا 2">
            <a:extLst>
              <a:ext uri="{FF2B5EF4-FFF2-40B4-BE49-F238E27FC236}">
                <a16:creationId xmlns:a16="http://schemas.microsoft.com/office/drawing/2014/main" id="{543B3EB5-2661-4EC3-8308-FED96A3C6599}"/>
              </a:ext>
            </a:extLst>
          </p:cNvPr>
          <p:cNvSpPr/>
          <p:nvPr/>
        </p:nvSpPr>
        <p:spPr>
          <a:xfrm>
            <a:off x="8510905" y="1145812"/>
            <a:ext cx="3168352" cy="136815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عبادات محضة</a:t>
            </a:r>
          </a:p>
        </p:txBody>
      </p:sp>
      <p:sp>
        <p:nvSpPr>
          <p:cNvPr id="5" name="مستطيل مستدير الزوايا 8">
            <a:extLst>
              <a:ext uri="{FF2B5EF4-FFF2-40B4-BE49-F238E27FC236}">
                <a16:creationId xmlns:a16="http://schemas.microsoft.com/office/drawing/2014/main" id="{E9AB0FAC-B35E-4A63-8B73-083C0460DCCC}"/>
              </a:ext>
            </a:extLst>
          </p:cNvPr>
          <p:cNvSpPr/>
          <p:nvPr/>
        </p:nvSpPr>
        <p:spPr>
          <a:xfrm>
            <a:off x="8510905" y="3535025"/>
            <a:ext cx="3168352" cy="136815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عبادات غير محضة</a:t>
            </a:r>
          </a:p>
        </p:txBody>
      </p:sp>
      <p:sp>
        <p:nvSpPr>
          <p:cNvPr id="6" name="مستطيل مستدير الزوايا 9">
            <a:extLst>
              <a:ext uri="{FF2B5EF4-FFF2-40B4-BE49-F238E27FC236}">
                <a16:creationId xmlns:a16="http://schemas.microsoft.com/office/drawing/2014/main" id="{BE817EE9-546A-4BED-831E-20F6F467D755}"/>
              </a:ext>
            </a:extLst>
          </p:cNvPr>
          <p:cNvSpPr/>
          <p:nvPr/>
        </p:nvSpPr>
        <p:spPr>
          <a:xfrm>
            <a:off x="4870784" y="917708"/>
            <a:ext cx="3509231" cy="203862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كالصلاة والصوم والزكاة والحج ونحوه</a:t>
            </a:r>
          </a:p>
        </p:txBody>
      </p:sp>
      <p:sp>
        <p:nvSpPr>
          <p:cNvPr id="8" name="مستطيل مستدير الزوايا 10">
            <a:extLst>
              <a:ext uri="{FF2B5EF4-FFF2-40B4-BE49-F238E27FC236}">
                <a16:creationId xmlns:a16="http://schemas.microsoft.com/office/drawing/2014/main" id="{28FA1E42-C792-4F93-B957-CD358EDC7986}"/>
              </a:ext>
            </a:extLst>
          </p:cNvPr>
          <p:cNvSpPr/>
          <p:nvPr/>
        </p:nvSpPr>
        <p:spPr>
          <a:xfrm>
            <a:off x="4829301" y="3210281"/>
            <a:ext cx="3592195" cy="19617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المعاملات كالبيع و الشراء والمخترعات النافعة اذا</a:t>
            </a:r>
          </a:p>
          <a:p>
            <a:pPr algn="ctr"/>
            <a:r>
              <a:rPr lang="ar-SA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قصد بها وجه الله  </a:t>
            </a:r>
            <a:endParaRPr lang="ar-SA" sz="4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9" name="عنوان 1">
            <a:extLst>
              <a:ext uri="{FF2B5EF4-FFF2-40B4-BE49-F238E27FC236}">
                <a16:creationId xmlns:a16="http://schemas.microsoft.com/office/drawing/2014/main" id="{883BB479-9B9D-4BB1-B489-1EC5765E82BF}"/>
              </a:ext>
            </a:extLst>
          </p:cNvPr>
          <p:cNvSpPr txBox="1">
            <a:spLocks/>
          </p:cNvSpPr>
          <p:nvPr/>
        </p:nvSpPr>
        <p:spPr>
          <a:xfrm>
            <a:off x="643345" y="5706561"/>
            <a:ext cx="11037288" cy="867267"/>
          </a:xfrm>
          <a:prstGeom prst="rect">
            <a:avLst/>
          </a:prstGeom>
          <a:solidFill>
            <a:srgbClr val="FF66FF"/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convex"/>
          </a:sp3d>
        </p:spPr>
        <p:txBody>
          <a:bodyPr vert="horz" lIns="91440" tIns="45720" rIns="91440" bIns="45720" rtlCol="1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ar-SA" sz="5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اذا العبادة شاملة لكل ما يحبه الله و </a:t>
            </a:r>
            <a:r>
              <a:rPr lang="ar-SA" sz="54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يرضاه</a:t>
            </a:r>
            <a:r>
              <a:rPr lang="ar-SA" sz="5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من الأقوال و الأعمال المشروعة .</a:t>
            </a:r>
          </a:p>
        </p:txBody>
      </p:sp>
    </p:spTree>
    <p:extLst>
      <p:ext uri="{BB962C8B-B14F-4D97-AF65-F5344CB8AC3E}">
        <p14:creationId xmlns:p14="http://schemas.microsoft.com/office/powerpoint/2010/main" val="353178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42167EA1-F841-4B08-9B90-50DECEF4A1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7298" y="904972"/>
            <a:ext cx="4762500" cy="3571875"/>
          </a:xfrm>
          <a:prstGeom prst="rect">
            <a:avLst/>
          </a:prstGeom>
        </p:spPr>
      </p:pic>
      <p:sp>
        <p:nvSpPr>
          <p:cNvPr id="7" name="عنوان 1">
            <a:extLst>
              <a:ext uri="{FF2B5EF4-FFF2-40B4-BE49-F238E27FC236}">
                <a16:creationId xmlns:a16="http://schemas.microsoft.com/office/drawing/2014/main" id="{AFF9D57C-D678-4110-81FE-B693972A2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51770" y="188534"/>
            <a:ext cx="3101418" cy="867267"/>
          </a:xfrm>
          <a:solidFill>
            <a:schemeClr val="accent4">
              <a:lumMod val="20000"/>
              <a:lumOff val="80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convex"/>
          </a:sp3d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ar-SA" sz="5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شمولية العبادة </a:t>
            </a:r>
          </a:p>
        </p:txBody>
      </p:sp>
      <p:sp>
        <p:nvSpPr>
          <p:cNvPr id="20" name="عنوان 1">
            <a:extLst>
              <a:ext uri="{FF2B5EF4-FFF2-40B4-BE49-F238E27FC236}">
                <a16:creationId xmlns:a16="http://schemas.microsoft.com/office/drawing/2014/main" id="{D56BE1F7-BDA1-412D-B484-5A86A16D8112}"/>
              </a:ext>
            </a:extLst>
          </p:cNvPr>
          <p:cNvSpPr txBox="1">
            <a:spLocks/>
          </p:cNvSpPr>
          <p:nvPr/>
        </p:nvSpPr>
        <p:spPr>
          <a:xfrm>
            <a:off x="1376200" y="1216575"/>
            <a:ext cx="8329256" cy="1327944"/>
          </a:xfrm>
          <a:prstGeom prst="rect">
            <a:avLst/>
          </a:prstGeom>
          <a:solidFill>
            <a:srgbClr val="FF0000"/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convex"/>
          </a:sp3d>
        </p:spPr>
        <p:txBody>
          <a:bodyPr vert="horz" lIns="91440" tIns="45720" rIns="91440" bIns="45720" rtlCol="1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ar-SA" sz="8000" b="1" dirty="0">
                <a:solidFill>
                  <a:schemeClr val="bg1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مفاهيم خاطئة تخالف شمولية العبادة .</a:t>
            </a:r>
          </a:p>
        </p:txBody>
      </p:sp>
      <p:sp>
        <p:nvSpPr>
          <p:cNvPr id="21" name="مستطيل مستدير الزوايا 6">
            <a:extLst>
              <a:ext uri="{FF2B5EF4-FFF2-40B4-BE49-F238E27FC236}">
                <a16:creationId xmlns:a16="http://schemas.microsoft.com/office/drawing/2014/main" id="{969299DC-9F16-4665-ACAC-69C9CFC8CF6A}"/>
              </a:ext>
            </a:extLst>
          </p:cNvPr>
          <p:cNvSpPr/>
          <p:nvPr/>
        </p:nvSpPr>
        <p:spPr>
          <a:xfrm>
            <a:off x="5732076" y="2995282"/>
            <a:ext cx="5628588" cy="117291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يعبدون الله بعبادات لا دليل عليها .</a:t>
            </a:r>
          </a:p>
        </p:txBody>
      </p:sp>
      <p:sp>
        <p:nvSpPr>
          <p:cNvPr id="22" name="مستطيل مستدير الزوايا 11">
            <a:extLst>
              <a:ext uri="{FF2B5EF4-FFF2-40B4-BE49-F238E27FC236}">
                <a16:creationId xmlns:a16="http://schemas.microsoft.com/office/drawing/2014/main" id="{CED035DF-521D-4491-A953-ED0F518662BD}"/>
              </a:ext>
            </a:extLst>
          </p:cNvPr>
          <p:cNvSpPr/>
          <p:nvPr/>
        </p:nvSpPr>
        <p:spPr>
          <a:xfrm>
            <a:off x="5750930" y="4556692"/>
            <a:ext cx="5628588" cy="13149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يعبدون الله فقط في الشعائر الظاهرة </a:t>
            </a:r>
          </a:p>
          <a:p>
            <a:pPr algn="ctr"/>
            <a:r>
              <a:rPr lang="ar-SA" sz="44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وأبعدوا العبادة عن ميادين الحياة .</a:t>
            </a:r>
          </a:p>
        </p:txBody>
      </p:sp>
      <p:sp>
        <p:nvSpPr>
          <p:cNvPr id="23" name="عنوان 1">
            <a:extLst>
              <a:ext uri="{FF2B5EF4-FFF2-40B4-BE49-F238E27FC236}">
                <a16:creationId xmlns:a16="http://schemas.microsoft.com/office/drawing/2014/main" id="{6AD60455-F123-4833-B536-1DBF64188A09}"/>
              </a:ext>
            </a:extLst>
          </p:cNvPr>
          <p:cNvSpPr txBox="1">
            <a:spLocks/>
          </p:cNvSpPr>
          <p:nvPr/>
        </p:nvSpPr>
        <p:spPr>
          <a:xfrm>
            <a:off x="423869" y="3619301"/>
            <a:ext cx="5116959" cy="28792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convex"/>
          </a:sp3d>
        </p:spPr>
        <p:txBody>
          <a:bodyPr vert="horz" lIns="91440" tIns="45720" rIns="91440" bIns="45720" rtlCol="1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ar-SA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نشاط جماعي في 3 دقائق </a:t>
            </a:r>
          </a:p>
          <a:p>
            <a:pPr>
              <a:lnSpc>
                <a:spcPct val="100000"/>
              </a:lnSpc>
            </a:pPr>
            <a:r>
              <a:rPr lang="ar-SA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استراتيجية : اقرأ ناقش شارك </a:t>
            </a:r>
          </a:p>
          <a:p>
            <a:pPr algn="r">
              <a:lnSpc>
                <a:spcPct val="100000"/>
              </a:lnSpc>
            </a:pPr>
            <a:r>
              <a:rPr lang="ar-SA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_ صـ 102 قراءة صامتة </a:t>
            </a:r>
          </a:p>
          <a:p>
            <a:pPr marL="457200" indent="-457200" algn="r">
              <a:lnSpc>
                <a:spcPct val="100000"/>
              </a:lnSpc>
              <a:buFontTx/>
              <a:buChar char="-"/>
            </a:pPr>
            <a:r>
              <a:rPr lang="ar-SA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ناقشي زميلاتك في الرد المناسب لهذه المفاهيم </a:t>
            </a:r>
          </a:p>
          <a:p>
            <a:pPr marL="457200" indent="-457200" algn="r">
              <a:lnSpc>
                <a:spcPct val="100000"/>
              </a:lnSpc>
              <a:buFontTx/>
              <a:buChar char="-"/>
            </a:pPr>
            <a:r>
              <a:rPr lang="ar-SA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ضعي الرد المناسب في الورقة </a:t>
            </a:r>
          </a:p>
        </p:txBody>
      </p:sp>
    </p:spTree>
    <p:extLst>
      <p:ext uri="{BB962C8B-B14F-4D97-AF65-F5344CB8AC3E}">
        <p14:creationId xmlns:p14="http://schemas.microsoft.com/office/powerpoint/2010/main" val="372907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1">
            <a:extLst>
              <a:ext uri="{FF2B5EF4-FFF2-40B4-BE49-F238E27FC236}">
                <a16:creationId xmlns:a16="http://schemas.microsoft.com/office/drawing/2014/main" id="{AFF9D57C-D678-4110-81FE-B693972A2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51770" y="188534"/>
            <a:ext cx="3101418" cy="867267"/>
          </a:xfrm>
          <a:solidFill>
            <a:schemeClr val="accent4">
              <a:lumMod val="20000"/>
              <a:lumOff val="80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convex"/>
          </a:sp3d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ar-SA" sz="5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شمولية العبادة </a:t>
            </a:r>
          </a:p>
        </p:txBody>
      </p:sp>
      <p:sp>
        <p:nvSpPr>
          <p:cNvPr id="20" name="عنوان 1">
            <a:extLst>
              <a:ext uri="{FF2B5EF4-FFF2-40B4-BE49-F238E27FC236}">
                <a16:creationId xmlns:a16="http://schemas.microsoft.com/office/drawing/2014/main" id="{D56BE1F7-BDA1-412D-B484-5A86A16D8112}"/>
              </a:ext>
            </a:extLst>
          </p:cNvPr>
          <p:cNvSpPr txBox="1">
            <a:spLocks/>
          </p:cNvSpPr>
          <p:nvPr/>
        </p:nvSpPr>
        <p:spPr>
          <a:xfrm>
            <a:off x="2536372" y="572579"/>
            <a:ext cx="5976256" cy="1327944"/>
          </a:xfrm>
          <a:prstGeom prst="rect">
            <a:avLst/>
          </a:prstGeom>
          <a:solidFill>
            <a:srgbClr val="FF0000"/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convex"/>
          </a:sp3d>
        </p:spPr>
        <p:txBody>
          <a:bodyPr vert="horz" lIns="91440" tIns="45720" rIns="91440" bIns="45720" rtlCol="1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ar-SA" sz="7200" b="1" dirty="0">
                <a:solidFill>
                  <a:schemeClr val="bg1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الرد على المفاهيم خاطئة ...</a:t>
            </a:r>
            <a:endParaRPr lang="ar-SA" sz="8000" b="1" dirty="0">
              <a:solidFill>
                <a:schemeClr val="bg1">
                  <a:lumMod val="7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1" name="مستطيل مستدير الزوايا 6">
            <a:extLst>
              <a:ext uri="{FF2B5EF4-FFF2-40B4-BE49-F238E27FC236}">
                <a16:creationId xmlns:a16="http://schemas.microsoft.com/office/drawing/2014/main" id="{969299DC-9F16-4665-ACAC-69C9CFC8CF6A}"/>
              </a:ext>
            </a:extLst>
          </p:cNvPr>
          <p:cNvSpPr/>
          <p:nvPr/>
        </p:nvSpPr>
        <p:spPr>
          <a:xfrm>
            <a:off x="6309956" y="2505539"/>
            <a:ext cx="5628588" cy="117291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يعبدون الله بعبادات لا دليل عليها .</a:t>
            </a:r>
          </a:p>
        </p:txBody>
      </p:sp>
      <p:sp>
        <p:nvSpPr>
          <p:cNvPr id="22" name="مستطيل مستدير الزوايا 11">
            <a:extLst>
              <a:ext uri="{FF2B5EF4-FFF2-40B4-BE49-F238E27FC236}">
                <a16:creationId xmlns:a16="http://schemas.microsoft.com/office/drawing/2014/main" id="{CED035DF-521D-4491-A953-ED0F518662BD}"/>
              </a:ext>
            </a:extLst>
          </p:cNvPr>
          <p:cNvSpPr/>
          <p:nvPr/>
        </p:nvSpPr>
        <p:spPr>
          <a:xfrm>
            <a:off x="6409552" y="4754140"/>
            <a:ext cx="5628588" cy="13149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يعبدون الله فقط في الشعائر الظاهرة </a:t>
            </a:r>
          </a:p>
          <a:p>
            <a:pPr algn="ctr"/>
            <a:r>
              <a:rPr lang="ar-SA" sz="44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وأبعدوا العبادة عن ميادين الحياة .</a:t>
            </a:r>
          </a:p>
        </p:txBody>
      </p:sp>
      <p:sp>
        <p:nvSpPr>
          <p:cNvPr id="8" name="مستطيل مستدير الزوايا 7">
            <a:extLst>
              <a:ext uri="{FF2B5EF4-FFF2-40B4-BE49-F238E27FC236}">
                <a16:creationId xmlns:a16="http://schemas.microsoft.com/office/drawing/2014/main" id="{4A2CA016-7D37-4CB5-B492-73C3B2240BF0}"/>
              </a:ext>
            </a:extLst>
          </p:cNvPr>
          <p:cNvSpPr/>
          <p:nvPr/>
        </p:nvSpPr>
        <p:spPr>
          <a:xfrm>
            <a:off x="286398" y="2166382"/>
            <a:ext cx="5976256" cy="198186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marL="685800" indent="-685800" algn="ctr">
              <a:buFont typeface="Wingdings" panose="05000000000000000000" pitchFamily="2" charset="2"/>
              <a:buChar char="q"/>
            </a:pPr>
            <a:r>
              <a:rPr lang="ar-SA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العبادات توقيفية.</a:t>
            </a:r>
          </a:p>
          <a:p>
            <a:pPr marL="685800" indent="-685800" algn="ctr">
              <a:buFont typeface="Wingdings" panose="05000000000000000000" pitchFamily="2" charset="2"/>
              <a:buChar char="q"/>
            </a:pPr>
            <a:r>
              <a:rPr lang="ar-SA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لا يعبد الله إلا بما شرع. </a:t>
            </a:r>
          </a:p>
          <a:p>
            <a:pPr marL="685800" indent="-685800" algn="ctr">
              <a:buFont typeface="Wingdings" panose="05000000000000000000" pitchFamily="2" charset="2"/>
              <a:buChar char="q"/>
            </a:pPr>
            <a:r>
              <a:rPr lang="ar-SA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قال </a:t>
            </a:r>
            <a:r>
              <a:rPr lang="ar-SA" sz="3200" b="1" dirty="0">
                <a:latin typeface="Arabic Typesetting" panose="03020402040406030203" pitchFamily="66" charset="-78"/>
                <a:cs typeface="Arabic Typesetting" panose="03020402040406030203" pitchFamily="66" charset="-78"/>
                <a:sym typeface="AGA Arabesque"/>
              </a:rPr>
              <a:t> :( </a:t>
            </a:r>
            <a:r>
              <a:rPr lang="ar-SA" sz="3200" b="1" dirty="0">
                <a:solidFill>
                  <a:srgbClr val="0000F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  <a:sym typeface="AGA Arabesque"/>
              </a:rPr>
              <a:t>من عمل عملا ليس عليه أمرنا فهو رد </a:t>
            </a:r>
            <a:r>
              <a:rPr lang="ar-SA" sz="3200" b="1" dirty="0">
                <a:latin typeface="Arabic Typesetting" panose="03020402040406030203" pitchFamily="66" charset="-78"/>
                <a:cs typeface="Arabic Typesetting" panose="03020402040406030203" pitchFamily="66" charset="-78"/>
                <a:sym typeface="AGA Arabesque"/>
              </a:rPr>
              <a:t>)</a:t>
            </a:r>
            <a:endParaRPr lang="ar-SA" sz="32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0" name="مستطيل مستدير الزوايا 8">
            <a:extLst>
              <a:ext uri="{FF2B5EF4-FFF2-40B4-BE49-F238E27FC236}">
                <a16:creationId xmlns:a16="http://schemas.microsoft.com/office/drawing/2014/main" id="{F820FF89-F11C-4C4E-A03B-94B7DC7A18CD}"/>
              </a:ext>
            </a:extLst>
          </p:cNvPr>
          <p:cNvSpPr/>
          <p:nvPr/>
        </p:nvSpPr>
        <p:spPr>
          <a:xfrm>
            <a:off x="235054" y="4468537"/>
            <a:ext cx="6071144" cy="216086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marL="685800" indent="-685800" algn="ctr">
              <a:buFont typeface="Wingdings" panose="05000000000000000000" pitchFamily="2" charset="2"/>
              <a:buChar char="q"/>
            </a:pPr>
            <a:r>
              <a:rPr lang="ar-SA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أن الدين كله عبادة ويستوعب كل ميادين الحياة .</a:t>
            </a:r>
          </a:p>
          <a:p>
            <a:pPr marL="685800" indent="-685800" algn="ctr">
              <a:buFont typeface="Wingdings" panose="05000000000000000000" pitchFamily="2" charset="2"/>
              <a:buChar char="q"/>
            </a:pPr>
            <a:r>
              <a:rPr lang="ar-SA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عليهم أن يستسلموا لشرع الله في جميع الأمور </a:t>
            </a:r>
          </a:p>
          <a:p>
            <a:pPr marL="685800" indent="-685800" algn="ctr">
              <a:buFont typeface="Wingdings" panose="05000000000000000000" pitchFamily="2" charset="2"/>
              <a:buChar char="q"/>
            </a:pPr>
            <a:r>
              <a:rPr lang="ar-SA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قال تعالى (</a:t>
            </a:r>
            <a:r>
              <a:rPr lang="ar-SA" sz="3200" b="1" dirty="0">
                <a:solidFill>
                  <a:srgbClr val="0000F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يَا أَيُّهَا الَّذِينَ آمَنُوا ادْخُلُوا فِي السِّلْمِ كَافَّةً وَلَا تَتَّبِعُوا خُطُوَاتِ الشَّيْطَانِ ۚ إِنَّهُ لَكُمْ عَدُوٌّ مُّبِينٌ </a:t>
            </a:r>
            <a:r>
              <a:rPr lang="ar-SA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69450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6" name="Picture 12" descr="ÙØªÙØ¬Ø© Ø¨Ø­Ø« Ø§ÙØµÙØ± Ø¹Ù Ø§ÙØ¯Ø¹ÙØ© ÙØ§ÙØ¥Ø±Ø´Ø§Ø¯">
            <a:extLst>
              <a:ext uri="{FF2B5EF4-FFF2-40B4-BE49-F238E27FC236}">
                <a16:creationId xmlns:a16="http://schemas.microsoft.com/office/drawing/2014/main" id="{4F0EC721-A324-456F-9137-9522DAE8C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73" y="3794353"/>
            <a:ext cx="2827565" cy="282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ÙØªÙØ¬Ø© Ø¨Ø­Ø« Ø§ÙØµÙØ± Ø¹Ù ÙØ·ÙÙ">
            <a:extLst>
              <a:ext uri="{FF2B5EF4-FFF2-40B4-BE49-F238E27FC236}">
                <a16:creationId xmlns:a16="http://schemas.microsoft.com/office/drawing/2014/main" id="{20AEDA50-FE93-4DE1-B298-646F01814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08" y="325942"/>
            <a:ext cx="3420330" cy="28275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عنوان 1">
            <a:extLst>
              <a:ext uri="{FF2B5EF4-FFF2-40B4-BE49-F238E27FC236}">
                <a16:creationId xmlns:a16="http://schemas.microsoft.com/office/drawing/2014/main" id="{489CAFB3-4874-4BB5-8D37-A621DB29EF75}"/>
              </a:ext>
            </a:extLst>
          </p:cNvPr>
          <p:cNvSpPr txBox="1">
            <a:spLocks/>
          </p:cNvSpPr>
          <p:nvPr/>
        </p:nvSpPr>
        <p:spPr>
          <a:xfrm>
            <a:off x="8840884" y="185057"/>
            <a:ext cx="3101418" cy="1219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convex"/>
          </a:sp3d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ar-SA" sz="5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شمولية العبادة </a:t>
            </a:r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CDE422C8-E7CE-4AF8-9F8F-D05C4AD2D91F}"/>
              </a:ext>
            </a:extLst>
          </p:cNvPr>
          <p:cNvSpPr txBox="1">
            <a:spLocks/>
          </p:cNvSpPr>
          <p:nvPr/>
        </p:nvSpPr>
        <p:spPr>
          <a:xfrm>
            <a:off x="3655338" y="1022188"/>
            <a:ext cx="5345465" cy="33745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convex"/>
          </a:sp3d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ar-SA" sz="3200" b="1" dirty="0">
                <a:solidFill>
                  <a:schemeClr val="accent6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حرصت الدولة على أن تكون جميع ميادين الحياة قائمة على عبادة الله </a:t>
            </a:r>
          </a:p>
          <a:p>
            <a:pPr algn="ctr">
              <a:lnSpc>
                <a:spcPct val="150000"/>
              </a:lnSpc>
            </a:pPr>
            <a:r>
              <a:rPr lang="ar-SA" sz="3200" b="1" dirty="0">
                <a:solidFill>
                  <a:schemeClr val="accent6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ويظهر جليا في مراعاتها حقوق الله و المبادئ الإسلامية تحدثي عن ذلك .</a:t>
            </a:r>
          </a:p>
        </p:txBody>
      </p:sp>
      <p:pic>
        <p:nvPicPr>
          <p:cNvPr id="6148" name="Picture 4" descr="ÙØªÙØ¬Ø© Ø¨Ø­Ø« Ø§ÙØµÙØ± Ø¹Ù ÙØ²Ø§ÙØ©">
            <a:extLst>
              <a:ext uri="{FF2B5EF4-FFF2-40B4-BE49-F238E27FC236}">
                <a16:creationId xmlns:a16="http://schemas.microsoft.com/office/drawing/2014/main" id="{681292B1-449F-4FED-88EE-29E6734AA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847" y="4169230"/>
            <a:ext cx="2648925" cy="209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ÙØªÙØ¬Ø© Ø¨Ø­Ø« Ø§ÙØµÙØ± Ø¹Ù ÙÙØ§ÙØ­Ø© Ø§ÙÙØ³Ø§Ø¯ Ø§ÙØªØ¬Ø§Ø±Ù">
            <a:extLst>
              <a:ext uri="{FF2B5EF4-FFF2-40B4-BE49-F238E27FC236}">
                <a16:creationId xmlns:a16="http://schemas.microsoft.com/office/drawing/2014/main" id="{38B03F6E-E6B5-4BA6-B369-4742556A8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411" y="2238716"/>
            <a:ext cx="2164364" cy="155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ÙØªÙØ¬Ø© Ø¨Ø­Ø« Ø§ÙØµÙØ± Ø¹Ù ÙÙØ§ÙØ­Ø© Ø§ÙÙØ³Ø§Ø¯ Ø§ÙØªØ¬Ø§Ø±Ù">
            <a:extLst>
              <a:ext uri="{FF2B5EF4-FFF2-40B4-BE49-F238E27FC236}">
                <a16:creationId xmlns:a16="http://schemas.microsoft.com/office/drawing/2014/main" id="{F52E69C3-E9B9-464D-A4B2-43DADE845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308" y="4717184"/>
            <a:ext cx="2648925" cy="166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ØµÙØ±Ø© Ø°Ø§Øª ØµÙØ©">
            <a:extLst>
              <a:ext uri="{FF2B5EF4-FFF2-40B4-BE49-F238E27FC236}">
                <a16:creationId xmlns:a16="http://schemas.microsoft.com/office/drawing/2014/main" id="{68BF9041-9E5D-418B-9F7A-ACEE4579A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646" y="4717184"/>
            <a:ext cx="2135048" cy="1372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251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535B85C-4393-4AFE-AF5D-3A52F3EFE0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049" y="3286125"/>
            <a:ext cx="4762500" cy="3571875"/>
          </a:xfrm>
          <a:prstGeom prst="rect">
            <a:avLst/>
          </a:prstGeom>
        </p:spPr>
      </p:pic>
      <p:sp>
        <p:nvSpPr>
          <p:cNvPr id="7" name="عنوان 1">
            <a:extLst>
              <a:ext uri="{FF2B5EF4-FFF2-40B4-BE49-F238E27FC236}">
                <a16:creationId xmlns:a16="http://schemas.microsoft.com/office/drawing/2014/main" id="{B8DDDA6E-76BC-4FCA-BCD8-DBA1B89B2456}"/>
              </a:ext>
            </a:extLst>
          </p:cNvPr>
          <p:cNvSpPr txBox="1">
            <a:spLocks/>
          </p:cNvSpPr>
          <p:nvPr/>
        </p:nvSpPr>
        <p:spPr>
          <a:xfrm>
            <a:off x="3570516" y="3995058"/>
            <a:ext cx="3559627" cy="2525486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1" anchor="ctr">
            <a:normAutofit fontScale="75000" lnSpcReduction="2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9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نشاط جماعي </a:t>
            </a:r>
          </a:p>
          <a:p>
            <a:pPr algn="ctr"/>
            <a:r>
              <a:rPr lang="ar-SA" sz="9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في دقيقة  </a:t>
            </a:r>
          </a:p>
          <a:p>
            <a:pPr algn="ctr"/>
            <a:r>
              <a:rPr lang="ar-SA" sz="9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صـ 103</a:t>
            </a:r>
          </a:p>
        </p:txBody>
      </p:sp>
      <p:pic>
        <p:nvPicPr>
          <p:cNvPr id="3074" name="Picture 2" descr="ØµÙØ±Ø© Ø°Ø§Øª ØµÙØ©">
            <a:extLst>
              <a:ext uri="{FF2B5EF4-FFF2-40B4-BE49-F238E27FC236}">
                <a16:creationId xmlns:a16="http://schemas.microsoft.com/office/drawing/2014/main" id="{E492078B-84C8-4C52-BBB7-6EC97E03B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5" y="2750876"/>
            <a:ext cx="3211285" cy="410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عنوان 1">
            <a:extLst>
              <a:ext uri="{FF2B5EF4-FFF2-40B4-BE49-F238E27FC236}">
                <a16:creationId xmlns:a16="http://schemas.microsoft.com/office/drawing/2014/main" id="{F59E1C47-EFEE-4948-BDFB-1102784BF115}"/>
              </a:ext>
            </a:extLst>
          </p:cNvPr>
          <p:cNvSpPr txBox="1">
            <a:spLocks/>
          </p:cNvSpPr>
          <p:nvPr/>
        </p:nvSpPr>
        <p:spPr>
          <a:xfrm>
            <a:off x="8840884" y="185057"/>
            <a:ext cx="3101418" cy="1219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convex"/>
          </a:sp3d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ar-SA" sz="5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شمولية العبادة 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B4883579-3AEC-44AC-8925-EA333B46BB36}"/>
              </a:ext>
            </a:extLst>
          </p:cNvPr>
          <p:cNvSpPr/>
          <p:nvPr/>
        </p:nvSpPr>
        <p:spPr>
          <a:xfrm>
            <a:off x="2288681" y="1833037"/>
            <a:ext cx="7192736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ar-SA" sz="4800" b="1" dirty="0">
                <a:solidFill>
                  <a:srgbClr val="0000F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علاقة الدين بالمعاملات و السياسة و الاقتصاد ؟</a:t>
            </a:r>
            <a:endParaRPr lang="ar-SA" sz="48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0671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15052384-1E6E-43E5-9746-E4E56B379F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9" t="14335" r="7196" b="22087"/>
          <a:stretch/>
        </p:blipFill>
        <p:spPr>
          <a:xfrm>
            <a:off x="1118721" y="1179694"/>
            <a:ext cx="4594745" cy="3439440"/>
          </a:xfrm>
          <a:prstGeom prst="rect">
            <a:avLst/>
          </a:prstGeo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5B109B14-7504-4682-AB8C-E0D52F1E1C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2948" y="333816"/>
            <a:ext cx="5546103" cy="1560971"/>
          </a:xfrm>
          <a:ln w="571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ar-SA" sz="115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شمولية العبادة 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FF98A6E-1D8A-41D1-B84F-9FBF23C49F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8664" y="2559378"/>
            <a:ext cx="5913748" cy="4119513"/>
          </a:xfrm>
        </p:spPr>
        <p:txBody>
          <a:bodyPr/>
          <a:lstStyle/>
          <a:p>
            <a:pPr algn="r"/>
            <a:r>
              <a:rPr lang="ar-SA" sz="5400" b="1" dirty="0">
                <a:solidFill>
                  <a:srgbClr val="00B05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الأهداف : </a:t>
            </a:r>
          </a:p>
          <a:p>
            <a:pPr marL="342900" indent="-342900" algn="r">
              <a:buFont typeface="Wingdings" panose="05000000000000000000" pitchFamily="2" charset="2"/>
              <a:buChar char="q"/>
            </a:pPr>
            <a:r>
              <a:rPr lang="ar-SA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أن نبين شمولية العبادة .</a:t>
            </a:r>
          </a:p>
          <a:p>
            <a:pPr marL="342900" indent="-342900" algn="r">
              <a:buFont typeface="Wingdings" panose="05000000000000000000" pitchFamily="2" charset="2"/>
              <a:buChar char="q"/>
            </a:pPr>
            <a:r>
              <a:rPr lang="ar-SA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أن نذكر أهمية النية في الأعمال .</a:t>
            </a:r>
          </a:p>
          <a:p>
            <a:pPr marL="342900" indent="-342900" algn="r">
              <a:buFont typeface="Wingdings" panose="05000000000000000000" pitchFamily="2" charset="2"/>
              <a:buChar char="q"/>
            </a:pPr>
            <a:r>
              <a:rPr lang="ar-SA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أن نحول بعض المباحات إلى عبادات .</a:t>
            </a:r>
          </a:p>
          <a:p>
            <a:pPr marL="342900" indent="-342900" algn="r">
              <a:buFont typeface="Wingdings" panose="05000000000000000000" pitchFamily="2" charset="2"/>
              <a:buChar char="q"/>
            </a:pPr>
            <a:r>
              <a:rPr lang="ar-SA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أن نرد على المفاهيم الغير صحيحة في العبادة .</a:t>
            </a:r>
          </a:p>
          <a:p>
            <a:endParaRPr lang="ar-SA" dirty="0"/>
          </a:p>
        </p:txBody>
      </p:sp>
      <p:pic>
        <p:nvPicPr>
          <p:cNvPr id="1026" name="Picture 2" descr="ÙØªÙØ¬Ø© Ø¨Ø­Ø« Ø§ÙØµÙØ± Ø¹Ù Ø§ÙØ£ÙØ¯Ø§Ù">
            <a:extLst>
              <a:ext uri="{FF2B5EF4-FFF2-40B4-BE49-F238E27FC236}">
                <a16:creationId xmlns:a16="http://schemas.microsoft.com/office/drawing/2014/main" id="{3DFC8E3B-0B8A-4802-B662-8851925BD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192" y="1894787"/>
            <a:ext cx="1724430" cy="170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عنوان 1">
            <a:extLst>
              <a:ext uri="{FF2B5EF4-FFF2-40B4-BE49-F238E27FC236}">
                <a16:creationId xmlns:a16="http://schemas.microsoft.com/office/drawing/2014/main" id="{96676608-C68F-4797-B439-609015726E5E}"/>
              </a:ext>
            </a:extLst>
          </p:cNvPr>
          <p:cNvSpPr txBox="1">
            <a:spLocks/>
          </p:cNvSpPr>
          <p:nvPr/>
        </p:nvSpPr>
        <p:spPr>
          <a:xfrm>
            <a:off x="2199589" y="2495565"/>
            <a:ext cx="3211398" cy="1379684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1" anchor="b">
            <a:normAutofit fontScale="37500" lnSpcReduction="2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115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حولي الأهداف إلى أسئلة </a:t>
            </a:r>
          </a:p>
          <a:p>
            <a:r>
              <a:rPr lang="ar-SA" sz="115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ثم أجيبي عليها ..</a:t>
            </a:r>
          </a:p>
        </p:txBody>
      </p:sp>
    </p:spTree>
    <p:extLst>
      <p:ext uri="{BB962C8B-B14F-4D97-AF65-F5344CB8AC3E}">
        <p14:creationId xmlns:p14="http://schemas.microsoft.com/office/powerpoint/2010/main" val="235354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C8BFAF31-2FC4-4FD5-BA26-462F6120E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051" y="782425"/>
            <a:ext cx="6350000" cy="6075575"/>
          </a:xfrm>
          <a:prstGeom prst="rect">
            <a:avLst/>
          </a:prstGeo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5B109B14-7504-4682-AB8C-E0D52F1E1C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897" y="542696"/>
            <a:ext cx="5546103" cy="1560971"/>
          </a:xfrm>
          <a:ln w="571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ar-SA" sz="115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شمولية العبادة </a:t>
            </a:r>
          </a:p>
        </p:txBody>
      </p:sp>
      <p:sp>
        <p:nvSpPr>
          <p:cNvPr id="5" name="عنوان فرعي 4">
            <a:extLst>
              <a:ext uri="{FF2B5EF4-FFF2-40B4-BE49-F238E27FC236}">
                <a16:creationId xmlns:a16="http://schemas.microsoft.com/office/drawing/2014/main" id="{8B0E88FD-E3E7-40C2-8394-32A43BB515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115139">
            <a:off x="6718294" y="3024360"/>
            <a:ext cx="3192524" cy="178311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0"/>
              </a:spcBef>
            </a:pPr>
            <a:r>
              <a:rPr lang="ar-SA" sz="44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أمور سوف تتغير</a:t>
            </a:r>
          </a:p>
          <a:p>
            <a:pPr>
              <a:spcBef>
                <a:spcPct val="0"/>
              </a:spcBef>
            </a:pPr>
            <a:r>
              <a:rPr lang="ar-SA" sz="44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 في حياتك </a:t>
            </a:r>
          </a:p>
          <a:p>
            <a:pPr>
              <a:spcBef>
                <a:spcPct val="0"/>
              </a:spcBef>
            </a:pPr>
            <a:r>
              <a:rPr lang="ar-SA" sz="44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بعد درس اليوم ..؟</a:t>
            </a:r>
            <a:endParaRPr lang="ar-SA" sz="28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39954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D77EE619-73D9-4774-80B7-07C434A1DE64}"/>
              </a:ext>
            </a:extLst>
          </p:cNvPr>
          <p:cNvSpPr/>
          <p:nvPr/>
        </p:nvSpPr>
        <p:spPr>
          <a:xfrm>
            <a:off x="2499632" y="2781691"/>
            <a:ext cx="7192736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ar-SA" sz="4800" b="1" dirty="0">
                <a:solidFill>
                  <a:srgbClr val="0000F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الواجب صــ  103 </a:t>
            </a:r>
          </a:p>
          <a:p>
            <a:pPr algn="ctr"/>
            <a:r>
              <a:rPr lang="ar-SA" sz="4800" b="1" dirty="0">
                <a:solidFill>
                  <a:srgbClr val="0000FF"/>
                </a:solidFill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1- 2- 3</a:t>
            </a:r>
            <a:endParaRPr lang="ar-SA" sz="48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5070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1">
            <a:extLst>
              <a:ext uri="{FF2B5EF4-FFF2-40B4-BE49-F238E27FC236}">
                <a16:creationId xmlns:a16="http://schemas.microsoft.com/office/drawing/2014/main" id="{B8DDDA6E-76BC-4FCA-BCD8-DBA1B89B2456}"/>
              </a:ext>
            </a:extLst>
          </p:cNvPr>
          <p:cNvSpPr txBox="1">
            <a:spLocks/>
          </p:cNvSpPr>
          <p:nvPr/>
        </p:nvSpPr>
        <p:spPr>
          <a:xfrm>
            <a:off x="3601040" y="3237097"/>
            <a:ext cx="8069344" cy="3201409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1" anchor="ctr">
            <a:normAutofit fontScale="32500" lnSpcReduction="2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ar-SA" sz="9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عن أبي هريرة رضي الله عنه قال: قال رسول الله صلى الله عليه وسلم: </a:t>
            </a:r>
            <a:r>
              <a:rPr lang="ar-SA" sz="9600" b="1" dirty="0">
                <a:solidFill>
                  <a:srgbClr val="0000F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((كل سُلَامَى من الناس عليه صدقةٌ، كل يومٍ تطلع فيه الشمس: تعدل بين اثنين صدقةٌ، وتعين الرجل في دابته فتحمله عليها أو ترفع له متاعه صدقةٌ، والكلمة الطيبة صدقةٌ، وبكل خطوةٍ تمشيها إلى الصلاة صدقةٌ، وتميط الأذى عن الطريق صدقةٌ))؛</a:t>
            </a:r>
            <a:r>
              <a:rPr lang="ar-SA" sz="9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رواه البخاري ومسلم.</a:t>
            </a:r>
          </a:p>
        </p:txBody>
      </p:sp>
      <p:pic>
        <p:nvPicPr>
          <p:cNvPr id="3074" name="Picture 2" descr="ØµÙØ±Ø© Ø°Ø§Øª ØµÙØ©">
            <a:extLst>
              <a:ext uri="{FF2B5EF4-FFF2-40B4-BE49-F238E27FC236}">
                <a16:creationId xmlns:a16="http://schemas.microsoft.com/office/drawing/2014/main" id="{E492078B-84C8-4C52-BBB7-6EC97E03B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44" y="2144755"/>
            <a:ext cx="3211285" cy="338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عنوان 1">
            <a:extLst>
              <a:ext uri="{FF2B5EF4-FFF2-40B4-BE49-F238E27FC236}">
                <a16:creationId xmlns:a16="http://schemas.microsoft.com/office/drawing/2014/main" id="{F59E1C47-EFEE-4948-BDFB-1102784BF115}"/>
              </a:ext>
            </a:extLst>
          </p:cNvPr>
          <p:cNvSpPr txBox="1">
            <a:spLocks/>
          </p:cNvSpPr>
          <p:nvPr/>
        </p:nvSpPr>
        <p:spPr>
          <a:xfrm>
            <a:off x="8840884" y="185057"/>
            <a:ext cx="3101418" cy="1219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convex"/>
          </a:sp3d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ar-SA" sz="5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شمولية العبادة 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B4883579-3AEC-44AC-8925-EA333B46BB36}"/>
              </a:ext>
            </a:extLst>
          </p:cNvPr>
          <p:cNvSpPr/>
          <p:nvPr/>
        </p:nvSpPr>
        <p:spPr>
          <a:xfrm>
            <a:off x="2270768" y="1824243"/>
            <a:ext cx="7192736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ar-SA" sz="4800" b="1" dirty="0">
                <a:solidFill>
                  <a:srgbClr val="0000F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هل كل العبادات لا بد من استحضار نية لها ؟</a:t>
            </a:r>
            <a:endParaRPr lang="ar-SA" sz="4800" b="1" dirty="0">
              <a:latin typeface="Arabic Typesetting" panose="03020402040406030203" pitchFamily="66" charset="-78"/>
              <a:ea typeface="+mj-ea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718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FF98A6E-1D8A-41D1-B84F-9FBF23C49F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06943" y="255522"/>
            <a:ext cx="8006500" cy="3911125"/>
          </a:xfrm>
        </p:spPr>
        <p:txBody>
          <a:bodyPr/>
          <a:lstStyle/>
          <a:p>
            <a:r>
              <a:rPr lang="ar-SA" sz="5400" b="1" dirty="0">
                <a:solidFill>
                  <a:srgbClr val="00B05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عرفي العبادة شرعا ؟</a:t>
            </a:r>
          </a:p>
          <a:p>
            <a:r>
              <a:rPr lang="ar-SA" sz="5400" b="1" dirty="0">
                <a:solidFill>
                  <a:srgbClr val="00B05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اذكري أقسام العبادة ؟</a:t>
            </a:r>
          </a:p>
          <a:p>
            <a:r>
              <a:rPr lang="ar-SA" sz="5400" b="1" dirty="0">
                <a:solidFill>
                  <a:srgbClr val="00B05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مثلي للعبادات الباطنة ؟</a:t>
            </a:r>
          </a:p>
          <a:p>
            <a:r>
              <a:rPr lang="ar-SA" sz="5400" b="1" dirty="0">
                <a:solidFill>
                  <a:srgbClr val="00B05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مثلي للعبادات الظاهرة ؟</a:t>
            </a:r>
            <a:endParaRPr lang="ar-SA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ar-SA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29E07BC7-E5BB-4A20-AFE3-08EADC2466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82" b="38229"/>
          <a:stretch/>
        </p:blipFill>
        <p:spPr>
          <a:xfrm>
            <a:off x="0" y="3429000"/>
            <a:ext cx="12113443" cy="34290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31FB50D9-9D10-43DE-90DF-C2F0D35740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39333" y="255522"/>
            <a:ext cx="3871274" cy="4047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5825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B109B14-7504-4682-AB8C-E0D52F1E1C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0911" y="333815"/>
            <a:ext cx="5546103" cy="1560971"/>
          </a:xfrm>
          <a:ln w="571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ar-SA" sz="115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شمولية العبادة 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FF98A6E-1D8A-41D1-B84F-9FBF23C49F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1093" y="2196444"/>
            <a:ext cx="8455843" cy="838986"/>
          </a:xfrm>
        </p:spPr>
        <p:txBody>
          <a:bodyPr/>
          <a:lstStyle/>
          <a:p>
            <a:pPr algn="r"/>
            <a:r>
              <a:rPr lang="ar-SA" sz="5400" b="1" dirty="0">
                <a:solidFill>
                  <a:srgbClr val="00B05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من خلال الجمل التالية </a:t>
            </a:r>
            <a:r>
              <a:rPr lang="ar-SA" sz="5400" b="1" u="sng" dirty="0">
                <a:solidFill>
                  <a:srgbClr val="00B05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ما المقصود بشمولية العبادة </a:t>
            </a:r>
            <a:r>
              <a:rPr lang="ar-SA" sz="5400" b="1" dirty="0">
                <a:solidFill>
                  <a:srgbClr val="00B05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؟</a:t>
            </a:r>
            <a:endParaRPr lang="ar-SA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ar-SA" dirty="0"/>
          </a:p>
        </p:txBody>
      </p:sp>
      <p:sp>
        <p:nvSpPr>
          <p:cNvPr id="4" name="عنوان فرعي 2">
            <a:extLst>
              <a:ext uri="{FF2B5EF4-FFF2-40B4-BE49-F238E27FC236}">
                <a16:creationId xmlns:a16="http://schemas.microsoft.com/office/drawing/2014/main" id="{EBCB3356-F9E1-4D0D-9377-64AC07F13442}"/>
              </a:ext>
            </a:extLst>
          </p:cNvPr>
          <p:cNvSpPr txBox="1">
            <a:spLocks/>
          </p:cNvSpPr>
          <p:nvPr/>
        </p:nvSpPr>
        <p:spPr>
          <a:xfrm>
            <a:off x="7437748" y="3337088"/>
            <a:ext cx="4411745" cy="253581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sz="6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1- شملتهم البركة </a:t>
            </a:r>
          </a:p>
          <a:p>
            <a:pPr algn="r"/>
            <a:r>
              <a:rPr lang="ar-SA" sz="6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2- خدمات صحية شاملة .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65138D22-F6D9-4655-B406-BECCA09E4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878" y="-207072"/>
            <a:ext cx="2699883" cy="2642746"/>
          </a:xfrm>
          <a:prstGeom prst="rect">
            <a:avLst/>
          </a:prstGeom>
        </p:spPr>
      </p:pic>
      <p:pic>
        <p:nvPicPr>
          <p:cNvPr id="2050" name="Picture 2" descr="ÙØ§ ÙØ¸Ø§ÙØ± Ø¹Ø§ÙÙÙØ© Ø§ÙØ¥Ø³ÙØ§Ù">
            <a:extLst>
              <a:ext uri="{FF2B5EF4-FFF2-40B4-BE49-F238E27FC236}">
                <a16:creationId xmlns:a16="http://schemas.microsoft.com/office/drawing/2014/main" id="{D7E259C2-7192-4E42-B2B0-EE56651EB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59" y="3167407"/>
            <a:ext cx="6000750" cy="33567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40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>
            <a:extLst>
              <a:ext uri="{FF2B5EF4-FFF2-40B4-BE49-F238E27FC236}">
                <a16:creationId xmlns:a16="http://schemas.microsoft.com/office/drawing/2014/main" id="{F70AFD8D-DB80-49FC-8AAC-EC8C5FE2D1FB}"/>
              </a:ext>
            </a:extLst>
          </p:cNvPr>
          <p:cNvSpPr txBox="1">
            <a:spLocks/>
          </p:cNvSpPr>
          <p:nvPr/>
        </p:nvSpPr>
        <p:spPr>
          <a:xfrm>
            <a:off x="3398362" y="239548"/>
            <a:ext cx="5546103" cy="1560971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>
            <a:normAutofit fontScale="90000" lnSpcReduction="2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ar-SA" sz="115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شمولية العبادة </a:t>
            </a:r>
          </a:p>
        </p:txBody>
      </p:sp>
      <p:pic>
        <p:nvPicPr>
          <p:cNvPr id="1026" name="Picture 2" descr="ÙØªÙØ¬Ø© Ø¨Ø­Ø« Ø§ÙØµÙØ± Ø¹Ù Ø®Ø±ÙØ·Ø©">
            <a:extLst>
              <a:ext uri="{FF2B5EF4-FFF2-40B4-BE49-F238E27FC236}">
                <a16:creationId xmlns:a16="http://schemas.microsoft.com/office/drawing/2014/main" id="{FBA612FC-71D9-470C-9565-2FF53E138A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" r="-1"/>
          <a:stretch/>
        </p:blipFill>
        <p:spPr bwMode="auto">
          <a:xfrm>
            <a:off x="9102700" y="1640263"/>
            <a:ext cx="2443633" cy="14894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ÙØªÙØ¬Ø© Ø¨Ø­Ø« Ø§ÙØµÙØ± Ø¹Ù Ø³Ø§Ø¹Ø© Ø²ÙÙ">
            <a:extLst>
              <a:ext uri="{FF2B5EF4-FFF2-40B4-BE49-F238E27FC236}">
                <a16:creationId xmlns:a16="http://schemas.microsoft.com/office/drawing/2014/main" id="{BC14001A-EF0A-4CD0-80A7-29456D6287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1" t="18969" r="23095" b="35533"/>
          <a:stretch/>
        </p:blipFill>
        <p:spPr bwMode="auto">
          <a:xfrm>
            <a:off x="9962046" y="3384215"/>
            <a:ext cx="1412938" cy="148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ØµÙØ±Ø© Ø°Ø§Øª ØµÙØ©">
            <a:extLst>
              <a:ext uri="{FF2B5EF4-FFF2-40B4-BE49-F238E27FC236}">
                <a16:creationId xmlns:a16="http://schemas.microsoft.com/office/drawing/2014/main" id="{34DC0A8A-7415-4022-86D4-8BCD42A2960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039" y="3392366"/>
            <a:ext cx="1480007" cy="148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ÙØªÙØ¬Ø© Ø¨Ø­Ø« Ø§ÙØµÙØ± Ø¹Ù ÙØ§Ù">
            <a:extLst>
              <a:ext uri="{FF2B5EF4-FFF2-40B4-BE49-F238E27FC236}">
                <a16:creationId xmlns:a16="http://schemas.microsoft.com/office/drawing/2014/main" id="{DA86D273-960E-4400-AADF-CA985A063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538" y="4873650"/>
            <a:ext cx="2753795" cy="19035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ÙØªÙØ¬Ø© Ø¨Ø­Ø« Ø§ÙØµÙØ± Ø¹Ù Ø§ÙØ¹ÙÙ Ø¹Ø¨Ø§Ø¯Ø©">
            <a:extLst>
              <a:ext uri="{FF2B5EF4-FFF2-40B4-BE49-F238E27FC236}">
                <a16:creationId xmlns:a16="http://schemas.microsoft.com/office/drawing/2014/main" id="{A3DE3359-DFEE-491C-AC5D-5B2BCDFFCF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8" t="25340" b="8043"/>
          <a:stretch/>
        </p:blipFill>
        <p:spPr bwMode="auto">
          <a:xfrm>
            <a:off x="5957964" y="4363091"/>
            <a:ext cx="2045780" cy="20355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ØµÙØ±Ø© Ø°Ø§Øª ØµÙØ©">
            <a:extLst>
              <a:ext uri="{FF2B5EF4-FFF2-40B4-BE49-F238E27FC236}">
                <a16:creationId xmlns:a16="http://schemas.microsoft.com/office/drawing/2014/main" id="{FAEB162E-5A6C-4885-B779-9330F8066C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0" t="31028" r="7033" b="17028"/>
          <a:stretch/>
        </p:blipFill>
        <p:spPr bwMode="auto">
          <a:xfrm>
            <a:off x="3242008" y="3822732"/>
            <a:ext cx="2657157" cy="13286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ÙØªÙØ¬Ø© Ø¨Ø­Ø« Ø§ÙØµÙØ± Ø¹Ù Ø§ÙØ¹ÙÙ Ø¹Ø¨Ø§Ø¯Ø©">
            <a:extLst>
              <a:ext uri="{FF2B5EF4-FFF2-40B4-BE49-F238E27FC236}">
                <a16:creationId xmlns:a16="http://schemas.microsoft.com/office/drawing/2014/main" id="{AC83B85F-BDB7-4B04-B4C3-80EB781799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57"/>
          <a:stretch/>
        </p:blipFill>
        <p:spPr bwMode="auto">
          <a:xfrm>
            <a:off x="2649209" y="5380864"/>
            <a:ext cx="3102567" cy="12375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ÙØªÙØ¬Ø© Ø¨Ø­Ø« Ø§ÙØµÙØ± Ø¹Ù ØªØ§Ø¬Ø±">
            <a:extLst>
              <a:ext uri="{FF2B5EF4-FFF2-40B4-BE49-F238E27FC236}">
                <a16:creationId xmlns:a16="http://schemas.microsoft.com/office/drawing/2014/main" id="{6EE96E9C-33ED-46A9-B2E6-AA5732B7C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09160"/>
            <a:ext cx="2327240" cy="17840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ØµÙØ±Ø© Ø°Ø§Øª ØµÙØ©">
            <a:extLst>
              <a:ext uri="{FF2B5EF4-FFF2-40B4-BE49-F238E27FC236}">
                <a16:creationId xmlns:a16="http://schemas.microsoft.com/office/drawing/2014/main" id="{3A2C1B1E-8CAB-4A9D-8E91-F9CFD7E408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1" r="17405"/>
          <a:stretch/>
        </p:blipFill>
        <p:spPr bwMode="auto">
          <a:xfrm>
            <a:off x="755118" y="351591"/>
            <a:ext cx="2146825" cy="17411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ØµÙØ±Ø© Ø°Ø§Øª ØµÙØ©">
            <a:extLst>
              <a:ext uri="{FF2B5EF4-FFF2-40B4-BE49-F238E27FC236}">
                <a16:creationId xmlns:a16="http://schemas.microsoft.com/office/drawing/2014/main" id="{831C4444-02B0-4129-BC4C-14ED93879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451" y="1720114"/>
            <a:ext cx="2605146" cy="19538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ÙØªÙØ¬Ø© Ø¨Ø­Ø« Ø§ÙØµÙØ± Ø¹Ù Ø²ÙØ§Ø©">
            <a:extLst>
              <a:ext uri="{FF2B5EF4-FFF2-40B4-BE49-F238E27FC236}">
                <a16:creationId xmlns:a16="http://schemas.microsoft.com/office/drawing/2014/main" id="{560A637F-8B6D-45A6-BF57-67293069C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12" y="3258352"/>
            <a:ext cx="2327240" cy="17411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481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9EC491B7-FEAF-43D3-A471-4BF37339DBB2}"/>
              </a:ext>
            </a:extLst>
          </p:cNvPr>
          <p:cNvSpPr/>
          <p:nvPr/>
        </p:nvSpPr>
        <p:spPr>
          <a:xfrm>
            <a:off x="293914" y="2852935"/>
            <a:ext cx="612561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3800" b="1" dirty="0">
                <a:solidFill>
                  <a:srgbClr val="00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شمولية العبادة </a:t>
            </a:r>
            <a:endParaRPr lang="ar-SA" sz="5400" dirty="0">
              <a:solidFill>
                <a:prstClr val="black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1327069B-CD6E-457A-8612-45F18E6D1BA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007" y="0"/>
            <a:ext cx="6490352" cy="6858000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8F4CA4BC-2847-498B-BF4B-A12F4011A9A5}"/>
              </a:ext>
            </a:extLst>
          </p:cNvPr>
          <p:cNvSpPr/>
          <p:nvPr/>
        </p:nvSpPr>
        <p:spPr>
          <a:xfrm>
            <a:off x="9758471" y="1305341"/>
            <a:ext cx="2313888" cy="4247317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5400" b="1" dirty="0">
                <a:solidFill>
                  <a:srgbClr val="C00000"/>
                </a:solidFill>
                <a:cs typeface="Akhbar MT" pitchFamily="2" charset="-78"/>
              </a:rPr>
              <a:t>صيغي أسئلة حول ما ترغبين معرفته عن الدرس  </a:t>
            </a:r>
            <a:endParaRPr lang="ar-SA" sz="6600" dirty="0"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97009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B109B14-7504-4682-AB8C-E0D52F1E1C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2948" y="333816"/>
            <a:ext cx="5546103" cy="1560971"/>
          </a:xfrm>
          <a:ln w="571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ar-SA" sz="115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شمولية العبادة 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FF98A6E-1D8A-41D1-B84F-9FBF23C49F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27836" y="2404671"/>
            <a:ext cx="5913748" cy="4119513"/>
          </a:xfrm>
        </p:spPr>
        <p:txBody>
          <a:bodyPr>
            <a:normAutofit lnSpcReduction="10000"/>
          </a:bodyPr>
          <a:lstStyle/>
          <a:p>
            <a:pPr algn="r"/>
            <a:r>
              <a:rPr lang="ar-SA" sz="5400" b="1" dirty="0">
                <a:solidFill>
                  <a:srgbClr val="00B05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الأهداف : </a:t>
            </a:r>
          </a:p>
          <a:p>
            <a:pPr marL="342900" indent="-342900" algn="r">
              <a:buFont typeface="Wingdings" panose="05000000000000000000" pitchFamily="2" charset="2"/>
              <a:buChar char="q"/>
            </a:pPr>
            <a:r>
              <a:rPr lang="ar-SA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أن نبين شمولية العبادة .</a:t>
            </a:r>
          </a:p>
          <a:p>
            <a:pPr marL="342900" indent="-342900" algn="r">
              <a:buFont typeface="Wingdings" panose="05000000000000000000" pitchFamily="2" charset="2"/>
              <a:buChar char="q"/>
            </a:pPr>
            <a:r>
              <a:rPr lang="ar-SA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أن نذكر أهمية النية في الأعمال .</a:t>
            </a:r>
          </a:p>
          <a:p>
            <a:pPr marL="342900" indent="-342900" algn="r">
              <a:buFont typeface="Wingdings" panose="05000000000000000000" pitchFamily="2" charset="2"/>
              <a:buChar char="q"/>
            </a:pPr>
            <a:r>
              <a:rPr lang="ar-SA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أن نحول بعض المباحات إلى عبادات .</a:t>
            </a:r>
          </a:p>
          <a:p>
            <a:pPr marL="342900" indent="-342900" algn="r">
              <a:buFont typeface="Wingdings" panose="05000000000000000000" pitchFamily="2" charset="2"/>
              <a:buChar char="q"/>
            </a:pPr>
            <a:r>
              <a:rPr lang="ar-SA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أن نرد على المفاهيم الغير صحيحة في العبادة .</a:t>
            </a:r>
          </a:p>
          <a:p>
            <a:pPr marL="342900" indent="-342900" algn="r">
              <a:buFont typeface="Wingdings" panose="05000000000000000000" pitchFamily="2" charset="2"/>
              <a:buChar char="q"/>
            </a:pPr>
            <a:r>
              <a:rPr lang="ar-SA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أن نناقش عظمة التشريع الإسلامي .</a:t>
            </a:r>
          </a:p>
          <a:p>
            <a:endParaRPr lang="ar-SA" dirty="0"/>
          </a:p>
        </p:txBody>
      </p:sp>
      <p:pic>
        <p:nvPicPr>
          <p:cNvPr id="1026" name="Picture 2" descr="ÙØªÙØ¬Ø© Ø¨Ø­Ø« Ø§ÙØµÙØ± Ø¹Ù Ø§ÙØ£ÙØ¯Ø§Ù">
            <a:extLst>
              <a:ext uri="{FF2B5EF4-FFF2-40B4-BE49-F238E27FC236}">
                <a16:creationId xmlns:a16="http://schemas.microsoft.com/office/drawing/2014/main" id="{3DFC8E3B-0B8A-4802-B662-8851925BD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192" y="1894787"/>
            <a:ext cx="1724430" cy="170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22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B03FEB97-EE71-4BEA-A8FD-3F3D227D5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3887" y="0"/>
            <a:ext cx="4762500" cy="3571875"/>
          </a:xfrm>
          <a:prstGeom prst="rect">
            <a:avLst/>
          </a:prstGeo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5B109B14-7504-4682-AB8C-E0D52F1E1C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58779" y="256048"/>
            <a:ext cx="2196445" cy="769120"/>
          </a:xfrm>
          <a:solidFill>
            <a:schemeClr val="accent4">
              <a:lumMod val="20000"/>
              <a:lumOff val="80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convex"/>
          </a:sp3d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ar-SA" sz="4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شمولية العبادة 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FF98A6E-1D8A-41D1-B84F-9FBF23C49F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34532" y="744846"/>
            <a:ext cx="9794449" cy="2088036"/>
          </a:xfrm>
        </p:spPr>
        <p:txBody>
          <a:bodyPr>
            <a:normAutofit fontScale="92500" lnSpcReduction="10000"/>
          </a:bodyPr>
          <a:lstStyle/>
          <a:p>
            <a:r>
              <a:rPr lang="ar-SA" sz="48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من خلال استراتيجية شريط الذكريات </a:t>
            </a:r>
          </a:p>
          <a:p>
            <a:r>
              <a:rPr lang="ar-SA" sz="48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أكتبي كل ما يضمه يومك من عبادات و عادات تدخل فيها العبادة . </a:t>
            </a:r>
          </a:p>
          <a:p>
            <a:r>
              <a:rPr lang="ar-SA" sz="48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في 2د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70D041E-0D9B-4303-A081-27B146C8B2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40" b="23849"/>
          <a:stretch/>
        </p:blipFill>
        <p:spPr>
          <a:xfrm>
            <a:off x="0" y="3101418"/>
            <a:ext cx="12192000" cy="3794289"/>
          </a:xfrm>
          <a:prstGeom prst="rect">
            <a:avLst/>
          </a:prstGeom>
        </p:spPr>
      </p:pic>
      <p:pic>
        <p:nvPicPr>
          <p:cNvPr id="2050" name="Picture 2" descr="ØµÙØ±Ø© Ø°Ø§Øª ØµÙØ©">
            <a:extLst>
              <a:ext uri="{FF2B5EF4-FFF2-40B4-BE49-F238E27FC236}">
                <a16:creationId xmlns:a16="http://schemas.microsoft.com/office/drawing/2014/main" id="{91FDE714-FA53-492C-9B95-A0F9F73E96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78"/>
          <a:stretch/>
        </p:blipFill>
        <p:spPr bwMode="auto">
          <a:xfrm rot="354557">
            <a:off x="3602782" y="3585222"/>
            <a:ext cx="2188651" cy="135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ÙØªÙØ¬Ø© Ø¨Ø­Ø« Ø§ÙØµÙØ± Ø¹Ù ÙÙØª Ø§ÙØ§ÙØ·Ø§Ø±">
            <a:extLst>
              <a:ext uri="{FF2B5EF4-FFF2-40B4-BE49-F238E27FC236}">
                <a16:creationId xmlns:a16="http://schemas.microsoft.com/office/drawing/2014/main" id="{9BA7B7BE-881C-47B0-9343-5C3CA3A256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ACC696"/>
              </a:clrFrom>
              <a:clrTo>
                <a:srgbClr val="ACC69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1"/>
          <a:stretch/>
        </p:blipFill>
        <p:spPr bwMode="auto">
          <a:xfrm rot="720108">
            <a:off x="6525176" y="4046706"/>
            <a:ext cx="1936896" cy="124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ÙØªÙØ¬Ø© Ø¨Ø­Ø« Ø§ÙØµÙØ± Ø¹Ù Ø§ÙØµÙØ§Ø© ÙÙØ§Ø·ÙØ§Ù">
            <a:extLst>
              <a:ext uri="{FF2B5EF4-FFF2-40B4-BE49-F238E27FC236}">
                <a16:creationId xmlns:a16="http://schemas.microsoft.com/office/drawing/2014/main" id="{5C082747-9EB0-411F-8059-2AD81C0822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9"/>
          <a:stretch/>
        </p:blipFill>
        <p:spPr bwMode="auto">
          <a:xfrm rot="927429">
            <a:off x="9307433" y="4740429"/>
            <a:ext cx="1640696" cy="117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ÙØªÙØ¬Ø© Ø¨Ø­Ø« Ø§ÙØµÙØ± Ø¹Ù Ø§ÙØµØ¯ÙØ©">
            <a:extLst>
              <a:ext uri="{FF2B5EF4-FFF2-40B4-BE49-F238E27FC236}">
                <a16:creationId xmlns:a16="http://schemas.microsoft.com/office/drawing/2014/main" id="{8637402A-F2CD-4F04-89FC-64EDF77E57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D7DBDC"/>
              </a:clrFrom>
              <a:clrTo>
                <a:srgbClr val="D7DB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1" r="7033"/>
          <a:stretch/>
        </p:blipFill>
        <p:spPr bwMode="auto">
          <a:xfrm rot="21239048">
            <a:off x="1013221" y="3563332"/>
            <a:ext cx="1782027" cy="127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39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1">
            <a:extLst>
              <a:ext uri="{FF2B5EF4-FFF2-40B4-BE49-F238E27FC236}">
                <a16:creationId xmlns:a16="http://schemas.microsoft.com/office/drawing/2014/main" id="{AFF9D57C-D678-4110-81FE-B693972A2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51770" y="188534"/>
            <a:ext cx="3101418" cy="867267"/>
          </a:xfrm>
          <a:solidFill>
            <a:schemeClr val="accent4">
              <a:lumMod val="20000"/>
              <a:lumOff val="80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convex"/>
          </a:sp3d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ar-SA" sz="5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شمولية العبادة </a:t>
            </a:r>
          </a:p>
        </p:txBody>
      </p:sp>
      <p:sp>
        <p:nvSpPr>
          <p:cNvPr id="10" name="عنوان 1">
            <a:extLst>
              <a:ext uri="{FF2B5EF4-FFF2-40B4-BE49-F238E27FC236}">
                <a16:creationId xmlns:a16="http://schemas.microsoft.com/office/drawing/2014/main" id="{93BF89C3-AE4C-4FA6-AF5C-F4FE2A1DD9F7}"/>
              </a:ext>
            </a:extLst>
          </p:cNvPr>
          <p:cNvSpPr txBox="1">
            <a:spLocks/>
          </p:cNvSpPr>
          <p:nvPr/>
        </p:nvSpPr>
        <p:spPr>
          <a:xfrm>
            <a:off x="2139886" y="3862632"/>
            <a:ext cx="4411744" cy="218802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4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العبادة تجمع كل أعمال المؤمن إذا نوى بها القربة من الله .</a:t>
            </a:r>
          </a:p>
        </p:txBody>
      </p:sp>
      <p:sp>
        <p:nvSpPr>
          <p:cNvPr id="11" name="عنوان 1">
            <a:extLst>
              <a:ext uri="{FF2B5EF4-FFF2-40B4-BE49-F238E27FC236}">
                <a16:creationId xmlns:a16="http://schemas.microsoft.com/office/drawing/2014/main" id="{728B4D3B-FB30-493D-8150-B483548A773A}"/>
              </a:ext>
            </a:extLst>
          </p:cNvPr>
          <p:cNvSpPr txBox="1">
            <a:spLocks/>
          </p:cNvSpPr>
          <p:nvPr/>
        </p:nvSpPr>
        <p:spPr>
          <a:xfrm>
            <a:off x="2064472" y="1240973"/>
            <a:ext cx="4411744" cy="21880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 fontScale="85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60000"/>
              </a:lnSpc>
            </a:pPr>
            <a:r>
              <a:rPr lang="ar-SA" sz="5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العبادة تجمع كل أنواع</a:t>
            </a:r>
          </a:p>
          <a:p>
            <a:pPr>
              <a:lnSpc>
                <a:spcPct val="160000"/>
              </a:lnSpc>
            </a:pPr>
            <a:r>
              <a:rPr lang="ar-SA" sz="5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القربات والطاعات  </a:t>
            </a:r>
          </a:p>
        </p:txBody>
      </p:sp>
      <p:sp>
        <p:nvSpPr>
          <p:cNvPr id="12" name="عنوان 1">
            <a:extLst>
              <a:ext uri="{FF2B5EF4-FFF2-40B4-BE49-F238E27FC236}">
                <a16:creationId xmlns:a16="http://schemas.microsoft.com/office/drawing/2014/main" id="{C44A9FC1-E7A6-473E-A6BE-09A436145F51}"/>
              </a:ext>
            </a:extLst>
          </p:cNvPr>
          <p:cNvSpPr txBox="1">
            <a:spLocks/>
          </p:cNvSpPr>
          <p:nvPr/>
        </p:nvSpPr>
        <p:spPr>
          <a:xfrm>
            <a:off x="7275920" y="2698422"/>
            <a:ext cx="4308049" cy="146115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convex"/>
          </a:sp3d>
        </p:spPr>
        <p:txBody>
          <a:bodyPr vert="horz" lIns="91440" tIns="45720" rIns="91440" bIns="45720" rtlCol="1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ar-SA" sz="7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شمولية العبادة تعني : </a:t>
            </a:r>
          </a:p>
        </p:txBody>
      </p:sp>
    </p:spTree>
    <p:extLst>
      <p:ext uri="{BB962C8B-B14F-4D97-AF65-F5344CB8AC3E}">
        <p14:creationId xmlns:p14="http://schemas.microsoft.com/office/powerpoint/2010/main" val="10033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1">
            <a:extLst>
              <a:ext uri="{FF2B5EF4-FFF2-40B4-BE49-F238E27FC236}">
                <a16:creationId xmlns:a16="http://schemas.microsoft.com/office/drawing/2014/main" id="{AFF9D57C-D678-4110-81FE-B693972A2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51770" y="188534"/>
            <a:ext cx="3101418" cy="867267"/>
          </a:xfrm>
          <a:solidFill>
            <a:schemeClr val="accent4">
              <a:lumMod val="20000"/>
              <a:lumOff val="80000"/>
            </a:schemeClr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convex"/>
          </a:sp3d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ar-SA" sz="5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شمولية العبادة </a:t>
            </a:r>
          </a:p>
        </p:txBody>
      </p:sp>
      <p:sp>
        <p:nvSpPr>
          <p:cNvPr id="12" name="عنوان 1">
            <a:extLst>
              <a:ext uri="{FF2B5EF4-FFF2-40B4-BE49-F238E27FC236}">
                <a16:creationId xmlns:a16="http://schemas.microsoft.com/office/drawing/2014/main" id="{C44A9FC1-E7A6-473E-A6BE-09A436145F51}"/>
              </a:ext>
            </a:extLst>
          </p:cNvPr>
          <p:cNvSpPr txBox="1">
            <a:spLocks/>
          </p:cNvSpPr>
          <p:nvPr/>
        </p:nvSpPr>
        <p:spPr>
          <a:xfrm>
            <a:off x="1241983" y="1258673"/>
            <a:ext cx="10367912" cy="1081726"/>
          </a:xfrm>
          <a:prstGeom prst="rect">
            <a:avLst/>
          </a:prstGeom>
          <a:solidFill>
            <a:srgbClr val="FFFF99"/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convex"/>
          </a:sp3d>
        </p:spPr>
        <p:txBody>
          <a:bodyPr vert="horz" lIns="91440" tIns="45720" rIns="91440" bIns="45720" rtlCol="1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ar-SA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قال </a:t>
            </a:r>
            <a:r>
              <a:rPr lang="ar-SA" b="1" dirty="0">
                <a:latin typeface="Arabic Typesetting" panose="03020402040406030203" pitchFamily="66" charset="-78"/>
                <a:cs typeface="Arabic Typesetting" panose="03020402040406030203" pitchFamily="66" charset="-78"/>
                <a:sym typeface="AGA Arabesque" panose="05010101010101010101" pitchFamily="2" charset="2"/>
              </a:rPr>
              <a:t> ( نفقة الرجل على أهله يحتسبُها صدقة ) </a:t>
            </a:r>
            <a:r>
              <a:rPr lang="ar-SA" sz="3200" b="1" dirty="0">
                <a:latin typeface="Arabic Typesetting" panose="03020402040406030203" pitchFamily="66" charset="-78"/>
                <a:cs typeface="Arabic Typesetting" panose="03020402040406030203" pitchFamily="66" charset="-78"/>
                <a:sym typeface="AGA Arabesque" panose="05010101010101010101" pitchFamily="2" charset="2"/>
              </a:rPr>
              <a:t>رواه البخاري ومسلم </a:t>
            </a:r>
            <a:endParaRPr lang="ar-SA" sz="72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E18D13D-837D-4A6A-9116-BB943818FE8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7226">
            <a:off x="261745" y="2555794"/>
            <a:ext cx="3228632" cy="245735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953B6B3A-C54E-43BB-BC6E-8BCAF139D0E3}"/>
              </a:ext>
            </a:extLst>
          </p:cNvPr>
          <p:cNvSpPr txBox="1"/>
          <p:nvPr/>
        </p:nvSpPr>
        <p:spPr>
          <a:xfrm rot="20206439">
            <a:off x="-226243" y="3113322"/>
            <a:ext cx="328995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400" b="1" dirty="0">
                <a:latin typeface="Arabic Typesetting" panose="03020402040406030203" pitchFamily="66" charset="-78"/>
                <a:ea typeface="+mj-ea"/>
                <a:cs typeface="Arabic Typesetting" panose="03020402040406030203" pitchFamily="66" charset="-78"/>
              </a:rPr>
              <a:t>سؤال تفاعلي ...؟</a:t>
            </a:r>
          </a:p>
        </p:txBody>
      </p:sp>
      <p:sp>
        <p:nvSpPr>
          <p:cNvPr id="13" name="عنوان 1">
            <a:extLst>
              <a:ext uri="{FF2B5EF4-FFF2-40B4-BE49-F238E27FC236}">
                <a16:creationId xmlns:a16="http://schemas.microsoft.com/office/drawing/2014/main" id="{DA4754FE-ECC3-4724-83AC-3434C7C4FF6D}"/>
              </a:ext>
            </a:extLst>
          </p:cNvPr>
          <p:cNvSpPr txBox="1">
            <a:spLocks/>
          </p:cNvSpPr>
          <p:nvPr/>
        </p:nvSpPr>
        <p:spPr>
          <a:xfrm>
            <a:off x="2628679" y="4251296"/>
            <a:ext cx="5344999" cy="867267"/>
          </a:xfrm>
          <a:prstGeom prst="rect">
            <a:avLst/>
          </a:prstGeom>
          <a:solidFill>
            <a:srgbClr val="FF66FF"/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convex"/>
          </a:sp3d>
        </p:spPr>
        <p:txBody>
          <a:bodyPr vert="horz" lIns="91440" tIns="45720" rIns="91440" bIns="45720" rtlCol="1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ar-SA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كيف نحول العادات المباحة إلى عبادات ؟</a:t>
            </a:r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BCB72E74-358D-4665-B2AE-D092C587549F}"/>
              </a:ext>
            </a:extLst>
          </p:cNvPr>
          <p:cNvSpPr/>
          <p:nvPr/>
        </p:nvSpPr>
        <p:spPr>
          <a:xfrm>
            <a:off x="9582599" y="3250426"/>
            <a:ext cx="1564850" cy="1397524"/>
          </a:xfrm>
          <a:prstGeom prst="ellipse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الأكل</a:t>
            </a:r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A3905096-390B-4B06-9E85-7D5A60DB818C}"/>
              </a:ext>
            </a:extLst>
          </p:cNvPr>
          <p:cNvSpPr/>
          <p:nvPr/>
        </p:nvSpPr>
        <p:spPr>
          <a:xfrm>
            <a:off x="7785218" y="4065277"/>
            <a:ext cx="1564850" cy="1397524"/>
          </a:xfrm>
          <a:prstGeom prst="ellipse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تنظيف المنزل </a:t>
            </a:r>
          </a:p>
        </p:txBody>
      </p:sp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11DFF253-19DA-4678-AA4E-0C59396D26EF}"/>
              </a:ext>
            </a:extLst>
          </p:cNvPr>
          <p:cNvSpPr/>
          <p:nvPr/>
        </p:nvSpPr>
        <p:spPr>
          <a:xfrm>
            <a:off x="10402479" y="4679229"/>
            <a:ext cx="1564850" cy="1397524"/>
          </a:xfrm>
          <a:prstGeom prst="ellipse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النوم</a:t>
            </a:r>
          </a:p>
        </p:txBody>
      </p:sp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7A84A89F-E190-45D1-9926-583A2A3C01CA}"/>
              </a:ext>
            </a:extLst>
          </p:cNvPr>
          <p:cNvSpPr/>
          <p:nvPr/>
        </p:nvSpPr>
        <p:spPr>
          <a:xfrm>
            <a:off x="8702636" y="5419257"/>
            <a:ext cx="1564850" cy="1397524"/>
          </a:xfrm>
          <a:prstGeom prst="ellipse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التنزه </a:t>
            </a:r>
          </a:p>
        </p:txBody>
      </p:sp>
      <p:sp>
        <p:nvSpPr>
          <p:cNvPr id="18" name="شكل بيضاوي 17">
            <a:extLst>
              <a:ext uri="{FF2B5EF4-FFF2-40B4-BE49-F238E27FC236}">
                <a16:creationId xmlns:a16="http://schemas.microsoft.com/office/drawing/2014/main" id="{B7594C1B-EE52-41F0-9E59-5EB0573A04CA}"/>
              </a:ext>
            </a:extLst>
          </p:cNvPr>
          <p:cNvSpPr/>
          <p:nvPr/>
        </p:nvSpPr>
        <p:spPr>
          <a:xfrm>
            <a:off x="7901484" y="2526418"/>
            <a:ext cx="1564850" cy="1397524"/>
          </a:xfrm>
          <a:prstGeom prst="ellipse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المذاكرة </a:t>
            </a:r>
          </a:p>
        </p:txBody>
      </p:sp>
    </p:spTree>
    <p:extLst>
      <p:ext uri="{BB962C8B-B14F-4D97-AF65-F5344CB8AC3E}">
        <p14:creationId xmlns:p14="http://schemas.microsoft.com/office/powerpoint/2010/main" val="393862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/>
      <p:bldP spid="13" grpId="0" animBg="1"/>
      <p:bldP spid="6" grpId="0" animBg="1"/>
      <p:bldP spid="14" grpId="0" animBg="1"/>
      <p:bldP spid="15" grpId="0" animBg="1"/>
      <p:bldP spid="16" grpId="0" animBg="1"/>
      <p:bldP spid="18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1845</TotalTime>
  <Words>599</Words>
  <Application>Microsoft Office PowerPoint</Application>
  <PresentationFormat>شاشة عريضة</PresentationFormat>
  <Paragraphs>109</Paragraphs>
  <Slides>19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6" baseType="lpstr">
      <vt:lpstr>Aldhabi</vt:lpstr>
      <vt:lpstr>Arabic Typesetting</vt:lpstr>
      <vt:lpstr>Arial</vt:lpstr>
      <vt:lpstr>Calibri</vt:lpstr>
      <vt:lpstr>Calibri Light</vt:lpstr>
      <vt:lpstr>Wingdings</vt:lpstr>
      <vt:lpstr>نسق Office</vt:lpstr>
      <vt:lpstr>القوانين الصفية </vt:lpstr>
      <vt:lpstr>عرض تقديمي في PowerPoint</vt:lpstr>
      <vt:lpstr>شمولية العبادة </vt:lpstr>
      <vt:lpstr>عرض تقديمي في PowerPoint</vt:lpstr>
      <vt:lpstr>عرض تقديمي في PowerPoint</vt:lpstr>
      <vt:lpstr>شمولية العبادة </vt:lpstr>
      <vt:lpstr>شمولية العبادة </vt:lpstr>
      <vt:lpstr>شمولية العبادة </vt:lpstr>
      <vt:lpstr>شمولية العبادة </vt:lpstr>
      <vt:lpstr>عرض تقديمي في PowerPoint</vt:lpstr>
      <vt:lpstr>شمولية العبادة </vt:lpstr>
      <vt:lpstr>شمولية العبادة </vt:lpstr>
      <vt:lpstr>شمولية العبادة </vt:lpstr>
      <vt:lpstr>عرض تقديمي في PowerPoint</vt:lpstr>
      <vt:lpstr>عرض تقديمي في PowerPoint</vt:lpstr>
      <vt:lpstr>شمولية العبادة </vt:lpstr>
      <vt:lpstr>شمولية العبادة 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شمولية العبادة</dc:title>
  <dc:creator>noha samkari</dc:creator>
  <cp:lastModifiedBy>noha samkari</cp:lastModifiedBy>
  <cp:revision>42</cp:revision>
  <dcterms:created xsi:type="dcterms:W3CDTF">2018-10-26T03:24:19Z</dcterms:created>
  <dcterms:modified xsi:type="dcterms:W3CDTF">2019-11-03T17:01:48Z</dcterms:modified>
</cp:coreProperties>
</file>