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1pPr>
    <a:lvl2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2pPr>
    <a:lvl3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3pPr>
    <a:lvl4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4pPr>
    <a:lvl5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5pPr>
    <a:lvl6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6pPr>
    <a:lvl7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7pPr>
    <a:lvl8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8pPr>
    <a:lvl9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9A7865"/>
      </a:buClr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13"/>
          </p:nvPr>
        </p:nvSpPr>
        <p:spPr>
          <a:xfrm>
            <a:off x="1270000" y="6362700"/>
            <a:ext cx="10464800" cy="5972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اكتب الاقتباس هنا.&quot;"/>
          <p:cNvSpPr txBox="1"/>
          <p:nvPr>
            <p:ph type="body" sz="quarter" idx="14"/>
          </p:nvPr>
        </p:nvSpPr>
        <p:spPr>
          <a:xfrm>
            <a:off x="1270000" y="4214878"/>
            <a:ext cx="10464800" cy="7904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pPr rtl="0">
              <a:defRPr/>
            </a:pPr>
            <a:r>
              <a:t>"اكتب الاقتباس هنا." 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/>
          <p:nvPr>
            <p:ph type="pic" idx="13"/>
          </p:nvPr>
        </p:nvSpPr>
        <p:spPr>
          <a:xfrm>
            <a:off x="-79023" y="-126408"/>
            <a:ext cx="15544802" cy="10363201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رجم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نص العنوان"/>
          <p:cNvSpPr txBox="1"/>
          <p:nvPr>
            <p:ph type="title"/>
          </p:nvPr>
        </p:nvSpPr>
        <p:spPr>
          <a:xfrm>
            <a:off x="749300" y="1765300"/>
            <a:ext cx="10464800" cy="3124200"/>
          </a:xfrm>
          <a:prstGeom prst="rect">
            <a:avLst/>
          </a:prstGeom>
        </p:spPr>
        <p:txBody>
          <a:bodyPr anchor="b"/>
          <a:lstStyle>
            <a:lvl1pPr defTabSz="457200">
              <a:buClrTx/>
              <a:tabLst>
                <a:tab pos="1485900" algn="l"/>
              </a:tabLst>
              <a:def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18" name="مستوى النص الأول…"/>
          <p:cNvSpPr txBox="1"/>
          <p:nvPr>
            <p:ph type="body" sz="quarter" idx="1"/>
          </p:nvPr>
        </p:nvSpPr>
        <p:spPr>
          <a:xfrm>
            <a:off x="749300" y="5029200"/>
            <a:ext cx="10464800" cy="15494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  <a:lvl2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2pPr>
            <a:lvl3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3pPr>
            <a:lvl4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4pPr>
            <a:lvl5pPr marL="0" indent="0" algn="ctr" defTabSz="457200">
              <a:spcBef>
                <a:spcPts val="0"/>
              </a:spcBef>
              <a:buClrTx/>
              <a:buSzTx/>
              <a:buNone/>
              <a:def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19" name="رقم الشريحة"/>
          <p:cNvSpPr txBox="1"/>
          <p:nvPr>
            <p:ph type="sldNum" sz="quarter" idx="2"/>
          </p:nvPr>
        </p:nvSpPr>
        <p:spPr>
          <a:xfrm>
            <a:off x="834237" y="9164669"/>
            <a:ext cx="434534" cy="466662"/>
          </a:xfrm>
          <a:prstGeom prst="rect">
            <a:avLst/>
          </a:prstGeom>
        </p:spPr>
        <p:txBody>
          <a:bodyPr anchor="ctr"/>
          <a:lstStyle>
            <a:lvl1pPr algn="l" defTabSz="457200">
              <a:buClrTx/>
              <a:defRPr sz="2400">
                <a:solidFill>
                  <a:srgbClr val="363929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عنوان الفرعي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خط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r" defTabSz="457200" rtl="0">
              <a:buClrTx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27" name="خط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r" defTabSz="457200" rtl="0">
              <a:buClrTx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28" name="خط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r" defTabSz="457200" rtl="0">
              <a:buClrTx/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129" name="نص العنوان"/>
          <p:cNvSpPr txBox="1"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90000"/>
              </a:lnSpc>
              <a:buClrTx/>
              <a:defRPr cap="all" sz="6400">
                <a:solidFill>
                  <a:srgbClr val="606060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30" name="مستوى النص الأول…"/>
          <p:cNvSpPr txBox="1"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2400"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31" name="رقم الشريحة"/>
          <p:cNvSpPr txBox="1"/>
          <p:nvPr>
            <p:ph type="sldNum" sz="quarter" idx="2"/>
          </p:nvPr>
        </p:nvSpPr>
        <p:spPr>
          <a:xfrm>
            <a:off x="12148214" y="8763000"/>
            <a:ext cx="354475" cy="375397"/>
          </a:xfrm>
          <a:prstGeom prst="rect">
            <a:avLst/>
          </a:prstGeom>
        </p:spPr>
        <p:txBody>
          <a:bodyPr anchor="t"/>
          <a:lstStyle>
            <a:lvl1pPr>
              <a:buClrTx/>
              <a:defRPr>
                <a:solidFill>
                  <a:srgbClr val="60606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/>
          <p:nvPr>
            <p:ph type="pic" idx="13"/>
          </p:nvPr>
        </p:nvSpPr>
        <p:spPr>
          <a:xfrm>
            <a:off x="2118171" y="468081"/>
            <a:ext cx="8787508" cy="585833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/>
          <p:nvPr>
            <p:ph type="pic" idx="13"/>
          </p:nvPr>
        </p:nvSpPr>
        <p:spPr>
          <a:xfrm>
            <a:off x="4088740" y="1357394"/>
            <a:ext cx="10701971" cy="713464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/>
          <p:nvPr>
            <p:ph type="pic" sz="half" idx="13"/>
          </p:nvPr>
        </p:nvSpPr>
        <p:spPr>
          <a:xfrm>
            <a:off x="7581900" y="2628900"/>
            <a:ext cx="4317378" cy="6489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/>
          <p:nvPr>
            <p:ph type="pic" sz="half" idx="13"/>
          </p:nvPr>
        </p:nvSpPr>
        <p:spPr>
          <a:xfrm>
            <a:off x="7759700" y="4151206"/>
            <a:ext cx="5118100" cy="557304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"/>
          <p:cNvSpPr/>
          <p:nvPr>
            <p:ph type="pic" sz="half" idx="14"/>
          </p:nvPr>
        </p:nvSpPr>
        <p:spPr>
          <a:xfrm>
            <a:off x="6972300" y="622300"/>
            <a:ext cx="6229350" cy="4152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"/>
          <p:cNvSpPr/>
          <p:nvPr>
            <p:ph type="pic" idx="15"/>
          </p:nvPr>
        </p:nvSpPr>
        <p:spPr>
          <a:xfrm>
            <a:off x="609600" y="-406400"/>
            <a:ext cx="7037917" cy="1057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14885" y="9378203"/>
            <a:ext cx="362330" cy="37539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>
                <a:solidFill>
                  <a:srgbClr val="51573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7600" u="none">
          <a:solidFill>
            <a:srgbClr val="85604A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381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1pPr>
      <a:lvl2pPr marL="762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2pPr>
      <a:lvl3pPr marL="1143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3pPr>
      <a:lvl4pPr marL="1524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4pPr>
      <a:lvl5pPr marL="1905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5pPr>
      <a:lvl6pPr marL="2286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6pPr>
      <a:lvl7pPr marL="2667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7pPr>
      <a:lvl8pPr marL="3048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8pPr>
      <a:lvl9pPr marL="3429000" marR="0" indent="-381000" algn="r" defTabSz="584200" rtl="1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3"/>
        </a:buBlip>
        <a:tabLst/>
        <a:defRPr b="0" baseline="0" cap="none" i="0" spc="0" strike="noStrike" sz="3600" u="none">
          <a:solidFill>
            <a:srgbClr val="625B48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>
          <a:srgbClr val="9A7865"/>
        </a:buClr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Relationship Id="rId3" Type="http://schemas.openxmlformats.org/officeDocument/2006/relationships/image" Target="../media/image2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Relationship Id="rId3" Type="http://schemas.openxmlformats.org/officeDocument/2006/relationships/image" Target="../media/image2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529556"/>
            <a:ext cx="11901311" cy="6694488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3491" y="1169893"/>
            <a:ext cx="9038763" cy="677034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البصير"/>
          <p:cNvSpPr txBox="1"/>
          <p:nvPr>
            <p:ph type="ctrTitle"/>
          </p:nvPr>
        </p:nvSpPr>
        <p:spPr>
          <a:xfrm>
            <a:off x="6703317" y="2123578"/>
            <a:ext cx="5929778" cy="1536211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</p:spPr>
        <p:txBody>
          <a:bodyPr/>
          <a:lstStyle>
            <a:lvl1pPr defTabSz="368045">
              <a:defRPr sz="882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البصير </a:t>
            </a:r>
          </a:p>
        </p:txBody>
      </p:sp>
      <p:pic>
        <p:nvPicPr>
          <p:cNvPr id="182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2086" y="4197410"/>
            <a:ext cx="6472239" cy="3501376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183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776" y="3214654"/>
            <a:ext cx="5466888" cy="5466888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معنى السميع في…"/>
          <p:cNvSpPr txBox="1"/>
          <p:nvPr/>
        </p:nvSpPr>
        <p:spPr>
          <a:xfrm>
            <a:off x="2589273" y="632753"/>
            <a:ext cx="8101564" cy="2048474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309625" rtl="0">
              <a:defRPr sz="567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معنى السميع في</a:t>
            </a:r>
          </a:p>
          <a:p>
            <a:pPr defTabSz="309625" rtl="0">
              <a:defRPr sz="567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 حق الله تعالى </a:t>
            </a:r>
          </a:p>
        </p:txBody>
      </p:sp>
      <p:sp>
        <p:nvSpPr>
          <p:cNvPr id="186" name="أنه سبحانه قد أحاط بصره بكل المبصورات فلا يفوته تعالى شيء"/>
          <p:cNvSpPr/>
          <p:nvPr/>
        </p:nvSpPr>
        <p:spPr>
          <a:xfrm>
            <a:off x="732510" y="3084775"/>
            <a:ext cx="11815090" cy="1868369"/>
          </a:xfrm>
          <a:prstGeom prst="roundRect">
            <a:avLst>
              <a:gd name="adj" fmla="val 10196"/>
            </a:avLst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أنه سبحانه قد أحاط بصره بكل المبصورات فلا يفوته تعالى شيء</a:t>
            </a:r>
          </a:p>
        </p:txBody>
      </p:sp>
      <p:pic>
        <p:nvPicPr>
          <p:cNvPr id="187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5126" y="5636852"/>
            <a:ext cx="5026092" cy="3362913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188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1395" y="5633137"/>
            <a:ext cx="4459223" cy="3370343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  <p:bldP build="whole" bldLvl="1" animBg="1" rev="0" advAuto="0" spid="18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البصير"/>
          <p:cNvSpPr txBox="1"/>
          <p:nvPr>
            <p:ph type="ctrTitle"/>
          </p:nvPr>
        </p:nvSpPr>
        <p:spPr>
          <a:xfrm>
            <a:off x="2239235" y="103584"/>
            <a:ext cx="8333119" cy="1667471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</p:spPr>
        <p:txBody>
          <a:bodyPr/>
          <a:lstStyle>
            <a:lvl1pPr defTabSz="373887">
              <a:defRPr sz="9728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البصير</a:t>
            </a:r>
          </a:p>
        </p:txBody>
      </p:sp>
      <p:sp>
        <p:nvSpPr>
          <p:cNvPr id="191" name="وينبغي علي المسلم"/>
          <p:cNvSpPr/>
          <p:nvPr/>
        </p:nvSpPr>
        <p:spPr>
          <a:xfrm>
            <a:off x="2974445" y="1972733"/>
            <a:ext cx="7055910" cy="1270001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وينبغي علي المسلم </a:t>
            </a:r>
          </a:p>
        </p:txBody>
      </p:sp>
      <p:sp>
        <p:nvSpPr>
          <p:cNvPr id="192" name="2- اثبات أن الله تبارك وتعالى بصيراً بأحوال عباده خبير بها."/>
          <p:cNvSpPr/>
          <p:nvPr/>
        </p:nvSpPr>
        <p:spPr>
          <a:xfrm>
            <a:off x="207135" y="7603066"/>
            <a:ext cx="12590530" cy="2118851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2- اثبات أن الله تبارك وتعالى بصيراً بأحوال عباده خبير بها.</a:t>
            </a:r>
          </a:p>
        </p:txBody>
      </p:sp>
      <p:sp>
        <p:nvSpPr>
          <p:cNvPr id="193" name="1- أثبات صفة البصر له جل شأنه لأنه وصف نفسه بذلك وهو أعلم بنفسه .وصفة البصر من صفات الكمال كصفة السمع .فالمتصف بهما أكملممن لايتصف بذلك"/>
          <p:cNvSpPr/>
          <p:nvPr/>
        </p:nvSpPr>
        <p:spPr>
          <a:xfrm>
            <a:off x="110530" y="3444412"/>
            <a:ext cx="12590529" cy="3956977"/>
          </a:xfrm>
          <a:prstGeom prst="rect">
            <a:avLst/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1- أثبات صفة البصر له جل شأنه لأنه وصف نفسه بذلك وهو أعلم بنفسه .وصفة البصر من صفات الكمال كصفة السمع .فالمتصف بهما أكملممن لايتصف بذلك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من خلال استراتيجية العصف بيني آثار الايمان باسمي السميع والبصير"/>
          <p:cNvSpPr/>
          <p:nvPr/>
        </p:nvSpPr>
        <p:spPr>
          <a:xfrm>
            <a:off x="9030534" y="1798273"/>
            <a:ext cx="3232540" cy="7059704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من خلال استراتيجية العصف بيني آثار الايمان باسمي السميع والبصير</a:t>
            </a:r>
          </a:p>
        </p:txBody>
      </p:sp>
      <p:sp>
        <p:nvSpPr>
          <p:cNvPr id="196" name="الآثار"/>
          <p:cNvSpPr/>
          <p:nvPr/>
        </p:nvSpPr>
        <p:spPr>
          <a:xfrm>
            <a:off x="3388452" y="4020629"/>
            <a:ext cx="2362949" cy="2060051"/>
          </a:xfrm>
          <a:prstGeom prst="ellipse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الآثار</a:t>
            </a:r>
          </a:p>
        </p:txBody>
      </p:sp>
      <p:sp>
        <p:nvSpPr>
          <p:cNvPr id="197" name="بيضاوي"/>
          <p:cNvSpPr/>
          <p:nvPr/>
        </p:nvSpPr>
        <p:spPr>
          <a:xfrm>
            <a:off x="3235303" y="1744248"/>
            <a:ext cx="2362950" cy="2060050"/>
          </a:xfrm>
          <a:prstGeom prst="ellipse">
            <a:avLst/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</a:p>
        </p:txBody>
      </p:sp>
      <p:sp>
        <p:nvSpPr>
          <p:cNvPr id="198" name="بيضاوي"/>
          <p:cNvSpPr/>
          <p:nvPr/>
        </p:nvSpPr>
        <p:spPr>
          <a:xfrm>
            <a:off x="5529769" y="2520013"/>
            <a:ext cx="2362950" cy="2060051"/>
          </a:xfrm>
          <a:prstGeom prst="ellipse">
            <a:avLst/>
          </a:prstGeom>
          <a:blipFill>
            <a:blip r:embed="rId5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</a:p>
        </p:txBody>
      </p:sp>
      <p:sp>
        <p:nvSpPr>
          <p:cNvPr id="199" name="بيضاوي"/>
          <p:cNvSpPr/>
          <p:nvPr/>
        </p:nvSpPr>
        <p:spPr>
          <a:xfrm>
            <a:off x="1144900" y="2897673"/>
            <a:ext cx="2362950" cy="2060050"/>
          </a:xfrm>
          <a:prstGeom prst="ellipse">
            <a:avLst/>
          </a:prstGeom>
          <a:blipFill>
            <a:blip r:embed="rId6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</a:p>
        </p:txBody>
      </p:sp>
      <p:sp>
        <p:nvSpPr>
          <p:cNvPr id="200" name="بيضاوي"/>
          <p:cNvSpPr/>
          <p:nvPr/>
        </p:nvSpPr>
        <p:spPr>
          <a:xfrm>
            <a:off x="3760409" y="6297011"/>
            <a:ext cx="2362950" cy="2060050"/>
          </a:xfrm>
          <a:prstGeom prst="ellipse">
            <a:avLst/>
          </a:prstGeom>
          <a:blipFill>
            <a:blip r:embed="rId7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</a:p>
        </p:txBody>
      </p:sp>
      <p:sp>
        <p:nvSpPr>
          <p:cNvPr id="201" name="بيضاوي"/>
          <p:cNvSpPr/>
          <p:nvPr/>
        </p:nvSpPr>
        <p:spPr>
          <a:xfrm>
            <a:off x="1144900" y="5227331"/>
            <a:ext cx="2362950" cy="2060050"/>
          </a:xfrm>
          <a:prstGeom prst="ellipse">
            <a:avLst/>
          </a:prstGeom>
          <a:blipFill>
            <a:blip r:embed="rId8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</a:p>
        </p:txBody>
      </p:sp>
      <p:sp>
        <p:nvSpPr>
          <p:cNvPr id="202" name="بيضاوي"/>
          <p:cNvSpPr/>
          <p:nvPr/>
        </p:nvSpPr>
        <p:spPr>
          <a:xfrm>
            <a:off x="5750940" y="4820182"/>
            <a:ext cx="2362949" cy="2060050"/>
          </a:xfrm>
          <a:prstGeom prst="ellipse">
            <a:avLst/>
          </a:prstGeom>
          <a:blipFill>
            <a:blip r:embed="rId9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rtl="0">
              <a:defRPr sz="3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استنتجي آثار الايمان باسمي الله ( السميع والبصير ) من خلال الآيات"/>
          <p:cNvSpPr/>
          <p:nvPr/>
        </p:nvSpPr>
        <p:spPr>
          <a:xfrm>
            <a:off x="328443" y="98547"/>
            <a:ext cx="12347914" cy="1023776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استنتجي آثار الايمان باسمي الله ( السميع والبصير ) من خلال الآيات</a:t>
            </a:r>
          </a:p>
        </p:txBody>
      </p:sp>
      <p:pic>
        <p:nvPicPr>
          <p:cNvPr id="205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43341" y="1216738"/>
            <a:ext cx="5061772" cy="3791443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206" name="Unknown.jpeg" descr="Unknow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2979" y="5315767"/>
            <a:ext cx="3884272" cy="388427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207" name="Unknown.jpeg" descr="Unknown.jpeg"/>
          <p:cNvPicPr>
            <a:picLocks noChangeAspect="1"/>
          </p:cNvPicPr>
          <p:nvPr/>
        </p:nvPicPr>
        <p:blipFill>
          <a:blip r:embed="rId5">
            <a:extLst/>
          </a:blip>
          <a:srcRect l="0" t="10619" r="0" b="16577"/>
          <a:stretch>
            <a:fillRect/>
          </a:stretch>
        </p:blipFill>
        <p:spPr>
          <a:xfrm>
            <a:off x="505784" y="1323371"/>
            <a:ext cx="5047680" cy="379124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208" name="images.jpeg" descr="images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61367" y="5362200"/>
            <a:ext cx="5225720" cy="331703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آثار الايمان باسمي الله ( السميع والبصير )"/>
          <p:cNvSpPr/>
          <p:nvPr/>
        </p:nvSpPr>
        <p:spPr>
          <a:xfrm>
            <a:off x="1193713" y="496653"/>
            <a:ext cx="10617374" cy="2293258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1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آثار الايمان باسمي الله ( السميع والبصير )</a:t>
            </a:r>
          </a:p>
        </p:txBody>
      </p:sp>
      <p:sp>
        <p:nvSpPr>
          <p:cNvPr id="211" name="الخوف من الله تعالى"/>
          <p:cNvSpPr/>
          <p:nvPr/>
        </p:nvSpPr>
        <p:spPr>
          <a:xfrm>
            <a:off x="5867400" y="3208117"/>
            <a:ext cx="6192474" cy="1463237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3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الخوف من الله تعالى</a:t>
            </a:r>
          </a:p>
        </p:txBody>
      </p:sp>
      <p:sp>
        <p:nvSpPr>
          <p:cNvPr id="212" name="الرجاء"/>
          <p:cNvSpPr/>
          <p:nvPr/>
        </p:nvSpPr>
        <p:spPr>
          <a:xfrm>
            <a:off x="4151315" y="5192946"/>
            <a:ext cx="6192475" cy="1463237"/>
          </a:xfrm>
          <a:prstGeom prst="rect">
            <a:avLst/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3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الرجاء</a:t>
            </a:r>
          </a:p>
        </p:txBody>
      </p:sp>
      <p:sp>
        <p:nvSpPr>
          <p:cNvPr id="213" name="مراقبة الله تعالى"/>
          <p:cNvSpPr/>
          <p:nvPr/>
        </p:nvSpPr>
        <p:spPr>
          <a:xfrm>
            <a:off x="2376253" y="7045073"/>
            <a:ext cx="6192475" cy="1463236"/>
          </a:xfrm>
          <a:prstGeom prst="rect">
            <a:avLst/>
          </a:prstGeom>
          <a:blipFill>
            <a:blip r:embed="rId5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3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مراقبة الله تعالى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4"/>
      <p:bldP build="whole" bldLvl="1" animBg="1" rev="0" advAuto="0" spid="211" grpId="2"/>
      <p:bldP build="whole" bldLvl="1" animBg="1" rev="0" advAuto="0" spid="210" grpId="1"/>
      <p:bldP build="whole" bldLvl="1" animBg="1" rev="0" advAuto="0" spid="212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طالبتي الذكيه كيف يؤثر اسم الله البصير على حياة المؤمن"/>
          <p:cNvSpPr txBox="1"/>
          <p:nvPr>
            <p:ph type="title"/>
          </p:nvPr>
        </p:nvSpPr>
        <p:spPr>
          <a:xfrm>
            <a:off x="719580" y="1064035"/>
            <a:ext cx="11430980" cy="3556001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طالبتي الذكيه كيف يؤثر اسم الله البصير على حياة المؤمن</a:t>
            </a:r>
          </a:p>
        </p:txBody>
      </p:sp>
      <p:grpSp>
        <p:nvGrpSpPr>
          <p:cNvPr id="218" name="Unknown.jpeg"/>
          <p:cNvGrpSpPr/>
          <p:nvPr/>
        </p:nvGrpSpPr>
        <p:grpSpPr>
          <a:xfrm>
            <a:off x="3891545" y="4844664"/>
            <a:ext cx="6127621" cy="3678357"/>
            <a:chOff x="0" y="0"/>
            <a:chExt cx="6127620" cy="3678355"/>
          </a:xfrm>
        </p:grpSpPr>
        <p:pic>
          <p:nvPicPr>
            <p:cNvPr id="217" name="Unknown.jpeg" descr="Unknown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5100" y="114300"/>
              <a:ext cx="5797421" cy="32465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6" name="Unknown.jpeg" descr="Unknown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127621" cy="367835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Unknown.jpeg"/>
          <p:cNvGrpSpPr/>
          <p:nvPr/>
        </p:nvGrpSpPr>
        <p:grpSpPr>
          <a:xfrm>
            <a:off x="3150232" y="3658175"/>
            <a:ext cx="7403553" cy="4392879"/>
            <a:chOff x="0" y="0"/>
            <a:chExt cx="7403552" cy="4392877"/>
          </a:xfrm>
        </p:grpSpPr>
        <p:pic>
          <p:nvPicPr>
            <p:cNvPr id="221" name="Unknown.jpeg" descr="Unknown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5100" y="114300"/>
              <a:ext cx="7073353" cy="39610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0" name="Unknown.jpeg" descr="Unknown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403553" cy="4392878"/>
            </a:xfrm>
            <a:prstGeom prst="rect">
              <a:avLst/>
            </a:prstGeom>
            <a:effectLst/>
          </p:spPr>
        </p:pic>
      </p:grpSp>
      <p:sp>
        <p:nvSpPr>
          <p:cNvPr id="223" name="كيف تتحقق العبوديه لله تعالى في الايمان…"/>
          <p:cNvSpPr txBox="1"/>
          <p:nvPr/>
        </p:nvSpPr>
        <p:spPr>
          <a:xfrm>
            <a:off x="1156655" y="1023060"/>
            <a:ext cx="11390707" cy="1908163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rtl="0">
              <a:defRPr sz="5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كيف تتحقق العبوديه لله تعالى في الايمان</a:t>
            </a:r>
          </a:p>
          <a:p>
            <a:pPr rtl="0">
              <a:defRPr sz="5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 باسم الله تعالى ( السميع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مهمه أدائيه"/>
          <p:cNvSpPr txBox="1"/>
          <p:nvPr>
            <p:ph type="title"/>
          </p:nvPr>
        </p:nvSpPr>
        <p:spPr>
          <a:xfrm>
            <a:off x="1104900" y="459503"/>
            <a:ext cx="10795000" cy="3556001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</p:spPr>
        <p:txBody>
          <a:bodyPr/>
          <a:lstStyle>
            <a:lvl1pPr>
              <a:defRPr sz="1310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مهمه أدائيه </a:t>
            </a:r>
          </a:p>
        </p:txBody>
      </p:sp>
      <p:sp>
        <p:nvSpPr>
          <p:cNvPr id="226" name="أذكري خمس آيات من القران ورد فيها اسم الله ( السميع )"/>
          <p:cNvSpPr/>
          <p:nvPr/>
        </p:nvSpPr>
        <p:spPr>
          <a:xfrm>
            <a:off x="2234624" y="4403991"/>
            <a:ext cx="8905724" cy="1985175"/>
          </a:xfrm>
          <a:prstGeom prst="roundRect">
            <a:avLst>
              <a:gd name="adj" fmla="val 9596"/>
            </a:avLst>
          </a:prstGeom>
          <a:solidFill>
            <a:schemeClr val="accent3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أذكري خمس آيات من القران ورد فيها اسم الله ( السميع )</a:t>
            </a:r>
          </a:p>
        </p:txBody>
      </p:sp>
      <p:sp>
        <p:nvSpPr>
          <p:cNvPr id="227" name="أذكري خمس آيات من القران ورد فيها اسم الله ( البصير )"/>
          <p:cNvSpPr/>
          <p:nvPr/>
        </p:nvSpPr>
        <p:spPr>
          <a:xfrm>
            <a:off x="2234624" y="6624734"/>
            <a:ext cx="8905724" cy="1985175"/>
          </a:xfrm>
          <a:prstGeom prst="roundRect">
            <a:avLst>
              <a:gd name="adj" fmla="val 9596"/>
            </a:avLst>
          </a:prstGeom>
          <a:solidFill>
            <a:schemeClr val="accent3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أذكري خمس آيات من القران ورد فيها اسم الله ( البصير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8269" y="1822130"/>
            <a:ext cx="11008262" cy="3310554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43" name="طالبتي المبدعه بالتعاون مع مجموعتك دوني جميع أفكار الدرس السابق باستخدام شريط الذكريات ."/>
          <p:cNvSpPr/>
          <p:nvPr/>
        </p:nvSpPr>
        <p:spPr>
          <a:xfrm>
            <a:off x="1971754" y="5816887"/>
            <a:ext cx="9061292" cy="2794261"/>
          </a:xfrm>
          <a:prstGeom prst="rect">
            <a:avLst/>
          </a:prstGeom>
          <a:solidFill>
            <a:srgbClr val="E5CB7D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buClrTx/>
              <a:defRPr b="1">
                <a:solidFill>
                  <a:srgbClr val="000000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rtl="0">
              <a:defRPr/>
            </a:pPr>
            <a:r>
              <a:t>طالبتي المبدعه بالتعاون مع مجموعتك دوني جميع أفكار الدرس السابق باستخدام شريط الذكريات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377" y="353836"/>
            <a:ext cx="11668046" cy="875103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8997" y="3609014"/>
            <a:ext cx="5533803" cy="369956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232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1445" y="2006509"/>
            <a:ext cx="5505292" cy="204298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233" name="ص ١٢٩…"/>
          <p:cNvSpPr/>
          <p:nvPr/>
        </p:nvSpPr>
        <p:spPr>
          <a:xfrm>
            <a:off x="7502849" y="4635830"/>
            <a:ext cx="4662485" cy="3149889"/>
          </a:xfrm>
          <a:prstGeom prst="roundRect">
            <a:avLst>
              <a:gd name="adj" fmla="val 6048"/>
            </a:avLst>
          </a:prstGeom>
          <a:solidFill>
            <a:schemeClr val="accent5">
              <a:hueOff val="122773"/>
              <a:satOff val="6301"/>
              <a:lumOff val="-20829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57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ص ١٢٩</a:t>
            </a:r>
          </a:p>
          <a:p>
            <a:pPr rtl="0">
              <a:defRPr sz="57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سؤال رقم ١،٢،٣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س١- ماآثار التعبد بأسماء الله تعالى وصفاته على قلب العبد وعمله…"/>
          <p:cNvSpPr txBox="1"/>
          <p:nvPr>
            <p:ph type="ctrTitle"/>
          </p:nvPr>
        </p:nvSpPr>
        <p:spPr>
          <a:xfrm>
            <a:off x="5474160" y="1473200"/>
            <a:ext cx="6425740" cy="6807200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</p:spPr>
        <p:txBody>
          <a:bodyPr/>
          <a:lstStyle/>
          <a:p>
            <a:pPr rtl="0">
              <a:defRPr sz="4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س١- ماآثار التعبد بأسماء الله تعالى وصفاته على قلب العبد وعمله </a:t>
            </a:r>
          </a:p>
          <a:p>
            <a:pPr rtl="0">
              <a:defRPr sz="4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</a:p>
          <a:p>
            <a:pPr rtl="0">
              <a:defRPr sz="4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س٢- كيف تكون أسماء الله سبباً في دخول العبد الجنه ؟</a:t>
            </a:r>
          </a:p>
        </p:txBody>
      </p:sp>
      <p:pic>
        <p:nvPicPr>
          <p:cNvPr id="146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7116" y="1483861"/>
            <a:ext cx="4187910" cy="2692228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47" name="يتم الحوار مع المجموعات"/>
          <p:cNvSpPr/>
          <p:nvPr/>
        </p:nvSpPr>
        <p:spPr>
          <a:xfrm>
            <a:off x="1059081" y="4348814"/>
            <a:ext cx="4203980" cy="3939017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/>
            </a:pPr>
            <a:r>
              <a:rPr sz="6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rPr>
              <a:t>يتم الحوار مع المجموعات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آثار السلوكيه المترتبه على الإيمان بأسماء الله تعالى وصفاته"/>
          <p:cNvSpPr txBox="1"/>
          <p:nvPr>
            <p:ph type="ctrTitle"/>
          </p:nvPr>
        </p:nvSpPr>
        <p:spPr>
          <a:xfrm>
            <a:off x="1057374" y="721221"/>
            <a:ext cx="10795001" cy="2419222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</p:spPr>
        <p:txBody>
          <a:bodyPr/>
          <a:lstStyle>
            <a:lvl1pPr defTabSz="479044">
              <a:defRPr sz="6232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الآثار السلوكيه المترتبه على الإيمان بأسماء الله تعالى وصفاته</a:t>
            </a:r>
          </a:p>
        </p:txBody>
      </p:sp>
      <p:pic>
        <p:nvPicPr>
          <p:cNvPr id="150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89" y="4589181"/>
            <a:ext cx="4915894" cy="2684338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51" name="السميع"/>
          <p:cNvSpPr/>
          <p:nvPr/>
        </p:nvSpPr>
        <p:spPr>
          <a:xfrm>
            <a:off x="8727866" y="3755225"/>
            <a:ext cx="3234556" cy="2576172"/>
          </a:xfrm>
          <a:prstGeom prst="ellipse">
            <a:avLst/>
          </a:prstGeom>
          <a:solidFill>
            <a:schemeClr val="accent1">
              <a:hueOff val="3440805"/>
              <a:satOff val="5170"/>
              <a:lumOff val="-33541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2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السميع</a:t>
            </a:r>
          </a:p>
        </p:txBody>
      </p:sp>
      <p:sp>
        <p:nvSpPr>
          <p:cNvPr id="152" name="البصير"/>
          <p:cNvSpPr/>
          <p:nvPr/>
        </p:nvSpPr>
        <p:spPr>
          <a:xfrm>
            <a:off x="6407251" y="5902245"/>
            <a:ext cx="3234555" cy="2576172"/>
          </a:xfrm>
          <a:prstGeom prst="ellipse">
            <a:avLst/>
          </a:prstGeom>
          <a:solidFill>
            <a:schemeClr val="accent1">
              <a:hueOff val="3440805"/>
              <a:satOff val="5170"/>
              <a:lumOff val="-33541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8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البصير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rcRect l="10778" t="10623" r="9542" b="9333"/>
          <a:stretch>
            <a:fillRect/>
          </a:stretch>
        </p:blipFill>
        <p:spPr>
          <a:xfrm>
            <a:off x="3476827" y="1324537"/>
            <a:ext cx="6701310" cy="673195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السميع"/>
          <p:cNvSpPr txBox="1"/>
          <p:nvPr>
            <p:ph type="ctrTitle"/>
          </p:nvPr>
        </p:nvSpPr>
        <p:spPr>
          <a:xfrm>
            <a:off x="3419295" y="57711"/>
            <a:ext cx="5929777" cy="1536211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</p:spPr>
        <p:txBody>
          <a:bodyPr/>
          <a:lstStyle>
            <a:lvl1pPr defTabSz="368045">
              <a:defRPr sz="882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السميع</a:t>
            </a:r>
          </a:p>
        </p:txBody>
      </p:sp>
      <p:sp>
        <p:nvSpPr>
          <p:cNvPr id="157" name="وردفي القران الكريم ٤٥ مرة"/>
          <p:cNvSpPr/>
          <p:nvPr/>
        </p:nvSpPr>
        <p:spPr>
          <a:xfrm>
            <a:off x="1474294" y="1771001"/>
            <a:ext cx="10554478" cy="2046228"/>
          </a:xfrm>
          <a:prstGeom prst="roundRect">
            <a:avLst>
              <a:gd name="adj" fmla="val 9310"/>
            </a:avLst>
          </a:prstGeom>
          <a:solidFill>
            <a:srgbClr val="9D9A95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1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وردفي القران الكريم ٤٥ مرة</a:t>
            </a:r>
          </a:p>
        </p:txBody>
      </p:sp>
      <p:sp>
        <p:nvSpPr>
          <p:cNvPr id="158" name="مستطيل مستدير الزوايا"/>
          <p:cNvSpPr/>
          <p:nvPr/>
        </p:nvSpPr>
        <p:spPr>
          <a:xfrm>
            <a:off x="7105952" y="6772181"/>
            <a:ext cx="5252732" cy="2046227"/>
          </a:xfrm>
          <a:prstGeom prst="roundRect">
            <a:avLst>
              <a:gd name="adj" fmla="val 9310"/>
            </a:avLst>
          </a:prstGeom>
          <a:solidFill>
            <a:srgbClr val="FFD479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59" name="مستطيل مستدير الزوايا"/>
          <p:cNvSpPr/>
          <p:nvPr/>
        </p:nvSpPr>
        <p:spPr>
          <a:xfrm>
            <a:off x="1167190" y="6772181"/>
            <a:ext cx="5252732" cy="2046227"/>
          </a:xfrm>
          <a:prstGeom prst="roundRect">
            <a:avLst>
              <a:gd name="adj" fmla="val 9310"/>
            </a:avLst>
          </a:prstGeom>
          <a:solidFill>
            <a:srgbClr val="FFD479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60" name="مستطيل مستدير الزوايا"/>
          <p:cNvSpPr/>
          <p:nvPr/>
        </p:nvSpPr>
        <p:spPr>
          <a:xfrm>
            <a:off x="1153828" y="4208091"/>
            <a:ext cx="11034774" cy="2173228"/>
          </a:xfrm>
          <a:prstGeom prst="roundRect">
            <a:avLst>
              <a:gd name="adj" fmla="val 8766"/>
            </a:avLst>
          </a:prstGeom>
          <a:solidFill>
            <a:schemeClr val="accent2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</a:p>
        </p:txBody>
      </p:sp>
      <p:sp>
        <p:nvSpPr>
          <p:cNvPr id="161" name="{وَاللَّهُ يَقْضِي بِالْحَقِّ وَالَّذِينَ يَدْعُونَ مِن دُونِهِ…"/>
          <p:cNvSpPr txBox="1"/>
          <p:nvPr/>
        </p:nvSpPr>
        <p:spPr>
          <a:xfrm>
            <a:off x="7377635" y="6897471"/>
            <a:ext cx="4709366" cy="1808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rtl="0">
              <a:defRPr sz="25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{وَاللَّهُ يَقْضِي بِالْحَقِّ وَالَّذِينَ يَدْعُونَ مِن دُونِهِ</a:t>
            </a:r>
          </a:p>
          <a:p>
            <a:pPr rtl="0">
              <a:defRPr sz="25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 لَا يَقْضُونَ بِشَيْءٍ إِنَّ اللَّهَ هُوَ السَّمِيعُ الْبَصِيرُ}</a:t>
            </a:r>
          </a:p>
        </p:txBody>
      </p:sp>
      <p:sp>
        <p:nvSpPr>
          <p:cNvPr id="162" name="{قَدْ سَمِعَ اللَّهُ قَوْلَ الَّتِي تُجَادِلُكَ فِي زَوْجِهَا وَتَشْتَكِي إِلَى اللَّهِ وَاللَّهُ يَسْمَعُ تَحَاوُرَكُمَا إِنَّ اللَّهَ سَمِيعٌ بَصِيرٌ}"/>
          <p:cNvSpPr txBox="1"/>
          <p:nvPr/>
        </p:nvSpPr>
        <p:spPr>
          <a:xfrm>
            <a:off x="1816289" y="4611947"/>
            <a:ext cx="9870488" cy="1348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6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{قَدْ سَمِعَ اللَّهُ قَوْلَ الَّتِي تُجَادِلُكَ فِي زَوْجِهَا وَتَشْتَكِي إِلَى اللَّهِ وَاللَّهُ يَسْمَعُ تَحَاوُرَكُمَا إِنَّ اللَّهَ سَمِيعٌ بَصِيرٌ}</a:t>
            </a:r>
          </a:p>
        </p:txBody>
      </p:sp>
      <p:sp>
        <p:nvSpPr>
          <p:cNvPr id="163" name="إِنَّ اللَّهَ كَانَ سَمِيعاً بَصِيراً}"/>
          <p:cNvSpPr txBox="1"/>
          <p:nvPr/>
        </p:nvSpPr>
        <p:spPr>
          <a:xfrm>
            <a:off x="1373619" y="7059624"/>
            <a:ext cx="4839875" cy="67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b="1" sz="3984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إِنَّ اللَّهَ كَانَ سَمِيعاً بَصِيراً}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3"/>
      <p:bldP build="whole" bldLvl="1" animBg="1" rev="0" advAuto="0" spid="157" grpId="2"/>
      <p:bldP build="whole" bldLvl="1" animBg="1" rev="0" advAuto="0" spid="156" grpId="1"/>
      <p:bldP build="whole" bldLvl="1" animBg="1" rev="0" advAuto="0" spid="161" grpId="4"/>
      <p:bldP build="whole" bldLvl="1" animBg="1" rev="0" advAuto="0" spid="163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معنى السميع في…"/>
          <p:cNvSpPr txBox="1"/>
          <p:nvPr>
            <p:ph type="ctrTitle"/>
          </p:nvPr>
        </p:nvSpPr>
        <p:spPr>
          <a:xfrm>
            <a:off x="2589273" y="632753"/>
            <a:ext cx="8101564" cy="2048474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</p:spPr>
        <p:txBody>
          <a:bodyPr/>
          <a:lstStyle/>
          <a:p>
            <a:pPr defTabSz="309625" rtl="0">
              <a:defRPr sz="567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معنى السميع في</a:t>
            </a:r>
          </a:p>
          <a:p>
            <a:pPr defTabSz="309625" rtl="0">
              <a:defRPr sz="567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 حق الله تعالى </a:t>
            </a:r>
          </a:p>
        </p:txBody>
      </p:sp>
      <p:sp>
        <p:nvSpPr>
          <p:cNvPr id="166" name="السميع لما ينطق به خلقه من قول ولكل المسموعات"/>
          <p:cNvSpPr/>
          <p:nvPr/>
        </p:nvSpPr>
        <p:spPr>
          <a:xfrm>
            <a:off x="732510" y="3084775"/>
            <a:ext cx="11815090" cy="1868369"/>
          </a:xfrm>
          <a:prstGeom prst="roundRect">
            <a:avLst>
              <a:gd name="adj" fmla="val 10196"/>
            </a:avLst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السميع لما ينطق به خلقه من قول ولكل المسموعات</a:t>
            </a:r>
          </a:p>
        </p:txBody>
      </p:sp>
      <p:sp>
        <p:nvSpPr>
          <p:cNvPr id="167" name="السميع المستجيب لعباده إذا توجهوا إليه بالدعاء وتضرعوا"/>
          <p:cNvSpPr/>
          <p:nvPr/>
        </p:nvSpPr>
        <p:spPr>
          <a:xfrm>
            <a:off x="761020" y="5356693"/>
            <a:ext cx="11872341" cy="1868369"/>
          </a:xfrm>
          <a:prstGeom prst="roundRect">
            <a:avLst>
              <a:gd name="adj" fmla="val 10196"/>
            </a:avLst>
          </a:prstGeom>
          <a:solidFill>
            <a:srgbClr val="FFFC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السميع المستجيب لعباده إذا توجهوا إليه بالدعاء وتضرعوا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3"/>
      <p:bldP build="whole" bldLvl="1" animBg="1" rev="0" advAuto="0" spid="166" grpId="2"/>
      <p:bldP build="whole" bldLvl="1" animBg="1" rev="0" advAuto="0" spid="16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ولا تنافي بين المعاني السابقه ولذا نقول في صلاتنا ( سمع الله لمن حمده )"/>
          <p:cNvSpPr txBox="1"/>
          <p:nvPr>
            <p:ph type="ctrTitle"/>
          </p:nvPr>
        </p:nvSpPr>
        <p:spPr>
          <a:xfrm>
            <a:off x="114167" y="120517"/>
            <a:ext cx="12776466" cy="2571883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</p:spPr>
        <p:txBody>
          <a:bodyPr/>
          <a:lstStyle>
            <a:lvl1pPr defTabSz="490727">
              <a:defRPr sz="6468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ولا تنافي بين المعاني السابقه ولذا نقول في صلاتنا ( سمع الله لمن حمده )</a:t>
            </a:r>
          </a:p>
        </p:txBody>
      </p:sp>
      <p:sp>
        <p:nvSpPr>
          <p:cNvPr id="170" name="وينبغي علي المسلم"/>
          <p:cNvSpPr/>
          <p:nvPr/>
        </p:nvSpPr>
        <p:spPr>
          <a:xfrm>
            <a:off x="2974445" y="2819400"/>
            <a:ext cx="7055910" cy="1270000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وينبغي علي المسلم </a:t>
            </a:r>
          </a:p>
        </p:txBody>
      </p:sp>
      <p:sp>
        <p:nvSpPr>
          <p:cNvPr id="171" name="1- اثبات صفة السمع له سبحانه كما وصف الله نفسه"/>
          <p:cNvSpPr/>
          <p:nvPr/>
        </p:nvSpPr>
        <p:spPr>
          <a:xfrm>
            <a:off x="110530" y="4555066"/>
            <a:ext cx="12590529" cy="1270001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1- اثبات صفة السمع له سبحانه كما وصف الله نفسه</a:t>
            </a:r>
          </a:p>
        </p:txBody>
      </p:sp>
      <p:sp>
        <p:nvSpPr>
          <p:cNvPr id="172" name="2- أن سمع الله تعالى ليس كسمع أحد من خلقه"/>
          <p:cNvSpPr/>
          <p:nvPr/>
        </p:nvSpPr>
        <p:spPr>
          <a:xfrm>
            <a:off x="110530" y="5969000"/>
            <a:ext cx="12590529" cy="1270000"/>
          </a:xfrm>
          <a:prstGeom prst="rect">
            <a:avLst/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2- أن سمع الله تعالى ليس كسمع أحد من خلقه</a:t>
            </a:r>
          </a:p>
        </p:txBody>
      </p:sp>
      <p:sp>
        <p:nvSpPr>
          <p:cNvPr id="173" name="3- ورد الاسم مقرونا بغيره من الأسماء كقوله…"/>
          <p:cNvSpPr/>
          <p:nvPr/>
        </p:nvSpPr>
        <p:spPr>
          <a:xfrm>
            <a:off x="110530" y="7382933"/>
            <a:ext cx="12590529" cy="2111177"/>
          </a:xfrm>
          <a:prstGeom prst="rect">
            <a:avLst/>
          </a:prstGeom>
          <a:blipFill>
            <a:blip r:embed="rId5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5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3- ورد الاسم مقرونا بغيره من الأسماء كقوله </a:t>
            </a:r>
          </a:p>
          <a:p>
            <a:pPr rtl="0">
              <a:defRPr sz="5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( سميع عليم ) ( سميع قريب 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3- ورد الاسم مقرونا بغيره من الأسماء كقوله…"/>
          <p:cNvSpPr/>
          <p:nvPr/>
        </p:nvSpPr>
        <p:spPr>
          <a:xfrm>
            <a:off x="207135" y="778933"/>
            <a:ext cx="12590530" cy="2111177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5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3- ورد الاسم مقرونا بغيره من الأسماء كقوله </a:t>
            </a:r>
          </a:p>
          <a:p>
            <a:pPr rtl="0">
              <a:defRPr sz="5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( سميع عليم ) ( سميع قريب )</a:t>
            </a:r>
          </a:p>
        </p:txBody>
      </p:sp>
      <p:sp>
        <p:nvSpPr>
          <p:cNvPr id="176" name="* احاطة الله تعالى بالمخلوقات كلها لايفوته شيء منها ولا يخفى عليه بل الجميع تحت سمعه و بصره  وعلمه"/>
          <p:cNvSpPr/>
          <p:nvPr/>
        </p:nvSpPr>
        <p:spPr>
          <a:xfrm>
            <a:off x="747910" y="3171957"/>
            <a:ext cx="11811531" cy="5710966"/>
          </a:xfrm>
          <a:prstGeom prst="roundRect">
            <a:avLst>
              <a:gd name="adj" fmla="val 3336"/>
            </a:avLst>
          </a:prstGeom>
          <a:solidFill>
            <a:srgbClr val="D4FB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* احاطة الله تعالى بالمخلوقات كلها لايفوته شيء منها ولا يخفى عليه بل الجميع تحت سمعه و بصره  وعلمه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5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9A7865"/>
          </a:buClr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