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AD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5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CCA8DA-9221-4DD7-8C6C-EBD3A4165E76}" type="datetimeFigureOut">
              <a:rPr lang="ar-SA" smtClean="0"/>
              <a:pPr/>
              <a:t>18/11/1431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17A236F-26E7-4464-9EF5-2145A677093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3CCA8DA-9221-4DD7-8C6C-EBD3A4165E76}" type="datetimeFigureOut">
              <a:rPr lang="ar-SA" smtClean="0"/>
              <a:pPr/>
              <a:t>18/11/1431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7A236F-26E7-4464-9EF5-2145A677093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مستطيل 4"/>
          <p:cNvSpPr/>
          <p:nvPr/>
        </p:nvSpPr>
        <p:spPr>
          <a:xfrm>
            <a:off x="3286117" y="214291"/>
            <a:ext cx="2786082" cy="769441"/>
          </a:xfrm>
          <a:prstGeom prst="rect">
            <a:avLst/>
          </a:prstGeom>
          <a:noFill/>
        </p:spPr>
        <p:txBody>
          <a:bodyPr wrap="square" lIns="91440" tIns="45720" rIns="91440" bIns="45720">
            <a:spAutoFit/>
          </a:bodyPr>
          <a:lstStyle/>
          <a:p>
            <a:pPr algn="ctr"/>
            <a:r>
              <a:rPr lang="ar-SA" sz="4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ndalus" pitchFamily="2" charset="-78"/>
                <a:cs typeface="Andalus" pitchFamily="2" charset="-78"/>
              </a:rPr>
              <a:t>الحضانة</a:t>
            </a:r>
            <a:endParaRPr lang="ar-SA" sz="4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ndalus" pitchFamily="2" charset="-78"/>
              <a:cs typeface="Andalus" pitchFamily="2" charset="-78"/>
            </a:endParaRPr>
          </a:p>
        </p:txBody>
      </p:sp>
      <p:sp>
        <p:nvSpPr>
          <p:cNvPr id="7" name="وسيلة شرح على شكل سحابة 6"/>
          <p:cNvSpPr/>
          <p:nvPr/>
        </p:nvSpPr>
        <p:spPr>
          <a:xfrm>
            <a:off x="5786446" y="857232"/>
            <a:ext cx="3000364" cy="928694"/>
          </a:xfrm>
          <a:prstGeom prst="cloudCallout">
            <a:avLst/>
          </a:prstGeom>
          <a:solidFill>
            <a:schemeClr val="accent1">
              <a:alpha val="75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u="sng" dirty="0" smtClean="0">
                <a:ln>
                  <a:solidFill>
                    <a:schemeClr val="bg2">
                      <a:lumMod val="50000"/>
                    </a:schemeClr>
                  </a:solidFill>
                </a:ln>
                <a:solidFill>
                  <a:schemeClr val="bg1">
                    <a:lumMod val="95000"/>
                  </a:schemeClr>
                </a:solidFill>
                <a:latin typeface="Andalus" pitchFamily="2" charset="-78"/>
                <a:cs typeface="Andalus" pitchFamily="2" charset="-78"/>
              </a:rPr>
              <a:t>تعريفه</a:t>
            </a:r>
            <a:endParaRPr lang="ar-SA" sz="3600" b="1" u="sng" dirty="0">
              <a:ln>
                <a:solidFill>
                  <a:schemeClr val="bg2">
                    <a:lumMod val="50000"/>
                  </a:schemeClr>
                </a:solidFill>
              </a:ln>
              <a:solidFill>
                <a:schemeClr val="bg1">
                  <a:lumMod val="95000"/>
                </a:schemeClr>
              </a:solidFill>
              <a:latin typeface="Andalus" pitchFamily="2" charset="-78"/>
              <a:cs typeface="Andalus" pitchFamily="2" charset="-78"/>
            </a:endParaRPr>
          </a:p>
        </p:txBody>
      </p:sp>
      <p:sp>
        <p:nvSpPr>
          <p:cNvPr id="8" name="مربع نص 7"/>
          <p:cNvSpPr txBox="1"/>
          <p:nvPr/>
        </p:nvSpPr>
        <p:spPr>
          <a:xfrm>
            <a:off x="214282" y="2534189"/>
            <a:ext cx="8643998" cy="1323439"/>
          </a:xfrm>
          <a:prstGeom prst="rect">
            <a:avLst/>
          </a:prstGeom>
          <a:solidFill>
            <a:schemeClr val="tx2">
              <a:lumMod val="40000"/>
              <a:lumOff val="60000"/>
              <a:alpha val="50000"/>
            </a:schemeClr>
          </a:solidFill>
        </p:spPr>
        <p:txBody>
          <a:bodyPr wrap="square" rtlCol="1">
            <a:spAutoFit/>
          </a:bodyPr>
          <a:lstStyle/>
          <a:p>
            <a:pPr algn="ctr"/>
            <a:r>
              <a:rPr lang="ar-SA" sz="4000" b="1" u="sng" dirty="0" smtClean="0">
                <a:ln>
                  <a:solidFill>
                    <a:schemeClr val="bg2">
                      <a:lumMod val="50000"/>
                    </a:schemeClr>
                  </a:solidFill>
                </a:ln>
                <a:solidFill>
                  <a:schemeClr val="bg1"/>
                </a:solidFill>
                <a:latin typeface="Andalus" pitchFamily="2" charset="-78"/>
                <a:cs typeface="Andalus" pitchFamily="2" charset="-78"/>
              </a:rPr>
              <a:t>الحضانة : هي القيام على حفظ الصغير أو المجنون ونحوهما ، وتربيته والعناية </a:t>
            </a:r>
            <a:r>
              <a:rPr lang="ar-SA" sz="4000" b="1" u="sng" dirty="0" err="1" smtClean="0">
                <a:ln>
                  <a:solidFill>
                    <a:schemeClr val="bg2">
                      <a:lumMod val="50000"/>
                    </a:schemeClr>
                  </a:solidFill>
                </a:ln>
                <a:solidFill>
                  <a:schemeClr val="bg1"/>
                </a:solidFill>
                <a:latin typeface="Andalus" pitchFamily="2" charset="-78"/>
                <a:cs typeface="Andalus" pitchFamily="2" charset="-78"/>
              </a:rPr>
              <a:t>به</a:t>
            </a:r>
            <a:r>
              <a:rPr lang="ar-SA" sz="4000" b="1" u="sng" dirty="0" smtClean="0">
                <a:ln>
                  <a:solidFill>
                    <a:schemeClr val="bg2">
                      <a:lumMod val="50000"/>
                    </a:schemeClr>
                  </a:solidFill>
                </a:ln>
                <a:solidFill>
                  <a:schemeClr val="bg1"/>
                </a:solidFill>
                <a:latin typeface="Andalus" pitchFamily="2" charset="-78"/>
                <a:cs typeface="Andalus" pitchFamily="2" charset="-78"/>
              </a:rPr>
              <a: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وسيلة شرح على شكل سحابة 1"/>
          <p:cNvSpPr/>
          <p:nvPr/>
        </p:nvSpPr>
        <p:spPr>
          <a:xfrm>
            <a:off x="4572000" y="142852"/>
            <a:ext cx="4143404" cy="857256"/>
          </a:xfrm>
          <a:prstGeom prst="cloudCallout">
            <a:avLst/>
          </a:prstGeom>
          <a:solidFill>
            <a:schemeClr val="bg2">
              <a:lumMod val="75000"/>
              <a:alpha val="49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u="sng" dirty="0" smtClean="0">
                <a:latin typeface="Andalus" pitchFamily="2" charset="-78"/>
                <a:cs typeface="Andalus" pitchFamily="2" charset="-78"/>
              </a:rPr>
              <a:t>الأحق </a:t>
            </a:r>
            <a:r>
              <a:rPr lang="ar-SA" sz="3600" b="1" u="sng" dirty="0" smtClean="0">
                <a:latin typeface="Andalus" pitchFamily="2" charset="-78"/>
                <a:cs typeface="Andalus" pitchFamily="2" charset="-78"/>
              </a:rPr>
              <a:t>بالحضانة </a:t>
            </a:r>
            <a:endParaRPr lang="ar-SA" sz="3600" b="1" u="sng" dirty="0">
              <a:latin typeface="Andalus" pitchFamily="2" charset="-78"/>
              <a:cs typeface="Andalus" pitchFamily="2" charset="-78"/>
            </a:endParaRPr>
          </a:p>
        </p:txBody>
      </p:sp>
      <p:sp>
        <p:nvSpPr>
          <p:cNvPr id="4" name="مستطيل ذو زوايا قطرية مستديرة 3"/>
          <p:cNvSpPr/>
          <p:nvPr/>
        </p:nvSpPr>
        <p:spPr>
          <a:xfrm>
            <a:off x="214282" y="1357298"/>
            <a:ext cx="8572560" cy="4500594"/>
          </a:xfrm>
          <a:prstGeom prst="round2Diag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ar-SA" sz="2800" b="1" dirty="0" smtClean="0">
                <a:solidFill>
                  <a:srgbClr val="FFFF00"/>
                </a:solidFill>
                <a:cs typeface="Arabic Transparent" pitchFamily="2" charset="-78"/>
              </a:rPr>
              <a:t>1</a:t>
            </a:r>
            <a:r>
              <a:rPr lang="ar-SA" sz="2800" b="1" u="sng" dirty="0" smtClean="0">
                <a:solidFill>
                  <a:srgbClr val="FFFF00"/>
                </a:solidFill>
                <a:cs typeface="Arabic Transparent" pitchFamily="2" charset="-78"/>
              </a:rPr>
              <a:t>- إذا اتفق أقارب الصغير على أن يكون عند أحدهم فإن الأمر إليهم ويكون الصغير عند من اتفقوا أن يكون عنده </a:t>
            </a:r>
            <a:r>
              <a:rPr lang="ar-SA" sz="2800" b="1" dirty="0" smtClean="0">
                <a:cs typeface="Arabic Transparent" pitchFamily="2" charset="-78"/>
              </a:rPr>
              <a:t>بشرط أن تكون مصلحة الطفل في ذلك ،  وذلك بأن يكون الحاضن قادرا على القيام بحقوق المحضون الدينية والدنيوية .</a:t>
            </a:r>
          </a:p>
          <a:p>
            <a:r>
              <a:rPr lang="ar-SA" sz="2800" b="1" u="sng" dirty="0" smtClean="0">
                <a:solidFill>
                  <a:srgbClr val="FFFF00"/>
                </a:solidFill>
                <a:cs typeface="Arabic Transparent" pitchFamily="2" charset="-78"/>
              </a:rPr>
              <a:t>2- لو اختلف أقارب الصغير على الحضانة فإن أحق الناس بحضانة الصغير كما يلي : </a:t>
            </a:r>
          </a:p>
          <a:p>
            <a:r>
              <a:rPr lang="ar-SA" sz="2800" b="1" u="sng" dirty="0" smtClean="0">
                <a:solidFill>
                  <a:srgbClr val="FFFF00"/>
                </a:solidFill>
                <a:cs typeface="Arabic Transparent" pitchFamily="2" charset="-78"/>
              </a:rPr>
              <a:t> أ- </a:t>
            </a:r>
            <a:r>
              <a:rPr lang="ar-SA" sz="2800" b="1" u="sng" dirty="0" err="1" smtClean="0">
                <a:solidFill>
                  <a:srgbClr val="FFFF00"/>
                </a:solidFill>
                <a:cs typeface="Arabic Transparent" pitchFamily="2" charset="-78"/>
              </a:rPr>
              <a:t>أمه</a:t>
            </a:r>
            <a:r>
              <a:rPr lang="ar-SA" sz="2800" b="1" u="sng" dirty="0" smtClean="0">
                <a:solidFill>
                  <a:srgbClr val="FFFF00"/>
                </a:solidFill>
                <a:cs typeface="Arabic Transparent" pitchFamily="2" charset="-78"/>
              </a:rPr>
              <a:t> ما لم تتزوج </a:t>
            </a:r>
            <a:r>
              <a:rPr lang="ar-SA" sz="2800" b="1" dirty="0" smtClean="0">
                <a:solidFill>
                  <a:srgbClr val="FFFF00"/>
                </a:solidFill>
                <a:cs typeface="Arabic Transparent" pitchFamily="2" charset="-78"/>
              </a:rPr>
              <a:t>، فالأم أشفق من الأب على طفلها وهي أعلم بكيفية معاملة الطفل  .</a:t>
            </a:r>
          </a:p>
          <a:p>
            <a:r>
              <a:rPr lang="ar-SA" sz="2800" b="1" u="sng" dirty="0" smtClean="0">
                <a:solidFill>
                  <a:srgbClr val="FFFF00"/>
                </a:solidFill>
                <a:cs typeface="Arabic Transparent" pitchFamily="2" charset="-78"/>
              </a:rPr>
              <a:t>ب – فإذا تزوجت فإن الأب أحق </a:t>
            </a:r>
            <a:r>
              <a:rPr lang="ar-SA" sz="2800" b="1" u="sng" dirty="0" err="1" smtClean="0">
                <a:solidFill>
                  <a:srgbClr val="FFFF00"/>
                </a:solidFill>
                <a:cs typeface="Arabic Transparent" pitchFamily="2" charset="-78"/>
              </a:rPr>
              <a:t>به</a:t>
            </a:r>
            <a:r>
              <a:rPr lang="ar-SA" sz="2800" b="1" u="sng" dirty="0" smtClean="0">
                <a:solidFill>
                  <a:srgbClr val="FFFF00"/>
                </a:solidFill>
                <a:cs typeface="Arabic Transparent" pitchFamily="2" charset="-78"/>
              </a:rPr>
              <a:t> منها .</a:t>
            </a:r>
          </a:p>
          <a:p>
            <a:endParaRPr lang="ar-SA" sz="2400" b="1" u="sng" dirty="0" smtClean="0">
              <a:cs typeface="Arabic Transparent" pitchFamily="2" charset="-78"/>
            </a:endParaRPr>
          </a:p>
          <a:p>
            <a:pPr algn="ctr"/>
            <a:r>
              <a:rPr lang="ar-SA" sz="2400" b="1" dirty="0" smtClean="0">
                <a:cs typeface="Arabic Transparent" pitchFamily="2" charset="-78"/>
              </a:rPr>
              <a:t> </a:t>
            </a:r>
            <a:endParaRPr lang="ar-SA" sz="2400" b="1" dirty="0">
              <a:cs typeface="Arabic Transparent" pitchFamily="2" charset="-78"/>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to="" calcmode="lin" valueType="num">
                                      <p:cBhvr>
                                        <p:cTn id="27" dur="1" fill="hold"/>
                                        <p:tgtEl>
                                          <p:spTgt spid="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وسيلة شرح على شكل سحابة 1"/>
          <p:cNvSpPr/>
          <p:nvPr/>
        </p:nvSpPr>
        <p:spPr>
          <a:xfrm>
            <a:off x="2143108" y="785794"/>
            <a:ext cx="4857784" cy="928694"/>
          </a:xfrm>
          <a:prstGeom prst="cloudCallout">
            <a:avLst/>
          </a:prstGeom>
          <a:solidFill>
            <a:schemeClr val="accent1">
              <a:alpha val="74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latin typeface="Andalus" pitchFamily="2" charset="-78"/>
                <a:cs typeface="Andalus" pitchFamily="2" charset="-78"/>
              </a:rPr>
              <a:t>الضانة بعد السابعة</a:t>
            </a:r>
            <a:endParaRPr lang="ar-SA" sz="2800" dirty="0">
              <a:latin typeface="Andalus" pitchFamily="2" charset="-78"/>
              <a:cs typeface="Andalus" pitchFamily="2" charset="-78"/>
            </a:endParaRPr>
          </a:p>
        </p:txBody>
      </p:sp>
      <p:sp>
        <p:nvSpPr>
          <p:cNvPr id="3" name="تمرير عمودي 2"/>
          <p:cNvSpPr/>
          <p:nvPr/>
        </p:nvSpPr>
        <p:spPr>
          <a:xfrm>
            <a:off x="1000101" y="2643182"/>
            <a:ext cx="7358114" cy="2746534"/>
          </a:xfrm>
          <a:prstGeom prst="verticalScroll">
            <a:avLst/>
          </a:prstGeom>
          <a:solidFill>
            <a:srgbClr val="C00000">
              <a:alpha val="50000"/>
            </a:srgbClr>
          </a:solidFill>
        </p:spPr>
        <p:txBody>
          <a:bodyPr wrap="square" lIns="91440" tIns="45720" rIns="91440" bIns="45720">
            <a:spAutoFit/>
          </a:bodyPr>
          <a:lstStyle/>
          <a:p>
            <a:r>
              <a:rPr lang="ar-SA" sz="2800" b="1" u="sng" dirty="0" smtClean="0">
                <a:solidFill>
                  <a:schemeClr val="bg1"/>
                </a:solidFill>
                <a:cs typeface="Arabic Transparent" pitchFamily="2" charset="-78"/>
              </a:rPr>
              <a:t>إذا </a:t>
            </a:r>
            <a:r>
              <a:rPr lang="ar-SA" sz="2800" b="1" u="sng" dirty="0" smtClean="0">
                <a:solidFill>
                  <a:schemeClr val="bg1"/>
                </a:solidFill>
                <a:cs typeface="Arabic Transparent" pitchFamily="2" charset="-78"/>
              </a:rPr>
              <a:t> </a:t>
            </a:r>
            <a:r>
              <a:rPr lang="ar-SA" sz="2800" b="1" u="sng" dirty="0" smtClean="0">
                <a:solidFill>
                  <a:schemeClr val="bg1"/>
                </a:solidFill>
                <a:cs typeface="Arabic Transparent" pitchFamily="2" charset="-78"/>
              </a:rPr>
              <a:t>بلغ الصبي سبع سنين فإنه يخير بين أبويه فإذا اختار أحدهما كان أحق بحضانته</a:t>
            </a:r>
            <a:r>
              <a:rPr lang="ar-SA" sz="2800" b="1" dirty="0" smtClean="0">
                <a:solidFill>
                  <a:schemeClr val="bg1"/>
                </a:solidFill>
                <a:cs typeface="Arabic Transparent" pitchFamily="2" charset="-78"/>
              </a:rPr>
              <a:t> فقد خير النبي </a:t>
            </a:r>
            <a:r>
              <a:rPr lang="ar-SA" sz="2800" b="1" dirty="0" smtClean="0">
                <a:solidFill>
                  <a:schemeClr val="bg1"/>
                </a:solidFill>
                <a:cs typeface="Arabic Transparent" pitchFamily="2" charset="-78"/>
                <a:sym typeface="AGA Arabesque"/>
              </a:rPr>
              <a:t> غلاماً بين أبويه فقال : ( يا غلام هذا أبوك وهذه أمك فخذ بيد أبهما شئت فأخذ بيد أمه فانطلقت </a:t>
            </a:r>
            <a:r>
              <a:rPr lang="ar-SA" sz="2800" b="1" dirty="0" err="1" smtClean="0">
                <a:solidFill>
                  <a:schemeClr val="bg1"/>
                </a:solidFill>
                <a:cs typeface="Arabic Transparent" pitchFamily="2" charset="-78"/>
                <a:sym typeface="AGA Arabesque"/>
              </a:rPr>
              <a:t>به</a:t>
            </a:r>
            <a:r>
              <a:rPr lang="ar-SA" sz="2800" b="1" dirty="0" smtClean="0">
                <a:solidFill>
                  <a:schemeClr val="bg1"/>
                </a:solidFill>
                <a:cs typeface="Arabic Transparent" pitchFamily="2" charset="-78"/>
                <a:sym typeface="AGA Arabesque"/>
              </a:rPr>
              <a:t> . </a:t>
            </a:r>
            <a:endParaRPr lang="ar-SA" sz="2800" b="1" dirty="0" smtClean="0">
              <a:solidFill>
                <a:schemeClr val="bg1"/>
              </a:solidFill>
              <a:cs typeface="Arabic Transparent" pitchFamily="2" charset="-78"/>
            </a:endParaRPr>
          </a:p>
          <a:p>
            <a:pPr algn="ct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ndalus" pitchFamily="2" charset="-78"/>
                <a:cs typeface="Andalus" pitchFamily="2" charset="-78"/>
              </a:rPr>
              <a:t> </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ndalus" pitchFamily="2" charset="-78"/>
              <a:cs typeface="Andalus" pitchFamily="2" charset="-78"/>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وسيلة شرح على شكل سحابة 2"/>
          <p:cNvSpPr/>
          <p:nvPr/>
        </p:nvSpPr>
        <p:spPr>
          <a:xfrm>
            <a:off x="5214942" y="428628"/>
            <a:ext cx="3286116" cy="1214422"/>
          </a:xfrm>
          <a:prstGeom prst="cloudCallout">
            <a:avLst/>
          </a:prstGeom>
          <a:solidFill>
            <a:schemeClr val="accent1">
              <a:alpha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bg1"/>
                </a:solidFill>
                <a:latin typeface="Andalus" pitchFamily="2" charset="-78"/>
                <a:cs typeface="Andalus" pitchFamily="2" charset="-78"/>
              </a:rPr>
              <a:t>شروط الحاضن</a:t>
            </a:r>
            <a:endParaRPr lang="ar-SA" sz="3200" dirty="0">
              <a:solidFill>
                <a:schemeClr val="bg1"/>
              </a:solidFill>
              <a:latin typeface="Andalus" pitchFamily="2" charset="-78"/>
              <a:cs typeface="Andalus" pitchFamily="2" charset="-78"/>
            </a:endParaRPr>
          </a:p>
        </p:txBody>
      </p:sp>
      <p:sp>
        <p:nvSpPr>
          <p:cNvPr id="7" name="تمرير عمودي 6"/>
          <p:cNvSpPr/>
          <p:nvPr/>
        </p:nvSpPr>
        <p:spPr>
          <a:xfrm>
            <a:off x="1071538" y="1959789"/>
            <a:ext cx="7358114" cy="4326731"/>
          </a:xfrm>
          <a:prstGeom prst="verticalScroll">
            <a:avLst/>
          </a:prstGeom>
          <a:solidFill>
            <a:schemeClr val="tx1">
              <a:alpha val="28000"/>
            </a:schemeClr>
          </a:solidFill>
        </p:spPr>
        <p:txBody>
          <a:bodyPr wrap="square" lIns="91440" tIns="45720" rIns="91440" bIns="45720">
            <a:spAutoFit/>
          </a:bodyPr>
          <a:lstStyle/>
          <a:p>
            <a:r>
              <a:rPr lang="ar-SA" sz="2800" b="1" u="sng" dirty="0" smtClean="0">
                <a:solidFill>
                  <a:srgbClr val="FFFF00"/>
                </a:solidFill>
                <a:cs typeface="Arabic Transparent" pitchFamily="2" charset="-78"/>
              </a:rPr>
              <a:t>يشترط في الحاضن أن يكون من أهل الحضانة وهو المسلم العدل </a:t>
            </a:r>
            <a:r>
              <a:rPr lang="ar-SA" sz="2800" b="1" dirty="0" smtClean="0">
                <a:solidFill>
                  <a:srgbClr val="FFFF00"/>
                </a:solidFill>
                <a:cs typeface="Arabic Transparent" pitchFamily="2" charset="-78"/>
                <a:sym typeface="AGA Arabesque"/>
              </a:rPr>
              <a:t>. </a:t>
            </a:r>
            <a:r>
              <a:rPr lang="ar-SA" sz="2800" b="1" dirty="0" smtClean="0">
                <a:solidFill>
                  <a:schemeClr val="bg1"/>
                </a:solidFill>
                <a:cs typeface="Arabic Transparent" pitchFamily="2" charset="-78"/>
                <a:sym typeface="AGA Arabesque"/>
              </a:rPr>
              <a:t>فلو ضيعت الأم الابن ولم تقم على تربيته ولم تحافظ على تعليمه وتنشئته تنشئة صالحة فإن الحضانة تنتقل إلى الأب ، وكذلك لو كان الأب الذي عنده الصغير مهملاً له أو تركه عند امرأة أبيه وهذه المرأة لم تقم بحق الصغير فإنه يرد للأم حتى لو كانت متزوجة إذا كان بقاء الصغير عندها أصلح له .   </a:t>
            </a: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ndalus" pitchFamily="2" charset="-78"/>
                <a:cs typeface="Andalus" pitchFamily="2" charset="-78"/>
              </a:rPr>
              <a:t> </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ndalus" pitchFamily="2" charset="-78"/>
              <a:cs typeface="Andalus" pitchFamily="2" charset="-78"/>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وسيلة شرح على شكل سحابة 1"/>
          <p:cNvSpPr/>
          <p:nvPr/>
        </p:nvSpPr>
        <p:spPr>
          <a:xfrm>
            <a:off x="2143108" y="785794"/>
            <a:ext cx="4857784" cy="928694"/>
          </a:xfrm>
          <a:prstGeom prst="cloudCallout">
            <a:avLst/>
          </a:prstGeom>
          <a:solidFill>
            <a:schemeClr val="accent1">
              <a:alpha val="74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latin typeface="Andalus" pitchFamily="2" charset="-78"/>
                <a:cs typeface="Andalus" pitchFamily="2" charset="-78"/>
              </a:rPr>
              <a:t>توجيهات وآداب</a:t>
            </a:r>
            <a:endParaRPr lang="ar-SA" sz="2800" dirty="0">
              <a:latin typeface="Andalus" pitchFamily="2" charset="-78"/>
              <a:cs typeface="Andalus" pitchFamily="2" charset="-78"/>
            </a:endParaRPr>
          </a:p>
        </p:txBody>
      </p:sp>
      <p:sp>
        <p:nvSpPr>
          <p:cNvPr id="3" name="تمرير عمودي 2"/>
          <p:cNvSpPr/>
          <p:nvPr/>
        </p:nvSpPr>
        <p:spPr>
          <a:xfrm>
            <a:off x="1000101" y="2643182"/>
            <a:ext cx="7358114" cy="2445544"/>
          </a:xfrm>
          <a:prstGeom prst="verticalScroll">
            <a:avLst/>
          </a:prstGeom>
          <a:solidFill>
            <a:srgbClr val="C00000">
              <a:alpha val="50000"/>
            </a:srgbClr>
          </a:solidFill>
        </p:spPr>
        <p:txBody>
          <a:bodyPr wrap="square" lIns="91440" tIns="45720" rIns="91440" bIns="45720">
            <a:spAutoFit/>
          </a:bodyPr>
          <a:lstStyle/>
          <a:p>
            <a:r>
              <a:rPr lang="ar-SA" sz="3200" b="1" u="sng" dirty="0" smtClean="0">
                <a:solidFill>
                  <a:schemeClr val="bg1"/>
                </a:solidFill>
                <a:cs typeface="Arabic Transparent" pitchFamily="2" charset="-78"/>
              </a:rPr>
              <a:t>أولاً : لا يجوز حرمان الصغير من زيارة والديه </a:t>
            </a:r>
            <a:r>
              <a:rPr lang="ar-SA" sz="3200" b="1" dirty="0" smtClean="0">
                <a:solidFill>
                  <a:schemeClr val="bg1"/>
                </a:solidFill>
                <a:cs typeface="Arabic Transparent" pitchFamily="2" charset="-78"/>
                <a:sym typeface="AGA Arabesque"/>
              </a:rPr>
              <a:t>.</a:t>
            </a:r>
          </a:p>
          <a:p>
            <a:r>
              <a:rPr lang="ar-SA" sz="3200" b="1" u="sng" dirty="0" smtClean="0">
                <a:solidFill>
                  <a:schemeClr val="bg1"/>
                </a:solidFill>
                <a:cs typeface="Arabic Transparent" pitchFamily="2" charset="-78"/>
                <a:sym typeface="AGA Arabesque"/>
              </a:rPr>
              <a:t>ثانياً : لا يجوز للحاضن أن يوغر صدر الابن على أحد والديه .  </a:t>
            </a:r>
            <a:endParaRPr lang="ar-SA" sz="3200" b="1" u="sng" dirty="0" smtClean="0">
              <a:solidFill>
                <a:schemeClr val="bg1"/>
              </a:solidFill>
              <a:cs typeface="Arabic Transparent" pitchFamily="2" charset="-78"/>
            </a:endParaRPr>
          </a:p>
          <a:p>
            <a:pPr algn="ct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ndalus" pitchFamily="2" charset="-78"/>
                <a:cs typeface="Andalus" pitchFamily="2" charset="-78"/>
              </a:rPr>
              <a:t> </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ndalus" pitchFamily="2" charset="-78"/>
              <a:cs typeface="Andalus" pitchFamily="2" charset="-78"/>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246</Words>
  <Application>Microsoft Office PowerPoint</Application>
  <PresentationFormat>عرض على الشاشة (3:4)‏</PresentationFormat>
  <Paragraphs>19</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الشريحة 1</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مرتضى</dc:creator>
  <cp:lastModifiedBy>Al Fajar</cp:lastModifiedBy>
  <cp:revision>28</cp:revision>
  <dcterms:created xsi:type="dcterms:W3CDTF">2010-02-27T14:35:31Z</dcterms:created>
  <dcterms:modified xsi:type="dcterms:W3CDTF">2010-10-25T15:50:34Z</dcterms:modified>
</cp:coreProperties>
</file>