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1pPr>
    <a:lvl2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2pPr>
    <a:lvl3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3pPr>
    <a:lvl4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4pPr>
    <a:lvl5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5pPr>
    <a:lvl6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6pPr>
    <a:lvl7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7pPr>
    <a:lvl8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8pPr>
    <a:lvl9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Helvetica Neue"/>
        <a:ea typeface="Helvetica Neue"/>
        <a:cs typeface="Helvetica Neue"/>
        <a:sym typeface="Helvetica Neue"/>
      </a:defRPr>
    </a:lvl1pPr>
    <a:lvl2pPr indent="228600" algn="r" defTabSz="457200" rtl="1" latinLnBrk="0">
      <a:lnSpc>
        <a:spcPct val="117999"/>
      </a:lnSpc>
      <a:defRPr sz="2200">
        <a:latin typeface="Helvetica Neue"/>
        <a:ea typeface="Helvetica Neue"/>
        <a:cs typeface="Helvetica Neue"/>
        <a:sym typeface="Helvetica Neue"/>
      </a:defRPr>
    </a:lvl2pPr>
    <a:lvl3pPr indent="457200" algn="r" defTabSz="457200" rtl="1" latinLnBrk="0">
      <a:lnSpc>
        <a:spcPct val="117999"/>
      </a:lnSpc>
      <a:defRPr sz="2200">
        <a:latin typeface="Helvetica Neue"/>
        <a:ea typeface="Helvetica Neue"/>
        <a:cs typeface="Helvetica Neue"/>
        <a:sym typeface="Helvetica Neue"/>
      </a:defRPr>
    </a:lvl3pPr>
    <a:lvl4pPr indent="685800" algn="r" defTabSz="457200" rtl="1" latinLnBrk="0">
      <a:lnSpc>
        <a:spcPct val="117999"/>
      </a:lnSpc>
      <a:defRPr sz="2200">
        <a:latin typeface="Helvetica Neue"/>
        <a:ea typeface="Helvetica Neue"/>
        <a:cs typeface="Helvetica Neue"/>
        <a:sym typeface="Helvetica Neue"/>
      </a:defRPr>
    </a:lvl4pPr>
    <a:lvl5pPr indent="914400" algn="r" defTabSz="457200" rtl="1" latinLnBrk="0">
      <a:lnSpc>
        <a:spcPct val="117999"/>
      </a:lnSpc>
      <a:defRPr sz="2200">
        <a:latin typeface="Helvetica Neue"/>
        <a:ea typeface="Helvetica Neue"/>
        <a:cs typeface="Helvetica Neue"/>
        <a:sym typeface="Helvetica Neue"/>
      </a:defRPr>
    </a:lvl5pPr>
    <a:lvl6pPr indent="1143000" algn="r" defTabSz="457200" rtl="1" latinLnBrk="0">
      <a:lnSpc>
        <a:spcPct val="117999"/>
      </a:lnSpc>
      <a:defRPr sz="2200">
        <a:latin typeface="Helvetica Neue"/>
        <a:ea typeface="Helvetica Neue"/>
        <a:cs typeface="Helvetica Neue"/>
        <a:sym typeface="Helvetica Neue"/>
      </a:defRPr>
    </a:lvl6pPr>
    <a:lvl7pPr indent="1371600" algn="r" defTabSz="457200" rtl="1" latinLnBrk="0">
      <a:lnSpc>
        <a:spcPct val="117999"/>
      </a:lnSpc>
      <a:defRPr sz="2200">
        <a:latin typeface="Helvetica Neue"/>
        <a:ea typeface="Helvetica Neue"/>
        <a:cs typeface="Helvetica Neue"/>
        <a:sym typeface="Helvetica Neue"/>
      </a:defRPr>
    </a:lvl7pPr>
    <a:lvl8pPr indent="1600200" algn="r" defTabSz="457200" rtl="1" latinLnBrk="0">
      <a:lnSpc>
        <a:spcPct val="117999"/>
      </a:lnSpc>
      <a:defRPr sz="2200">
        <a:latin typeface="Helvetica Neue"/>
        <a:ea typeface="Helvetica Neue"/>
        <a:cs typeface="Helvetica Neue"/>
        <a:sym typeface="Helvetica Neue"/>
      </a:defRPr>
    </a:lvl8pPr>
    <a:lvl9pPr indent="1828800" algn="r" defTabSz="457200" rtl="1"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العنوان والعنوان الفرعي">
    <p:spTree>
      <p:nvGrpSpPr>
        <p:cNvPr id="1" name=""/>
        <p:cNvGrpSpPr/>
        <p:nvPr/>
      </p:nvGrpSpPr>
      <p:grpSpPr>
        <a:xfrm>
          <a:off x="0" y="0"/>
          <a:ext cx="0" cy="0"/>
          <a:chOff x="0" y="0"/>
          <a:chExt cx="0" cy="0"/>
        </a:xfrm>
      </p:grpSpPr>
      <p:sp>
        <p:nvSpPr>
          <p:cNvPr id="11" name="نص العنوان"/>
          <p:cNvSpPr txBox="1"/>
          <p:nvPr>
            <p:ph type="title"/>
          </p:nvPr>
        </p:nvSpPr>
        <p:spPr>
          <a:xfrm>
            <a:off x="1104900" y="1473200"/>
            <a:ext cx="10795000" cy="3556000"/>
          </a:xfrm>
          <a:prstGeom prst="rect">
            <a:avLst/>
          </a:prstGeom>
        </p:spPr>
        <p:txBody>
          <a:bodyPr anchor="b"/>
          <a:lstStyle/>
          <a:p>
            <a:pPr/>
            <a:r>
              <a:t>نص العنوان</a:t>
            </a:r>
          </a:p>
        </p:txBody>
      </p:sp>
      <p:sp>
        <p:nvSpPr>
          <p:cNvPr id="12" name="مستوى النص الأول…"/>
          <p:cNvSpPr txBox="1"/>
          <p:nvPr>
            <p:ph type="body" sz="quarter" idx="1"/>
          </p:nvPr>
        </p:nvSpPr>
        <p:spPr>
          <a:xfrm>
            <a:off x="1104900" y="5016500"/>
            <a:ext cx="10795000" cy="22352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قتباس">
    <p:spTree>
      <p:nvGrpSpPr>
        <p:cNvPr id="1" name=""/>
        <p:cNvGrpSpPr/>
        <p:nvPr/>
      </p:nvGrpSpPr>
      <p:grpSpPr>
        <a:xfrm>
          <a:off x="0" y="0"/>
          <a:ext cx="0" cy="0"/>
          <a:chOff x="0" y="0"/>
          <a:chExt cx="0" cy="0"/>
        </a:xfrm>
      </p:grpSpPr>
      <p:sp>
        <p:nvSpPr>
          <p:cNvPr id="93" name="– باسل أسعد"/>
          <p:cNvSpPr txBox="1"/>
          <p:nvPr>
            <p:ph type="body" sz="quarter" idx="13"/>
          </p:nvPr>
        </p:nvSpPr>
        <p:spPr>
          <a:xfrm>
            <a:off x="1270000" y="6362700"/>
            <a:ext cx="10464800" cy="597259"/>
          </a:xfrm>
          <a:prstGeom prst="rect">
            <a:avLst/>
          </a:prstGeom>
        </p:spPr>
        <p:txBody>
          <a:bodyPr anchor="t">
            <a:spAutoFit/>
          </a:bodyPr>
          <a:lstStyle>
            <a:lvl1pPr marL="0" indent="0" algn="ctr">
              <a:spcBef>
                <a:spcPts val="0"/>
              </a:spcBef>
              <a:buClrTx/>
              <a:buSzTx/>
              <a:buNone/>
              <a:defRPr sz="3000"/>
            </a:lvl1pPr>
          </a:lstStyle>
          <a:p>
            <a:pPr rtl="0">
              <a:defRPr/>
            </a:pPr>
            <a:r>
              <a:t>– باسل أسعد</a:t>
            </a:r>
          </a:p>
        </p:txBody>
      </p:sp>
      <p:sp>
        <p:nvSpPr>
          <p:cNvPr id="94" name="&quot;اكتب الاقتباس هنا.&quot;"/>
          <p:cNvSpPr txBox="1"/>
          <p:nvPr>
            <p:ph type="body" sz="quarter" idx="14"/>
          </p:nvPr>
        </p:nvSpPr>
        <p:spPr>
          <a:xfrm>
            <a:off x="1270000" y="4214878"/>
            <a:ext cx="10464800" cy="790444"/>
          </a:xfrm>
          <a:prstGeom prst="rect">
            <a:avLst/>
          </a:prstGeom>
        </p:spPr>
        <p:txBody>
          <a:bodyPr>
            <a:spAutoFit/>
          </a:bodyPr>
          <a:lstStyle>
            <a:lvl1pPr marL="0" indent="0" algn="ctr">
              <a:spcBef>
                <a:spcPts val="2400"/>
              </a:spcBef>
              <a:buClrTx/>
              <a:buSzTx/>
              <a:buNone/>
              <a:defRPr sz="4200"/>
            </a:lvl1pPr>
          </a:lstStyle>
          <a:p>
            <a:pPr rtl="0">
              <a:defRPr/>
            </a:pPr>
            <a:r>
              <a:t>"اكتب الاقتباس هنا." </a:t>
            </a:r>
          </a:p>
        </p:txBody>
      </p:sp>
      <p:sp>
        <p:nvSpPr>
          <p:cNvPr id="95"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p:spTree>
      <p:nvGrpSpPr>
        <p:cNvPr id="1" name=""/>
        <p:cNvGrpSpPr/>
        <p:nvPr/>
      </p:nvGrpSpPr>
      <p:grpSpPr>
        <a:xfrm>
          <a:off x="0" y="0"/>
          <a:ext cx="0" cy="0"/>
          <a:chOff x="0" y="0"/>
          <a:chExt cx="0" cy="0"/>
        </a:xfrm>
      </p:grpSpPr>
      <p:sp>
        <p:nvSpPr>
          <p:cNvPr id="102" name="صورة"/>
          <p:cNvSpPr/>
          <p:nvPr>
            <p:ph type="pic" idx="13"/>
          </p:nvPr>
        </p:nvSpPr>
        <p:spPr>
          <a:xfrm>
            <a:off x="-79023" y="-126408"/>
            <a:ext cx="15544802" cy="10363201"/>
          </a:xfrm>
          <a:prstGeom prst="rect">
            <a:avLst/>
          </a:prstGeom>
          <a:ln w="25400"/>
        </p:spPr>
        <p:txBody>
          <a:bodyPr lIns="91439" tIns="45719" rIns="91439" bIns="45719" anchor="t">
            <a:noAutofit/>
          </a:bodyPr>
          <a:lstStyle/>
          <a:p>
            <a:pPr/>
          </a:p>
        </p:txBody>
      </p:sp>
      <p:sp>
        <p:nvSpPr>
          <p:cNvPr id="10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p:spTree>
      <p:nvGrpSpPr>
        <p:cNvPr id="1" name=""/>
        <p:cNvGrpSpPr/>
        <p:nvPr/>
      </p:nvGrpSpPr>
      <p:grpSpPr>
        <a:xfrm>
          <a:off x="0" y="0"/>
          <a:ext cx="0" cy="0"/>
          <a:chOff x="0" y="0"/>
          <a:chExt cx="0" cy="0"/>
        </a:xfrm>
      </p:grpSpPr>
      <p:sp>
        <p:nvSpPr>
          <p:cNvPr id="110"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رجم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نص العنوان"/>
          <p:cNvSpPr txBox="1"/>
          <p:nvPr>
            <p:ph type="title"/>
          </p:nvPr>
        </p:nvSpPr>
        <p:spPr>
          <a:xfrm>
            <a:off x="749300" y="1765300"/>
            <a:ext cx="10464800" cy="3124200"/>
          </a:xfrm>
          <a:prstGeom prst="rect">
            <a:avLst/>
          </a:prstGeom>
        </p:spPr>
        <p:txBody>
          <a:bodyPr anchor="b"/>
          <a:lstStyle>
            <a:lvl1pPr defTabSz="457200">
              <a:buClrTx/>
              <a:tabLst>
                <a:tab pos="1485900" algn="l"/>
              </a:tabLst>
              <a:defRPr sz="94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1pPr>
          </a:lstStyle>
          <a:p>
            <a:pPr rtl="0">
              <a:defRPr/>
            </a:pPr>
            <a:r>
              <a:t>نص العنوان</a:t>
            </a:r>
          </a:p>
        </p:txBody>
      </p:sp>
      <p:sp>
        <p:nvSpPr>
          <p:cNvPr id="118" name="مستوى النص الأول…"/>
          <p:cNvSpPr txBox="1"/>
          <p:nvPr>
            <p:ph type="body" sz="quarter" idx="1"/>
          </p:nvPr>
        </p:nvSpPr>
        <p:spPr>
          <a:xfrm>
            <a:off x="749300" y="5029200"/>
            <a:ext cx="10464800" cy="1549400"/>
          </a:xfrm>
          <a:prstGeom prst="rect">
            <a:avLst/>
          </a:prstGeom>
        </p:spPr>
        <p:txBody>
          <a:bodyPr anchor="t"/>
          <a:lstStyle>
            <a:lvl1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1pPr>
            <a:lvl2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2pPr>
            <a:lvl3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3pPr>
            <a:lvl4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4pPr>
            <a:lvl5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19" name="رقم الشريحة"/>
          <p:cNvSpPr txBox="1"/>
          <p:nvPr>
            <p:ph type="sldNum" sz="quarter" idx="2"/>
          </p:nvPr>
        </p:nvSpPr>
        <p:spPr>
          <a:xfrm>
            <a:off x="834237" y="9164669"/>
            <a:ext cx="434534" cy="466662"/>
          </a:xfrm>
          <a:prstGeom prst="rect">
            <a:avLst/>
          </a:prstGeom>
        </p:spPr>
        <p:txBody>
          <a:bodyPr anchor="ctr"/>
          <a:lstStyle>
            <a:lvl1pPr algn="l" defTabSz="457200">
              <a:buClrTx/>
              <a:defRPr sz="2400">
                <a:solidFill>
                  <a:srgbClr val="363929"/>
                </a:solidFill>
                <a:latin typeface="Optima"/>
                <a:ea typeface="Optima"/>
                <a:cs typeface="Optima"/>
                <a:sym typeface="Optima"/>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6" name="chalk_line_10x7.png" descr="chalk_line_10x7.png"/>
          <p:cNvPicPr>
            <a:picLocks noChangeAspect="0"/>
          </p:cNvPicPr>
          <p:nvPr/>
        </p:nvPicPr>
        <p:blipFill>
          <a:blip r:embed="rId3">
            <a:alphaModFix amt="45000"/>
            <a:extLst/>
          </a:blip>
          <a:stretch>
            <a:fillRect/>
          </a:stretch>
        </p:blipFill>
        <p:spPr>
          <a:xfrm>
            <a:off x="393700" y="355600"/>
            <a:ext cx="12217400" cy="8775700"/>
          </a:xfrm>
          <a:prstGeom prst="rect">
            <a:avLst/>
          </a:prstGeom>
          <a:ln w="12700">
            <a:miter lim="400000"/>
          </a:ln>
        </p:spPr>
      </p:pic>
      <p:sp>
        <p:nvSpPr>
          <p:cNvPr id="127" name="رقم الشريحة"/>
          <p:cNvSpPr txBox="1"/>
          <p:nvPr>
            <p:ph type="sldNum" sz="quarter" idx="2"/>
          </p:nvPr>
        </p:nvSpPr>
        <p:spPr>
          <a:xfrm>
            <a:off x="6322860" y="9258300"/>
            <a:ext cx="362330" cy="375397"/>
          </a:xfrm>
          <a:prstGeom prst="rect">
            <a:avLst/>
          </a:prstGeom>
        </p:spPr>
        <p:txBody>
          <a:bodyPr anchor="t"/>
          <a:lstStyle>
            <a:lvl1pPr>
              <a:buClrTx/>
              <a:defRPr b="1" cap="all">
                <a:solidFill>
                  <a:srgbClr val="5E524C"/>
                </a:solidFill>
                <a:effectLst>
                  <a:outerShdw sx="100000" sy="100000" kx="0" ky="0" algn="b" rotWithShape="0" blurRad="25400" dist="25400" dir="5520000">
                    <a:srgbClr val="FFFFFF">
                      <a:alpha val="71999"/>
                    </a:srgbClr>
                  </a:outerShdw>
                </a:effectLst>
                <a:latin typeface="Avenir Next"/>
                <a:ea typeface="Avenir Next"/>
                <a:cs typeface="Avenir Next"/>
                <a:sym typeface="Avenir Next"/>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34" name="رقم الشريحة"/>
          <p:cNvSpPr txBox="1"/>
          <p:nvPr>
            <p:ph type="sldNum" sz="quarter" idx="2"/>
          </p:nvPr>
        </p:nvSpPr>
        <p:spPr>
          <a:xfrm>
            <a:off x="3301513" y="8882098"/>
            <a:ext cx="383181" cy="389270"/>
          </a:xfrm>
          <a:prstGeom prst="rect">
            <a:avLst/>
          </a:prstGeom>
        </p:spPr>
        <p:txBody>
          <a:bodyPr lIns="65023" tIns="65023" rIns="65023" bIns="65023" anchor="t"/>
          <a:lstStyle>
            <a:lvl1pPr algn="r" defTabSz="1300480">
              <a:buClrTx/>
              <a:defRPr>
                <a:solidFill>
                  <a:srgbClr val="000000"/>
                </a:solidFill>
                <a:latin typeface="Arial"/>
                <a:ea typeface="Arial"/>
                <a:cs typeface="Arial"/>
                <a:sym typeface="Arial"/>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أفقي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صورة"/>
          <p:cNvSpPr/>
          <p:nvPr>
            <p:ph type="pic" idx="13"/>
          </p:nvPr>
        </p:nvSpPr>
        <p:spPr>
          <a:xfrm>
            <a:off x="2118171" y="468081"/>
            <a:ext cx="8787508" cy="5858339"/>
          </a:xfrm>
          <a:prstGeom prst="rect">
            <a:avLst/>
          </a:prstGeom>
          <a:ln w="9525">
            <a:round/>
          </a:ln>
        </p:spPr>
        <p:txBody>
          <a:bodyPr lIns="91439" tIns="45719" rIns="91439" bIns="45719" anchor="t">
            <a:noAutofit/>
          </a:bodyPr>
          <a:lstStyle/>
          <a:p>
            <a:pPr/>
          </a:p>
        </p:txBody>
      </p:sp>
      <p:sp>
        <p:nvSpPr>
          <p:cNvPr id="21" name="نص العنوان"/>
          <p:cNvSpPr txBox="1"/>
          <p:nvPr>
            <p:ph type="title"/>
          </p:nvPr>
        </p:nvSpPr>
        <p:spPr>
          <a:xfrm>
            <a:off x="1104900" y="6248400"/>
            <a:ext cx="10795000" cy="1397000"/>
          </a:xfrm>
          <a:prstGeom prst="rect">
            <a:avLst/>
          </a:prstGeom>
        </p:spPr>
        <p:txBody>
          <a:bodyPr/>
          <a:lstStyle/>
          <a:p>
            <a:pPr/>
            <a:r>
              <a:t>نص العنوان</a:t>
            </a:r>
          </a:p>
        </p:txBody>
      </p:sp>
      <p:sp>
        <p:nvSpPr>
          <p:cNvPr id="22" name="مستوى النص الأول…"/>
          <p:cNvSpPr txBox="1"/>
          <p:nvPr>
            <p:ph type="body" sz="quarter" idx="1"/>
          </p:nvPr>
        </p:nvSpPr>
        <p:spPr>
          <a:xfrm>
            <a:off x="1104900" y="7632700"/>
            <a:ext cx="10795000" cy="13970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الوسط">
    <p:spTree>
      <p:nvGrpSpPr>
        <p:cNvPr id="1" name=""/>
        <p:cNvGrpSpPr/>
        <p:nvPr/>
      </p:nvGrpSpPr>
      <p:grpSpPr>
        <a:xfrm>
          <a:off x="0" y="0"/>
          <a:ext cx="0" cy="0"/>
          <a:chOff x="0" y="0"/>
          <a:chExt cx="0" cy="0"/>
        </a:xfrm>
      </p:grpSpPr>
      <p:sp>
        <p:nvSpPr>
          <p:cNvPr id="30" name="نص العنوان"/>
          <p:cNvSpPr txBox="1"/>
          <p:nvPr>
            <p:ph type="title"/>
          </p:nvPr>
        </p:nvSpPr>
        <p:spPr>
          <a:xfrm>
            <a:off x="1104900" y="3098800"/>
            <a:ext cx="10795000" cy="3556000"/>
          </a:xfrm>
          <a:prstGeom prst="rect">
            <a:avLst/>
          </a:prstGeom>
        </p:spPr>
        <p:txBody>
          <a:bodyPr/>
          <a:lstStyle>
            <a:lvl1pPr>
              <a:defRPr sz="6000"/>
            </a:lvl1pPr>
          </a:lstStyle>
          <a:p>
            <a:pPr/>
            <a:r>
              <a:t>نص العنوان</a:t>
            </a:r>
          </a:p>
        </p:txBody>
      </p:sp>
      <p:sp>
        <p:nvSpPr>
          <p:cNvPr id="31"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رأسية">
    <p:spTree>
      <p:nvGrpSpPr>
        <p:cNvPr id="1" name=""/>
        <p:cNvGrpSpPr/>
        <p:nvPr/>
      </p:nvGrpSpPr>
      <p:grpSpPr>
        <a:xfrm>
          <a:off x="0" y="0"/>
          <a:ext cx="0" cy="0"/>
          <a:chOff x="0" y="0"/>
          <a:chExt cx="0" cy="0"/>
        </a:xfrm>
      </p:grpSpPr>
      <p:sp>
        <p:nvSpPr>
          <p:cNvPr id="38" name="صورة"/>
          <p:cNvSpPr/>
          <p:nvPr>
            <p:ph type="pic" idx="13"/>
          </p:nvPr>
        </p:nvSpPr>
        <p:spPr>
          <a:xfrm>
            <a:off x="4088740" y="1357394"/>
            <a:ext cx="10701971" cy="7134642"/>
          </a:xfrm>
          <a:prstGeom prst="rect">
            <a:avLst/>
          </a:prstGeom>
          <a:ln w="9525">
            <a:round/>
          </a:ln>
        </p:spPr>
        <p:txBody>
          <a:bodyPr lIns="91439" tIns="45719" rIns="91439" bIns="45719" anchor="t">
            <a:noAutofit/>
          </a:bodyPr>
          <a:lstStyle/>
          <a:p>
            <a:pPr/>
          </a:p>
        </p:txBody>
      </p:sp>
      <p:sp>
        <p:nvSpPr>
          <p:cNvPr id="39" name="نص العنوان"/>
          <p:cNvSpPr txBox="1"/>
          <p:nvPr>
            <p:ph type="title"/>
          </p:nvPr>
        </p:nvSpPr>
        <p:spPr>
          <a:xfrm>
            <a:off x="635000" y="1473200"/>
            <a:ext cx="5715000" cy="3314700"/>
          </a:xfrm>
          <a:prstGeom prst="rect">
            <a:avLst/>
          </a:prstGeom>
        </p:spPr>
        <p:txBody>
          <a:bodyPr anchor="b"/>
          <a:lstStyle>
            <a:lvl1pPr>
              <a:defRPr sz="6000"/>
            </a:lvl1pPr>
          </a:lstStyle>
          <a:p>
            <a:pPr/>
            <a:r>
              <a:t>نص العنوان</a:t>
            </a:r>
          </a:p>
        </p:txBody>
      </p:sp>
      <p:sp>
        <p:nvSpPr>
          <p:cNvPr id="40" name="مستوى النص الأول…"/>
          <p:cNvSpPr txBox="1"/>
          <p:nvPr>
            <p:ph type="body" sz="quarter" idx="1"/>
          </p:nvPr>
        </p:nvSpPr>
        <p:spPr>
          <a:xfrm>
            <a:off x="635000" y="4940300"/>
            <a:ext cx="5715000" cy="36068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1"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أعلى">
    <p:spTree>
      <p:nvGrpSpPr>
        <p:cNvPr id="1" name=""/>
        <p:cNvGrpSpPr/>
        <p:nvPr/>
      </p:nvGrpSpPr>
      <p:grpSpPr>
        <a:xfrm>
          <a:off x="0" y="0"/>
          <a:ext cx="0" cy="0"/>
          <a:chOff x="0" y="0"/>
          <a:chExt cx="0" cy="0"/>
        </a:xfrm>
      </p:grpSpPr>
      <p:sp>
        <p:nvSpPr>
          <p:cNvPr id="48" name="نص العنوان"/>
          <p:cNvSpPr txBox="1"/>
          <p:nvPr>
            <p:ph type="title"/>
          </p:nvPr>
        </p:nvSpPr>
        <p:spPr>
          <a:prstGeom prst="rect">
            <a:avLst/>
          </a:prstGeom>
        </p:spPr>
        <p:txBody>
          <a:bodyPr/>
          <a:lstStyle/>
          <a:p>
            <a:pPr/>
            <a:r>
              <a:t>نص العنوان</a:t>
            </a:r>
          </a:p>
        </p:txBody>
      </p:sp>
      <p:sp>
        <p:nvSpPr>
          <p:cNvPr id="49"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p:spTree>
      <p:nvGrpSpPr>
        <p:cNvPr id="1" name=""/>
        <p:cNvGrpSpPr/>
        <p:nvPr/>
      </p:nvGrpSpPr>
      <p:grpSpPr>
        <a:xfrm>
          <a:off x="0" y="0"/>
          <a:ext cx="0" cy="0"/>
          <a:chOff x="0" y="0"/>
          <a:chExt cx="0" cy="0"/>
        </a:xfrm>
      </p:grpSpPr>
      <p:sp>
        <p:nvSpPr>
          <p:cNvPr id="56" name="نص العنوان"/>
          <p:cNvSpPr txBox="1"/>
          <p:nvPr>
            <p:ph type="title"/>
          </p:nvPr>
        </p:nvSpPr>
        <p:spPr>
          <a:prstGeom prst="rect">
            <a:avLst/>
          </a:prstGeom>
        </p:spPr>
        <p:txBody>
          <a:bodyPr/>
          <a:lstStyle/>
          <a:p>
            <a:pPr/>
            <a:r>
              <a:t>نص العنوان</a:t>
            </a:r>
          </a:p>
        </p:txBody>
      </p:sp>
      <p:sp>
        <p:nvSpPr>
          <p:cNvPr id="57" name="مستوى النص الأول…"/>
          <p:cNvSpPr txBox="1"/>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8"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التعداد النقطي والصورة">
    <p:spTree>
      <p:nvGrpSpPr>
        <p:cNvPr id="1" name=""/>
        <p:cNvGrpSpPr/>
        <p:nvPr/>
      </p:nvGrpSpPr>
      <p:grpSpPr>
        <a:xfrm>
          <a:off x="0" y="0"/>
          <a:ext cx="0" cy="0"/>
          <a:chOff x="0" y="0"/>
          <a:chExt cx="0" cy="0"/>
        </a:xfrm>
      </p:grpSpPr>
      <p:sp>
        <p:nvSpPr>
          <p:cNvPr id="65" name="صورة"/>
          <p:cNvSpPr/>
          <p:nvPr>
            <p:ph type="pic" sz="half" idx="13"/>
          </p:nvPr>
        </p:nvSpPr>
        <p:spPr>
          <a:xfrm>
            <a:off x="7581900" y="2628900"/>
            <a:ext cx="4317378" cy="6489700"/>
          </a:xfrm>
          <a:prstGeom prst="rect">
            <a:avLst/>
          </a:prstGeom>
          <a:ln w="9525">
            <a:round/>
          </a:ln>
        </p:spPr>
        <p:txBody>
          <a:bodyPr lIns="91439" tIns="45719" rIns="91439" bIns="45719" anchor="t">
            <a:noAutofit/>
          </a:bodyPr>
          <a:lstStyle/>
          <a:p>
            <a:pPr/>
          </a:p>
        </p:txBody>
      </p:sp>
      <p:sp>
        <p:nvSpPr>
          <p:cNvPr id="66" name="نص العنوان"/>
          <p:cNvSpPr txBox="1"/>
          <p:nvPr>
            <p:ph type="title"/>
          </p:nvPr>
        </p:nvSpPr>
        <p:spPr>
          <a:prstGeom prst="rect">
            <a:avLst/>
          </a:prstGeom>
        </p:spPr>
        <p:txBody>
          <a:bodyPr/>
          <a:lstStyle/>
          <a:p>
            <a:pPr/>
            <a:r>
              <a:t>نص العنوان</a:t>
            </a:r>
          </a:p>
        </p:txBody>
      </p:sp>
      <p:sp>
        <p:nvSpPr>
          <p:cNvPr id="67" name="مستوى النص الأول…"/>
          <p:cNvSpPr txBox="1"/>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68"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تعداد نقطي">
    <p:spTree>
      <p:nvGrpSpPr>
        <p:cNvPr id="1" name=""/>
        <p:cNvGrpSpPr/>
        <p:nvPr/>
      </p:nvGrpSpPr>
      <p:grpSpPr>
        <a:xfrm>
          <a:off x="0" y="0"/>
          <a:ext cx="0" cy="0"/>
          <a:chOff x="0" y="0"/>
          <a:chExt cx="0" cy="0"/>
        </a:xfrm>
      </p:grpSpPr>
      <p:sp>
        <p:nvSpPr>
          <p:cNvPr id="75" name="مستوى النص الأول…"/>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6"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٣ أعلى">
    <p:spTree>
      <p:nvGrpSpPr>
        <p:cNvPr id="1" name=""/>
        <p:cNvGrpSpPr/>
        <p:nvPr/>
      </p:nvGrpSpPr>
      <p:grpSpPr>
        <a:xfrm>
          <a:off x="0" y="0"/>
          <a:ext cx="0" cy="0"/>
          <a:chOff x="0" y="0"/>
          <a:chExt cx="0" cy="0"/>
        </a:xfrm>
      </p:grpSpPr>
      <p:sp>
        <p:nvSpPr>
          <p:cNvPr id="83" name="صورة"/>
          <p:cNvSpPr/>
          <p:nvPr>
            <p:ph type="pic" sz="half" idx="13"/>
          </p:nvPr>
        </p:nvSpPr>
        <p:spPr>
          <a:xfrm>
            <a:off x="7759700" y="4151206"/>
            <a:ext cx="5118100" cy="5573044"/>
          </a:xfrm>
          <a:prstGeom prst="rect">
            <a:avLst/>
          </a:prstGeom>
          <a:ln w="9525">
            <a:round/>
          </a:ln>
        </p:spPr>
        <p:txBody>
          <a:bodyPr lIns="91439" tIns="45719" rIns="91439" bIns="45719" anchor="t">
            <a:noAutofit/>
          </a:bodyPr>
          <a:lstStyle/>
          <a:p>
            <a:pPr/>
          </a:p>
        </p:txBody>
      </p:sp>
      <p:sp>
        <p:nvSpPr>
          <p:cNvPr id="84" name="صورة"/>
          <p:cNvSpPr/>
          <p:nvPr>
            <p:ph type="pic" sz="half" idx="14"/>
          </p:nvPr>
        </p:nvSpPr>
        <p:spPr>
          <a:xfrm>
            <a:off x="6972300" y="622300"/>
            <a:ext cx="6229350" cy="4152900"/>
          </a:xfrm>
          <a:prstGeom prst="rect">
            <a:avLst/>
          </a:prstGeom>
          <a:ln w="9525">
            <a:round/>
          </a:ln>
        </p:spPr>
        <p:txBody>
          <a:bodyPr lIns="91439" tIns="45719" rIns="91439" bIns="45719" anchor="t">
            <a:noAutofit/>
          </a:bodyPr>
          <a:lstStyle/>
          <a:p>
            <a:pPr/>
          </a:p>
        </p:txBody>
      </p:sp>
      <p:sp>
        <p:nvSpPr>
          <p:cNvPr id="85" name="صورة"/>
          <p:cNvSpPr/>
          <p:nvPr>
            <p:ph type="pic" idx="15"/>
          </p:nvPr>
        </p:nvSpPr>
        <p:spPr>
          <a:xfrm>
            <a:off x="609600" y="-406400"/>
            <a:ext cx="7037917" cy="10579100"/>
          </a:xfrm>
          <a:prstGeom prst="rect">
            <a:avLst/>
          </a:prstGeom>
          <a:ln w="9525">
            <a:round/>
          </a:ln>
        </p:spPr>
        <p:txBody>
          <a:bodyPr lIns="91439" tIns="45719" rIns="91439" bIns="45719" anchor="t">
            <a:noAutofit/>
          </a:bodyPr>
          <a:lstStyle/>
          <a:p>
            <a:pPr/>
          </a:p>
        </p:txBody>
      </p:sp>
      <p:sp>
        <p:nvSpPr>
          <p:cNvPr id="86"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مستوى النص الأول…"/>
          <p:cNvSpPr txBox="1"/>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 name="نص العنوان"/>
          <p:cNvSpPr txBox="1"/>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نص العنوان</a:t>
            </a:r>
          </a:p>
        </p:txBody>
      </p:sp>
      <p:sp>
        <p:nvSpPr>
          <p:cNvPr id="4" name="رقم الشريحة"/>
          <p:cNvSpPr txBox="1"/>
          <p:nvPr>
            <p:ph type="sldNum" sz="quarter" idx="2"/>
          </p:nvPr>
        </p:nvSpPr>
        <p:spPr>
          <a:xfrm>
            <a:off x="6314885" y="9378203"/>
            <a:ext cx="362330" cy="375398"/>
          </a:xfrm>
          <a:prstGeom prst="rect">
            <a:avLst/>
          </a:prstGeom>
          <a:ln w="12700">
            <a:miter lim="400000"/>
          </a:ln>
        </p:spPr>
        <p:txBody>
          <a:bodyPr wrap="none" lIns="50800" tIns="50800" rIns="50800" bIns="50800" anchor="b">
            <a:spAutoFit/>
          </a:bodyPr>
          <a:lstStyle>
            <a:lvl1pPr>
              <a:defRPr sz="1800">
                <a:solidFill>
                  <a:srgbClr val="51573F"/>
                </a:solidFill>
                <a:latin typeface="Geeza Pro Bold"/>
                <a:ea typeface="Geeza Pro Bold"/>
                <a:cs typeface="Geeza Pro Bold"/>
                <a:sym typeface="Geeza Pro Bold"/>
              </a:defRPr>
            </a:lvl1pPr>
          </a:lstStyle>
          <a:p>
            <a:pPr rtl="0">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1pPr>
      <a:lvl2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2pPr>
      <a:lvl3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3pPr>
      <a:lvl4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4pPr>
      <a:lvl5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5pPr>
      <a:lvl6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6pPr>
      <a:lvl7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7pPr>
      <a:lvl8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8pPr>
      <a:lvl9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9pPr>
    </p:titleStyle>
    <p:bodyStyle>
      <a:lvl1pPr marL="381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1pPr>
      <a:lvl2pPr marL="762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2pPr>
      <a:lvl3pPr marL="1143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3pPr>
      <a:lvl4pPr marL="1524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4pPr>
      <a:lvl5pPr marL="1905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5pPr>
      <a:lvl6pPr marL="2286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6pPr>
      <a:lvl7pPr marL="2667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7pPr>
      <a:lvl8pPr marL="3048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8pPr>
      <a:lvl9pPr marL="3429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9pPr>
    </p:bodyStyle>
    <p:otherStyle>
      <a:lvl1pPr marL="0" marR="0" indent="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1pPr>
      <a:lvl2pPr marL="0" marR="0" indent="2286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2pPr>
      <a:lvl3pPr marL="0" marR="0" indent="4572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3pPr>
      <a:lvl4pPr marL="0" marR="0" indent="6858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4pPr>
      <a:lvl5pPr marL="0" marR="0" indent="9144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5pPr>
      <a:lvl6pPr marL="0" marR="0" indent="11430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6pPr>
      <a:lvl7pPr marL="0" marR="0" indent="13716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7pPr>
      <a:lvl8pPr marL="0" marR="0" indent="16002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8pPr>
      <a:lvl9pPr marL="0" marR="0" indent="18288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 Id="rId3" Type="http://schemas.openxmlformats.org/officeDocument/2006/relationships/image" Target="../media/image11.jpeg"/><Relationship Id="rId4" Type="http://schemas.openxmlformats.org/officeDocument/2006/relationships/image" Target="../media/image1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5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 Id="rId3" Type="http://schemas.openxmlformats.org/officeDocument/2006/relationships/image" Target="../media/image6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صورة" descr="صورة"/>
          <p:cNvPicPr>
            <a:picLocks noChangeAspect="1"/>
          </p:cNvPicPr>
          <p:nvPr/>
        </p:nvPicPr>
        <p:blipFill>
          <a:blip r:embed="rId2">
            <a:extLst/>
          </a:blip>
          <a:stretch>
            <a:fillRect/>
          </a:stretch>
        </p:blipFill>
        <p:spPr>
          <a:xfrm>
            <a:off x="406400" y="1529556"/>
            <a:ext cx="11901311" cy="6694488"/>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143"/>
                                        </p:tgtEl>
                                        <p:attrNameLst>
                                          <p:attrName>style.visibility</p:attrName>
                                        </p:attrNameLst>
                                      </p:cBhvr>
                                      <p:to>
                                        <p:strVal val="visible"/>
                                      </p:to>
                                    </p:set>
                                    <p:anim calcmode="lin" valueType="num">
                                      <p:cBhvr>
                                        <p:cTn id="7" dur="1000" fill="hold"/>
                                        <p:tgtEl>
                                          <p:spTgt spid="143"/>
                                        </p:tgtEl>
                                        <p:attrNameLst>
                                          <p:attrName>ppt_w</p:attrName>
                                        </p:attrNameLst>
                                      </p:cBhvr>
                                      <p:tavLst>
                                        <p:tav tm="0" fmla="#ppt_w*sin(2.5*pi*$)">
                                          <p:val>
                                            <p:fltVal val="0"/>
                                          </p:val>
                                        </p:tav>
                                        <p:tav tm="100000">
                                          <p:val>
                                            <p:fltVal val="1"/>
                                          </p:val>
                                        </p:tav>
                                      </p:tavLst>
                                    </p:anim>
                                    <p:anim calcmode="lin" valueType="num">
                                      <p:cBhvr>
                                        <p:cTn id="8" dur="1000" fill="hold"/>
                                        <p:tgtEl>
                                          <p:spTgt spid="1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التشبه بالكفار"/>
          <p:cNvSpPr/>
          <p:nvPr/>
        </p:nvSpPr>
        <p:spPr>
          <a:xfrm>
            <a:off x="4658020" y="580744"/>
            <a:ext cx="4341730" cy="1902697"/>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200">
                <a:solidFill>
                  <a:srgbClr val="000000"/>
                </a:solidFill>
                <a:latin typeface="Geeza Pro Bold"/>
                <a:ea typeface="Geeza Pro Bold"/>
                <a:cs typeface="Geeza Pro Bold"/>
                <a:sym typeface="Geeza Pro Bold"/>
              </a:defRPr>
            </a:lvl1pPr>
          </a:lstStyle>
          <a:p>
            <a:pPr rtl="0">
              <a:defRPr/>
            </a:pPr>
            <a:r>
              <a:t>التشبه بالكفار</a:t>
            </a:r>
          </a:p>
        </p:txBody>
      </p:sp>
      <p:sp>
        <p:nvSpPr>
          <p:cNvPr id="186" name="( من تشبه بقومٍ فهو منهم  )"/>
          <p:cNvSpPr/>
          <p:nvPr/>
        </p:nvSpPr>
        <p:spPr>
          <a:xfrm>
            <a:off x="2524736" y="3017992"/>
            <a:ext cx="8608298" cy="1953497"/>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900">
                <a:solidFill>
                  <a:srgbClr val="000000"/>
                </a:solidFill>
                <a:latin typeface="Geeza Pro Bold"/>
                <a:ea typeface="Geeza Pro Bold"/>
                <a:cs typeface="Geeza Pro Bold"/>
                <a:sym typeface="Geeza Pro Bold"/>
              </a:defRPr>
            </a:lvl1pPr>
          </a:lstStyle>
          <a:p>
            <a:pPr rtl="0">
              <a:defRPr/>
            </a:pPr>
            <a:r>
              <a:t>( من تشبه بقومٍ فهو منهم  )</a:t>
            </a:r>
          </a:p>
        </p:txBody>
      </p:sp>
      <p:sp>
        <p:nvSpPr>
          <p:cNvPr id="187" name="التشبه بالكفار أنواع"/>
          <p:cNvSpPr/>
          <p:nvPr/>
        </p:nvSpPr>
        <p:spPr>
          <a:xfrm>
            <a:off x="3350409" y="5381804"/>
            <a:ext cx="6956952" cy="1902697"/>
          </a:xfrm>
          <a:prstGeom prst="rect">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200">
                <a:solidFill>
                  <a:srgbClr val="000000"/>
                </a:solidFill>
                <a:latin typeface="Geeza Pro Bold"/>
                <a:ea typeface="Geeza Pro Bold"/>
                <a:cs typeface="Geeza Pro Bold"/>
                <a:sym typeface="Geeza Pro Bold"/>
              </a:defRPr>
            </a:lvl1pPr>
          </a:lstStyle>
          <a:p>
            <a:pPr rtl="0">
              <a:defRPr/>
            </a:pPr>
            <a:r>
              <a:t>التشبه بالكفار أنواع</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Unknown.jpeg" descr="Unknown.jpeg"/>
          <p:cNvPicPr>
            <a:picLocks noChangeAspect="1"/>
          </p:cNvPicPr>
          <p:nvPr/>
        </p:nvPicPr>
        <p:blipFill>
          <a:blip r:embed="rId2">
            <a:extLst/>
          </a:blip>
          <a:stretch>
            <a:fillRect/>
          </a:stretch>
        </p:blipFill>
        <p:spPr>
          <a:xfrm>
            <a:off x="5247014" y="697825"/>
            <a:ext cx="4723108" cy="2678541"/>
          </a:xfrm>
          <a:prstGeom prst="rect">
            <a:avLst/>
          </a:prstGeom>
          <a:ln w="50800">
            <a:solidFill>
              <a:srgbClr val="000000"/>
            </a:solidFill>
            <a:miter lim="400000"/>
          </a:ln>
        </p:spPr>
      </p:pic>
      <p:pic>
        <p:nvPicPr>
          <p:cNvPr id="190" name="images.jpeg" descr="images.jpeg"/>
          <p:cNvPicPr>
            <a:picLocks noChangeAspect="1"/>
          </p:cNvPicPr>
          <p:nvPr/>
        </p:nvPicPr>
        <p:blipFill>
          <a:blip r:embed="rId3">
            <a:extLst/>
          </a:blip>
          <a:stretch>
            <a:fillRect/>
          </a:stretch>
        </p:blipFill>
        <p:spPr>
          <a:xfrm>
            <a:off x="1004230" y="746959"/>
            <a:ext cx="3417839" cy="3941144"/>
          </a:xfrm>
          <a:prstGeom prst="rect">
            <a:avLst/>
          </a:prstGeom>
          <a:ln w="50800">
            <a:solidFill>
              <a:srgbClr val="000000"/>
            </a:solidFill>
            <a:miter lim="400000"/>
          </a:ln>
        </p:spPr>
      </p:pic>
      <p:pic>
        <p:nvPicPr>
          <p:cNvPr id="191" name="images.jpeg" descr="images.jpeg"/>
          <p:cNvPicPr>
            <a:picLocks noChangeAspect="1"/>
          </p:cNvPicPr>
          <p:nvPr/>
        </p:nvPicPr>
        <p:blipFill>
          <a:blip r:embed="rId4">
            <a:extLst/>
          </a:blip>
          <a:stretch>
            <a:fillRect/>
          </a:stretch>
        </p:blipFill>
        <p:spPr>
          <a:xfrm>
            <a:off x="4930525" y="3643826"/>
            <a:ext cx="5717622" cy="1750581"/>
          </a:xfrm>
          <a:prstGeom prst="rect">
            <a:avLst/>
          </a:prstGeom>
          <a:ln w="50800">
            <a:solidFill>
              <a:srgbClr val="000000"/>
            </a:solidFill>
            <a:miter lim="400000"/>
          </a:ln>
        </p:spPr>
      </p:pic>
      <p:pic>
        <p:nvPicPr>
          <p:cNvPr id="192" name="Unknown.jpeg" descr="Unknown.jpeg"/>
          <p:cNvPicPr>
            <a:picLocks noChangeAspect="1"/>
          </p:cNvPicPr>
          <p:nvPr/>
        </p:nvPicPr>
        <p:blipFill>
          <a:blip r:embed="rId5">
            <a:extLst/>
          </a:blip>
          <a:stretch>
            <a:fillRect/>
          </a:stretch>
        </p:blipFill>
        <p:spPr>
          <a:xfrm>
            <a:off x="5247014" y="5661867"/>
            <a:ext cx="4723108" cy="3537772"/>
          </a:xfrm>
          <a:prstGeom prst="rect">
            <a:avLst/>
          </a:prstGeom>
          <a:ln w="50800">
            <a:solidFill>
              <a:srgbClr val="000000"/>
            </a:solidFill>
            <a:miter lim="400000"/>
          </a:ln>
        </p:spPr>
      </p:pic>
      <p:pic>
        <p:nvPicPr>
          <p:cNvPr id="193" name="Unknown.jpeg" descr="Unknown.jpeg"/>
          <p:cNvPicPr>
            <a:picLocks noChangeAspect="1"/>
          </p:cNvPicPr>
          <p:nvPr/>
        </p:nvPicPr>
        <p:blipFill>
          <a:blip r:embed="rId6">
            <a:extLst/>
          </a:blip>
          <a:stretch>
            <a:fillRect/>
          </a:stretch>
        </p:blipFill>
        <p:spPr>
          <a:xfrm>
            <a:off x="1330288" y="4941066"/>
            <a:ext cx="2765724" cy="4167529"/>
          </a:xfrm>
          <a:prstGeom prst="rect">
            <a:avLst/>
          </a:prstGeom>
          <a:ln w="50800">
            <a:solidFill>
              <a:srgbClr val="000000"/>
            </a:solidFill>
            <a:miter lim="400000"/>
          </a:ln>
        </p:spPr>
      </p:pic>
      <p:sp>
        <p:nvSpPr>
          <p:cNvPr id="194" name="من صور التشبه"/>
          <p:cNvSpPr/>
          <p:nvPr/>
        </p:nvSpPr>
        <p:spPr>
          <a:xfrm>
            <a:off x="10255274" y="570376"/>
            <a:ext cx="2223278" cy="2540586"/>
          </a:xfrm>
          <a:prstGeom prst="roundRect">
            <a:avLst>
              <a:gd name="adj" fmla="val 8568"/>
            </a:avLst>
          </a:prstGeom>
          <a:solidFill>
            <a:srgbClr val="FF2600"/>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300">
                <a:solidFill>
                  <a:srgbClr val="FFFFFF"/>
                </a:solidFill>
                <a:latin typeface="Geeza Pro Bold"/>
                <a:ea typeface="Geeza Pro Bold"/>
                <a:cs typeface="Geeza Pro Bold"/>
                <a:sym typeface="Geeza Pro Bold"/>
              </a:defRPr>
            </a:lvl1pPr>
          </a:lstStyle>
          <a:p>
            <a:pPr rtl="0">
              <a:defRPr/>
            </a:pPr>
            <a:r>
              <a:t>من صور التشبه</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أستنتجي من الآيات والأحاديث أحكام التشبه بالكفار"/>
          <p:cNvSpPr/>
          <p:nvPr/>
        </p:nvSpPr>
        <p:spPr>
          <a:xfrm>
            <a:off x="497834" y="821036"/>
            <a:ext cx="12009132" cy="1270001"/>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400">
                <a:solidFill>
                  <a:srgbClr val="000000"/>
                </a:solidFill>
                <a:latin typeface="Geeza Pro Bold"/>
                <a:ea typeface="Geeza Pro Bold"/>
                <a:cs typeface="Geeza Pro Bold"/>
                <a:sym typeface="Geeza Pro Bold"/>
              </a:defRPr>
            </a:lvl1pPr>
          </a:lstStyle>
          <a:p>
            <a:pPr rtl="0">
              <a:defRPr/>
            </a:pPr>
            <a:r>
              <a:t>أستنتجي من الآيات والأحاديث أحكام التشبه بالكفار </a:t>
            </a:r>
          </a:p>
        </p:txBody>
      </p:sp>
      <p:sp>
        <p:nvSpPr>
          <p:cNvPr id="197" name="وَقَوْلِهِمْ إِنَّا قَتَلْنَا الْمَسِيحَ عِيسَى ابْنَ مَرْيَمَ رَسُولَ اللَّهِ وَمَا قَتَلُوهُ وَمَا صَلَبُوهُ وَلَٰكِن شُبِّهَ لَهُمْۚ"/>
          <p:cNvSpPr txBox="1"/>
          <p:nvPr/>
        </p:nvSpPr>
        <p:spPr>
          <a:xfrm>
            <a:off x="4049255" y="2627293"/>
            <a:ext cx="8285642" cy="1164084"/>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algn="r">
              <a:spcBef>
                <a:spcPts val="2800"/>
              </a:spcBef>
              <a:defRPr sz="3200"/>
            </a:pPr>
            <a:r>
              <a:rPr sz="2900">
                <a:solidFill>
                  <a:srgbClr val="000000"/>
                </a:solidFill>
                <a:latin typeface="Geeza Pro Bold"/>
                <a:ea typeface="Geeza Pro Bold"/>
                <a:cs typeface="Geeza Pro Bold"/>
                <a:sym typeface="Geeza Pro Bold"/>
              </a:rPr>
              <a:t>وَقَوْلِهِمْ إِنَّا قَتَلْنَا الْمَسِيحَ عِيسَى ابْنَ مَرْيَمَ رَسُولَ اللَّهِ وَمَا قَتَلُوهُ وَمَا صَلَبُوهُ وَلَٰكِن شُبِّهَ لَهُمْۚ</a:t>
            </a:r>
            <a:r>
              <a:t> </a:t>
            </a:r>
          </a:p>
        </p:txBody>
      </p:sp>
      <p:sp>
        <p:nvSpPr>
          <p:cNvPr id="198" name="وَقَرْنَ فِي بُيُوتِكُنَّ وَلَا تَبَرَّجْنَ تَبَرُّجَ الْجَاهِلِيَّةِ الْأُولَىٰ ۖ"/>
          <p:cNvSpPr txBox="1"/>
          <p:nvPr/>
        </p:nvSpPr>
        <p:spPr>
          <a:xfrm>
            <a:off x="2986468" y="4131641"/>
            <a:ext cx="7744508" cy="690700"/>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rtl="0">
              <a:defRPr sz="1600">
                <a:solidFill>
                  <a:srgbClr val="000000"/>
                </a:solidFill>
                <a:latin typeface="Times"/>
                <a:ea typeface="Times"/>
                <a:cs typeface="Times"/>
                <a:sym typeface="Times"/>
              </a:defRPr>
            </a:pPr>
            <a:r>
              <a:rPr b="1" sz="3800">
                <a:latin typeface="Times New Roman"/>
                <a:ea typeface="Times New Roman"/>
                <a:cs typeface="Times New Roman"/>
                <a:sym typeface="Times New Roman"/>
              </a:rPr>
              <a:t>وَقَرْنَ فِي بُيُوتِكُنَّ وَلَا تَبَرَّجْنَ تَبَرُّجَ الْجَاهِلِيَّةِ الْأُولَىٰ</a:t>
            </a:r>
            <a:r>
              <a:t> ۖ</a:t>
            </a:r>
          </a:p>
        </p:txBody>
      </p:sp>
      <p:sp>
        <p:nvSpPr>
          <p:cNvPr id="199" name="أَرْبَعٌ في أُمَّتي مِن أمْرِ الجاهِلِيَّةِ، لا يَتْرُكُونَهُنَّ: الفَخْرُ في الأحْسابِ، والطَّعْنُ في الأنْسابِ، والاسْتِسْقاءُ بالنُّجُومِ، والنِّياحَةُ"/>
          <p:cNvSpPr txBox="1"/>
          <p:nvPr/>
        </p:nvSpPr>
        <p:spPr>
          <a:xfrm>
            <a:off x="818193" y="5260257"/>
            <a:ext cx="11603350" cy="1052673"/>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r" defTabSz="457200">
              <a:defRPr b="1" sz="2633">
                <a:solidFill>
                  <a:srgbClr val="000000"/>
                </a:solidFill>
                <a:latin typeface="Helvetica"/>
                <a:ea typeface="Helvetica"/>
                <a:cs typeface="Helvetica"/>
                <a:sym typeface="Helvetica"/>
              </a:defRPr>
            </a:lvl1pPr>
          </a:lstStyle>
          <a:p>
            <a:pPr/>
            <a:r>
              <a:t>أَرْبَعٌ في أُمَّتي مِن أمْرِ الجاهِلِيَّةِ، لا يَتْرُكُونَهُنَّ: الفَخْرُ في الأحْسابِ، والطَّعْنُ في الأنْسابِ، والاسْتِسْقاءُ بالنُّجُومِ، والنِّياحَةُ </a:t>
            </a:r>
          </a:p>
        </p:txBody>
      </p:sp>
      <p:sp>
        <p:nvSpPr>
          <p:cNvPr id="200" name="وَالَّذِينَ لَا يَشْهَدُونَ الزُّورَ"/>
          <p:cNvSpPr txBox="1"/>
          <p:nvPr/>
        </p:nvSpPr>
        <p:spPr>
          <a:xfrm>
            <a:off x="8505109" y="6653189"/>
            <a:ext cx="3961597" cy="656083"/>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r">
              <a:spcBef>
                <a:spcPts val="2800"/>
              </a:spcBef>
              <a:defRPr sz="3200">
                <a:solidFill>
                  <a:srgbClr val="000000"/>
                </a:solidFill>
                <a:latin typeface="Geeza Pro Bold"/>
                <a:ea typeface="Geeza Pro Bold"/>
                <a:cs typeface="Geeza Pro Bold"/>
                <a:sym typeface="Geeza Pro Bold"/>
              </a:defRPr>
            </a:lvl1pPr>
          </a:lstStyle>
          <a:p>
            <a:pPr rtl="0">
              <a:defRPr/>
            </a:pPr>
            <a:r>
              <a:t>وَالَّذِينَ لَا يَشْهَدُونَ الزُّورَ</a:t>
            </a:r>
          </a:p>
        </p:txBody>
      </p:sp>
      <p:sp>
        <p:nvSpPr>
          <p:cNvPr id="201" name="((ألا وإنَّ من كان قبلكم كانوا يتخذون قبور أنبيائهم وصالحيهم مساجد، ألا فلا تتخذوا القبور مساجد إني أنهاكم عن ذلك))"/>
          <p:cNvSpPr txBox="1"/>
          <p:nvPr/>
        </p:nvSpPr>
        <p:spPr>
          <a:xfrm>
            <a:off x="2102654" y="7541867"/>
            <a:ext cx="10370829" cy="125619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457200">
              <a:defRPr b="1" sz="3233">
                <a:solidFill>
                  <a:srgbClr val="000000"/>
                </a:solidFill>
                <a:latin typeface="Helvetica"/>
                <a:ea typeface="Helvetica"/>
                <a:cs typeface="Helvetica"/>
                <a:sym typeface="Helvetica"/>
              </a:defRPr>
            </a:lvl1pPr>
          </a:lstStyle>
          <a:p>
            <a:pPr/>
            <a:r>
              <a:t>((ألا وإنَّ من كان قبلكم كانوا يتخذون قبور أنبيائهم وصالحيهم مساجد، ألا فلا تتخذوا القبور مساجد إني أنهاكم عن ذلك))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أستنتجي من الآيات والأحاديث أحكام التشبه بالكفار"/>
          <p:cNvSpPr/>
          <p:nvPr/>
        </p:nvSpPr>
        <p:spPr>
          <a:xfrm>
            <a:off x="497834" y="821036"/>
            <a:ext cx="12009132" cy="1270001"/>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400">
                <a:solidFill>
                  <a:srgbClr val="000000"/>
                </a:solidFill>
                <a:latin typeface="Geeza Pro Bold"/>
                <a:ea typeface="Geeza Pro Bold"/>
                <a:cs typeface="Geeza Pro Bold"/>
                <a:sym typeface="Geeza Pro Bold"/>
              </a:defRPr>
            </a:lvl1pPr>
          </a:lstStyle>
          <a:p>
            <a:pPr rtl="0">
              <a:defRPr/>
            </a:pPr>
            <a:r>
              <a:t>أستنتجي من الآيات والأحاديث أحكام التشبه بالكفار </a:t>
            </a:r>
          </a:p>
        </p:txBody>
      </p:sp>
      <p:sp>
        <p:nvSpPr>
          <p:cNvPr id="204" name="وَقَوْلِهِمْ إِنَّا قَتَلْنَا الْمَسِيحَ عِيسَى ابْنَ مَرْيَمَ رَسُولَ اللَّهِ وَمَا قَتَلُوهُ وَمَا صَلَبُوهُ وَلَٰكِن شُبِّهَ لَهُمْۚ"/>
          <p:cNvSpPr txBox="1"/>
          <p:nvPr/>
        </p:nvSpPr>
        <p:spPr>
          <a:xfrm>
            <a:off x="4049255" y="2627293"/>
            <a:ext cx="8285642" cy="1164084"/>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algn="r">
              <a:spcBef>
                <a:spcPts val="2800"/>
              </a:spcBef>
              <a:defRPr sz="3200"/>
            </a:pPr>
            <a:r>
              <a:rPr sz="2900">
                <a:solidFill>
                  <a:srgbClr val="000000"/>
                </a:solidFill>
                <a:latin typeface="Geeza Pro Bold"/>
                <a:ea typeface="Geeza Pro Bold"/>
                <a:cs typeface="Geeza Pro Bold"/>
                <a:sym typeface="Geeza Pro Bold"/>
              </a:rPr>
              <a:t>وَقَوْلِهِمْ إِنَّا قَتَلْنَا الْمَسِيحَ عِيسَى ابْنَ مَرْيَمَ رَسُولَ اللَّهِ وَمَا قَتَلُوهُ وَمَا صَلَبُوهُ وَلَٰكِن شُبِّهَ لَهُمْۚ</a:t>
            </a:r>
            <a:r>
              <a:t> </a:t>
            </a:r>
          </a:p>
        </p:txBody>
      </p:sp>
      <p:sp>
        <p:nvSpPr>
          <p:cNvPr id="205" name="وَقَرْنَ فِي بُيُوتِكُنَّ وَلَا تَبَرَّجْنَ تَبَرُّجَ الْجَاهِلِيَّةِ الْأُولَىٰ ۖ"/>
          <p:cNvSpPr txBox="1"/>
          <p:nvPr/>
        </p:nvSpPr>
        <p:spPr>
          <a:xfrm>
            <a:off x="2986468" y="4131641"/>
            <a:ext cx="7744508" cy="690700"/>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rtl="0">
              <a:defRPr sz="1600">
                <a:solidFill>
                  <a:srgbClr val="000000"/>
                </a:solidFill>
                <a:latin typeface="Times"/>
                <a:ea typeface="Times"/>
                <a:cs typeface="Times"/>
                <a:sym typeface="Times"/>
              </a:defRPr>
            </a:pPr>
            <a:r>
              <a:rPr b="1" sz="3800">
                <a:latin typeface="Times New Roman"/>
                <a:ea typeface="Times New Roman"/>
                <a:cs typeface="Times New Roman"/>
                <a:sym typeface="Times New Roman"/>
              </a:rPr>
              <a:t>وَقَرْنَ فِي بُيُوتِكُنَّ وَلَا تَبَرَّجْنَ تَبَرُّجَ الْجَاهِلِيَّةِ الْأُولَىٰ</a:t>
            </a:r>
            <a:r>
              <a:t> ۖ</a:t>
            </a:r>
          </a:p>
        </p:txBody>
      </p:sp>
      <p:sp>
        <p:nvSpPr>
          <p:cNvPr id="206" name="أَرْبَعٌ في أُمَّتي مِن أمْرِ الجاهِلِيَّةِ، لا يَتْرُكُونَهُنَّ: الفَخْرُ في الأحْسابِ، والطَّعْنُ في الأنْسابِ، والاسْتِسْقاءُ بالنُّجُومِ، والنِّياحَةُ"/>
          <p:cNvSpPr txBox="1"/>
          <p:nvPr/>
        </p:nvSpPr>
        <p:spPr>
          <a:xfrm>
            <a:off x="818193" y="5260257"/>
            <a:ext cx="11603350" cy="1052673"/>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r" defTabSz="457200">
              <a:defRPr b="1" sz="2633">
                <a:solidFill>
                  <a:srgbClr val="000000"/>
                </a:solidFill>
                <a:latin typeface="Helvetica"/>
                <a:ea typeface="Helvetica"/>
                <a:cs typeface="Helvetica"/>
                <a:sym typeface="Helvetica"/>
              </a:defRPr>
            </a:lvl1pPr>
          </a:lstStyle>
          <a:p>
            <a:pPr/>
            <a:r>
              <a:t>أَرْبَعٌ في أُمَّتي مِن أمْرِ الجاهِلِيَّةِ، لا يَتْرُكُونَهُنَّ: الفَخْرُ في الأحْسابِ، والطَّعْنُ في الأنْسابِ، والاسْتِسْقاءُ بالنُّجُومِ، والنِّياحَةُ </a:t>
            </a:r>
          </a:p>
        </p:txBody>
      </p:sp>
      <p:sp>
        <p:nvSpPr>
          <p:cNvPr id="207" name="وَالَّذِينَ لَا يَشْهَدُونَ الزُّورَ"/>
          <p:cNvSpPr txBox="1"/>
          <p:nvPr/>
        </p:nvSpPr>
        <p:spPr>
          <a:xfrm>
            <a:off x="8505109" y="6653189"/>
            <a:ext cx="3961597" cy="656083"/>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r">
              <a:spcBef>
                <a:spcPts val="2800"/>
              </a:spcBef>
              <a:defRPr sz="3200">
                <a:solidFill>
                  <a:srgbClr val="000000"/>
                </a:solidFill>
                <a:latin typeface="Geeza Pro Bold"/>
                <a:ea typeface="Geeza Pro Bold"/>
                <a:cs typeface="Geeza Pro Bold"/>
                <a:sym typeface="Geeza Pro Bold"/>
              </a:defRPr>
            </a:lvl1pPr>
          </a:lstStyle>
          <a:p>
            <a:pPr rtl="0">
              <a:defRPr/>
            </a:pPr>
            <a:r>
              <a:t>وَالَّذِينَ لَا يَشْهَدُونَ الزُّورَ</a:t>
            </a:r>
          </a:p>
        </p:txBody>
      </p:sp>
      <p:sp>
        <p:nvSpPr>
          <p:cNvPr id="208" name="((ألا وإنَّ من كان قبلكم كانوا يتخذون قبور أنبيائهم وصالحيهم مساجد، ألا فلا تتخذوا القبور مساجد إني أنهاكم عن ذلك))"/>
          <p:cNvSpPr txBox="1"/>
          <p:nvPr/>
        </p:nvSpPr>
        <p:spPr>
          <a:xfrm>
            <a:off x="2102654" y="7541867"/>
            <a:ext cx="10370829" cy="125619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lgn="r" defTabSz="457200">
              <a:defRPr b="1" sz="3233">
                <a:solidFill>
                  <a:srgbClr val="000000"/>
                </a:solidFill>
                <a:latin typeface="Helvetica"/>
                <a:ea typeface="Helvetica"/>
                <a:cs typeface="Helvetica"/>
                <a:sym typeface="Helvetica"/>
              </a:defRPr>
            </a:lvl1pPr>
          </a:lstStyle>
          <a:p>
            <a:pPr/>
            <a:r>
              <a:t>((ألا وإنَّ من كان قبلكم كانوا يتخذون قبور أنبيائهم وصالحيهم مساجد، ألا فلا تتخذوا القبور مساجد إني أنهاكم عن ذلك)) </a:t>
            </a:r>
          </a:p>
        </p:txBody>
      </p:sp>
      <p:sp>
        <p:nvSpPr>
          <p:cNvPr id="209" name="كفر أكبر"/>
          <p:cNvSpPr/>
          <p:nvPr/>
        </p:nvSpPr>
        <p:spPr>
          <a:xfrm>
            <a:off x="1010125" y="2657601"/>
            <a:ext cx="2887307" cy="1103469"/>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300">
                <a:solidFill>
                  <a:srgbClr val="000000"/>
                </a:solidFill>
                <a:latin typeface="Geeza Pro Bold"/>
                <a:ea typeface="Geeza Pro Bold"/>
                <a:cs typeface="Geeza Pro Bold"/>
                <a:sym typeface="Geeza Pro Bold"/>
              </a:defRPr>
            </a:lvl1pPr>
          </a:lstStyle>
          <a:p>
            <a:pPr rtl="0">
              <a:defRPr/>
            </a:pPr>
            <a:r>
              <a:t>كفر أكبر</a:t>
            </a:r>
          </a:p>
        </p:txBody>
      </p:sp>
      <p:sp>
        <p:nvSpPr>
          <p:cNvPr id="210" name="محرم"/>
          <p:cNvSpPr/>
          <p:nvPr/>
        </p:nvSpPr>
        <p:spPr>
          <a:xfrm>
            <a:off x="573141" y="3958929"/>
            <a:ext cx="2212738" cy="1103469"/>
          </a:xfrm>
          <a:prstGeom prst="rect">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300">
                <a:solidFill>
                  <a:srgbClr val="000000"/>
                </a:solidFill>
                <a:latin typeface="Geeza Pro Bold"/>
                <a:ea typeface="Geeza Pro Bold"/>
                <a:cs typeface="Geeza Pro Bold"/>
                <a:sym typeface="Geeza Pro Bold"/>
              </a:defRPr>
            </a:lvl1pPr>
          </a:lstStyle>
          <a:p>
            <a:pPr rtl="0">
              <a:defRPr/>
            </a:pPr>
            <a:r>
              <a:t>محرم</a:t>
            </a:r>
          </a:p>
        </p:txBody>
      </p:sp>
      <p:sp>
        <p:nvSpPr>
          <p:cNvPr id="211" name="بدعه"/>
          <p:cNvSpPr/>
          <p:nvPr/>
        </p:nvSpPr>
        <p:spPr>
          <a:xfrm>
            <a:off x="5383590" y="6483332"/>
            <a:ext cx="2887307" cy="995799"/>
          </a:xfrm>
          <a:prstGeom prst="rect">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400">
                <a:solidFill>
                  <a:srgbClr val="000000"/>
                </a:solidFill>
                <a:latin typeface="Geeza Pro Bold"/>
                <a:ea typeface="Geeza Pro Bold"/>
                <a:cs typeface="Geeza Pro Bold"/>
                <a:sym typeface="Geeza Pro Bold"/>
              </a:defRPr>
            </a:lvl1pPr>
          </a:lstStyle>
          <a:p>
            <a:pPr rtl="0">
              <a:defRPr/>
            </a:pPr>
            <a:r>
              <a:t>بدعه</a:t>
            </a:r>
          </a:p>
        </p:txBody>
      </p:sp>
      <p:sp>
        <p:nvSpPr>
          <p:cNvPr id="212" name="شرك"/>
          <p:cNvSpPr/>
          <p:nvPr/>
        </p:nvSpPr>
        <p:spPr>
          <a:xfrm>
            <a:off x="76200" y="7618225"/>
            <a:ext cx="1907765" cy="1103469"/>
          </a:xfrm>
          <a:prstGeom prst="rect">
            <a:avLst/>
          </a:prstGeom>
          <a:blipFill>
            <a:blip r:embed="rId6"/>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500">
                <a:solidFill>
                  <a:srgbClr val="000000"/>
                </a:solidFill>
                <a:latin typeface="Geeza Pro Bold"/>
                <a:ea typeface="Geeza Pro Bold"/>
                <a:cs typeface="Geeza Pro Bold"/>
                <a:sym typeface="Geeza Pro Bold"/>
              </a:defRPr>
            </a:lvl1pPr>
          </a:lstStyle>
          <a:p>
            <a:pPr rtl="0">
              <a:defRPr/>
            </a:pPr>
            <a:r>
              <a:t>شرك</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09"/>
                                        </p:tgtEl>
                                        <p:attrNameLst>
                                          <p:attrName>style.visibility</p:attrName>
                                        </p:attrNameLst>
                                      </p:cBhvr>
                                      <p:to>
                                        <p:strVal val="visible"/>
                                      </p:to>
                                    </p:set>
                                    <p:anim calcmode="lin" valueType="num">
                                      <p:cBhvr>
                                        <p:cTn id="7" dur="1000" fill="hold"/>
                                        <p:tgtEl>
                                          <p:spTgt spid="209"/>
                                        </p:tgtEl>
                                        <p:attrNameLst>
                                          <p:attrName>ppt_x</p:attrName>
                                        </p:attrNameLst>
                                      </p:cBhvr>
                                      <p:tavLst>
                                        <p:tav tm="0">
                                          <p:val>
                                            <p:strVal val="#ppt_x"/>
                                          </p:val>
                                        </p:tav>
                                        <p:tav tm="100000">
                                          <p:val>
                                            <p:strVal val="#ppt_x"/>
                                          </p:val>
                                        </p:tav>
                                      </p:tavLst>
                                    </p:anim>
                                    <p:anim calcmode="lin" valueType="num">
                                      <p:cBhvr>
                                        <p:cTn id="8" dur="1000" fill="hold"/>
                                        <p:tgtEl>
                                          <p:spTgt spid="20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10"/>
                                        </p:tgtEl>
                                        <p:attrNameLst>
                                          <p:attrName>style.visibility</p:attrName>
                                        </p:attrNameLst>
                                      </p:cBhvr>
                                      <p:to>
                                        <p:strVal val="visible"/>
                                      </p:to>
                                    </p:set>
                                    <p:anim calcmode="lin" valueType="num">
                                      <p:cBhvr>
                                        <p:cTn id="13" dur="1000" fill="hold"/>
                                        <p:tgtEl>
                                          <p:spTgt spid="210"/>
                                        </p:tgtEl>
                                        <p:attrNameLst>
                                          <p:attrName>ppt_x</p:attrName>
                                        </p:attrNameLst>
                                      </p:cBhvr>
                                      <p:tavLst>
                                        <p:tav tm="0">
                                          <p:val>
                                            <p:strVal val="#ppt_x"/>
                                          </p:val>
                                        </p:tav>
                                        <p:tav tm="100000">
                                          <p:val>
                                            <p:strVal val="#ppt_x"/>
                                          </p:val>
                                        </p:tav>
                                      </p:tavLst>
                                    </p:anim>
                                    <p:anim calcmode="lin" valueType="num">
                                      <p:cBhvr>
                                        <p:cTn id="14" dur="1000" fill="hold"/>
                                        <p:tgtEl>
                                          <p:spTgt spid="2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211"/>
                                        </p:tgtEl>
                                        <p:attrNameLst>
                                          <p:attrName>style.visibility</p:attrName>
                                        </p:attrNameLst>
                                      </p:cBhvr>
                                      <p:to>
                                        <p:strVal val="visible"/>
                                      </p:to>
                                    </p:set>
                                    <p:anim calcmode="lin" valueType="num">
                                      <p:cBhvr>
                                        <p:cTn id="19" dur="1000" fill="hold"/>
                                        <p:tgtEl>
                                          <p:spTgt spid="211"/>
                                        </p:tgtEl>
                                        <p:attrNameLst>
                                          <p:attrName>ppt_x</p:attrName>
                                        </p:attrNameLst>
                                      </p:cBhvr>
                                      <p:tavLst>
                                        <p:tav tm="0">
                                          <p:val>
                                            <p:strVal val="#ppt_x"/>
                                          </p:val>
                                        </p:tav>
                                        <p:tav tm="100000">
                                          <p:val>
                                            <p:strVal val="#ppt_x"/>
                                          </p:val>
                                        </p:tav>
                                      </p:tavLst>
                                    </p:anim>
                                    <p:anim calcmode="lin" valueType="num">
                                      <p:cBhvr>
                                        <p:cTn id="20" dur="1000" fill="hold"/>
                                        <p:tgtEl>
                                          <p:spTgt spid="2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212"/>
                                        </p:tgtEl>
                                        <p:attrNameLst>
                                          <p:attrName>style.visibility</p:attrName>
                                        </p:attrNameLst>
                                      </p:cBhvr>
                                      <p:to>
                                        <p:strVal val="visible"/>
                                      </p:to>
                                    </p:set>
                                    <p:anim calcmode="lin" valueType="num">
                                      <p:cBhvr>
                                        <p:cTn id="25" dur="1000" fill="hold"/>
                                        <p:tgtEl>
                                          <p:spTgt spid="212"/>
                                        </p:tgtEl>
                                        <p:attrNameLst>
                                          <p:attrName>ppt_x</p:attrName>
                                        </p:attrNameLst>
                                      </p:cBhvr>
                                      <p:tavLst>
                                        <p:tav tm="0">
                                          <p:val>
                                            <p:strVal val="#ppt_x"/>
                                          </p:val>
                                        </p:tav>
                                        <p:tav tm="100000">
                                          <p:val>
                                            <p:strVal val="#ppt_x"/>
                                          </p:val>
                                        </p:tav>
                                      </p:tavLst>
                                    </p:anim>
                                    <p:anim calcmode="lin" valueType="num">
                                      <p:cBhvr>
                                        <p:cTn id="26" dur="1000" fill="hold"/>
                                        <p:tgtEl>
                                          <p:spTgt spid="2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1"/>
      <p:bldP build="whole" bldLvl="1" animBg="1" rev="0" advAuto="0" spid="212" grpId="4"/>
      <p:bldP build="whole" bldLvl="1" animBg="1" rev="0" advAuto="0" spid="210" grpId="2"/>
      <p:bldP build="whole" bldLvl="1" animBg="1" rev="0" advAuto="0" spid="211"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من أمثلة موالاة الكفار وهي كفر أكبر"/>
          <p:cNvSpPr/>
          <p:nvPr/>
        </p:nvSpPr>
        <p:spPr>
          <a:xfrm>
            <a:off x="781139" y="85127"/>
            <a:ext cx="11442522" cy="1381162"/>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400">
                <a:solidFill>
                  <a:srgbClr val="000000"/>
                </a:solidFill>
                <a:latin typeface="Geeza Pro Bold"/>
                <a:ea typeface="Geeza Pro Bold"/>
                <a:cs typeface="Geeza Pro Bold"/>
                <a:sym typeface="Geeza Pro Bold"/>
              </a:defRPr>
            </a:lvl1pPr>
          </a:lstStyle>
          <a:p>
            <a:pPr rtl="0">
              <a:defRPr/>
            </a:pPr>
            <a:r>
              <a:t>من أمثلة موالاة الكفار وهي كفر أكبر</a:t>
            </a:r>
          </a:p>
        </p:txBody>
      </p:sp>
      <p:sp>
        <p:nvSpPr>
          <p:cNvPr id="215" name="مظاهرة الكفار على المسلمين"/>
          <p:cNvSpPr/>
          <p:nvPr/>
        </p:nvSpPr>
        <p:spPr>
          <a:xfrm>
            <a:off x="1673721" y="2029095"/>
            <a:ext cx="9657358" cy="1381162"/>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400">
                <a:solidFill>
                  <a:srgbClr val="000000"/>
                </a:solidFill>
                <a:latin typeface="Geeza Pro Bold"/>
                <a:ea typeface="Geeza Pro Bold"/>
                <a:cs typeface="Geeza Pro Bold"/>
                <a:sym typeface="Geeza Pro Bold"/>
              </a:defRPr>
            </a:lvl1pPr>
          </a:lstStyle>
          <a:p>
            <a:pPr rtl="0">
              <a:defRPr/>
            </a:pPr>
            <a:r>
              <a:t>مظاهرة الكفار على المسلمين</a:t>
            </a:r>
          </a:p>
        </p:txBody>
      </p:sp>
      <p:sp>
        <p:nvSpPr>
          <p:cNvPr id="216" name="وَمَن يَتَوَلَّهُم مِّنكُمْ فَإِنَّهُ مِنْهُمْ ۗ إِنَّ اللَّهَ لَا يَهْدِي الْقَوْمَ الظَّالِمِينَ"/>
          <p:cNvSpPr txBox="1"/>
          <p:nvPr/>
        </p:nvSpPr>
        <p:spPr>
          <a:xfrm>
            <a:off x="819764" y="3973062"/>
            <a:ext cx="11246796" cy="2131856"/>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6000">
                <a:solidFill>
                  <a:srgbClr val="000000"/>
                </a:solidFill>
                <a:latin typeface="Geeza Pro Bold"/>
                <a:ea typeface="Geeza Pro Bold"/>
                <a:cs typeface="Geeza Pro Bold"/>
                <a:sym typeface="Geeza Pro Bold"/>
              </a:defRPr>
            </a:lvl1pPr>
          </a:lstStyle>
          <a:p>
            <a:pPr rtl="0">
              <a:defRPr/>
            </a:pPr>
            <a:r>
              <a:t>وَمَن يَتَوَلَّهُم مِّنكُمْ فَإِنَّهُ مِنْهُمْ ۗ إِنَّ اللَّهَ لَا يَهْدِي الْقَوْمَ الظَّالِمِينَ </a:t>
            </a:r>
          </a:p>
        </p:txBody>
      </p:sp>
      <p:sp>
        <p:nvSpPr>
          <p:cNvPr id="217" name="أَلَمْ تَرَ إِلَى الَّذِينَ نَافَقُوا يَقُولُونَ لِإِخْوَانِهِمُ الَّذِينَ كَفَرُوا مِنْ أَهْلِ الْكِتَابِ لَئِنْ أُخْرِجْتُمْ لَنَخْرُجَنَّ مَعَكُمْ وَلَا نُطِيعُ فِيكُمْ أَحَدًا أَبَدًا وَإِن قُوتِلْتُمْ لَنَنصُرَنَّكُمْ وَاللَّهُ يَشْهَدُ إِنَّهُمْ لَكَاذِبُونَ"/>
          <p:cNvSpPr txBox="1"/>
          <p:nvPr/>
        </p:nvSpPr>
        <p:spPr>
          <a:xfrm>
            <a:off x="638692" y="6406947"/>
            <a:ext cx="11442522" cy="3124615"/>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4400">
                <a:solidFill>
                  <a:srgbClr val="000000"/>
                </a:solidFill>
                <a:latin typeface="Geeza Pro Bold"/>
                <a:ea typeface="Geeza Pro Bold"/>
                <a:cs typeface="Geeza Pro Bold"/>
                <a:sym typeface="Geeza Pro Bold"/>
              </a:defRPr>
            </a:lvl1pPr>
          </a:lstStyle>
          <a:p>
            <a:pPr rtl="0">
              <a:defRPr/>
            </a:pPr>
            <a:r>
              <a:t>أَلَمْ تَرَ إِلَى الَّذِينَ نَافَقُوا يَقُولُونَ لِإِخْوَانِهِمُ الَّذِينَ كَفَرُوا مِنْ أَهْلِ الْكِتَابِ لَئِنْ أُخْرِجْتُمْ لَنَخْرُجَنَّ مَعَكُمْ وَلَا نُطِيعُ فِيكُمْ أَحَدًا أَبَدًا وَإِن قُوتِلْتُمْ لَنَنصُرَنَّكُمْ وَاللَّهُ يَشْهَدُ إِنَّهُمْ لَكَاذِبُونَ</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بالتعاون مع زميلاتك ، كيف تكون معاملة الكفار لو كان من…"/>
          <p:cNvSpPr/>
          <p:nvPr/>
        </p:nvSpPr>
        <p:spPr>
          <a:xfrm>
            <a:off x="1449412" y="2235516"/>
            <a:ext cx="7732948" cy="6373673"/>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sz="4100">
                <a:solidFill>
                  <a:srgbClr val="000000"/>
                </a:solidFill>
                <a:latin typeface="Geeza Pro Bold"/>
                <a:ea typeface="Geeza Pro Bold"/>
                <a:cs typeface="Geeza Pro Bold"/>
                <a:sym typeface="Geeza Pro Bold"/>
              </a:defRPr>
            </a:pPr>
            <a:r>
              <a:t>بالتعاون مع زميلاتك ، كيف تكون معاملة الكفار لو كان من </a:t>
            </a:r>
          </a:p>
          <a:p>
            <a:pPr rtl="0">
              <a:defRPr sz="4100">
                <a:solidFill>
                  <a:srgbClr val="000000"/>
                </a:solidFill>
                <a:latin typeface="Geeza Pro Bold"/>
                <a:ea typeface="Geeza Pro Bold"/>
                <a:cs typeface="Geeza Pro Bold"/>
                <a:sym typeface="Geeza Pro Bold"/>
              </a:defRPr>
            </a:pPr>
            <a:r>
              <a:t>الجيران</a:t>
            </a:r>
          </a:p>
          <a:p>
            <a:pPr rtl="0">
              <a:defRPr sz="4100">
                <a:solidFill>
                  <a:srgbClr val="000000"/>
                </a:solidFill>
                <a:latin typeface="Geeza Pro Bold"/>
                <a:ea typeface="Geeza Pro Bold"/>
                <a:cs typeface="Geeza Pro Bold"/>
                <a:sym typeface="Geeza Pro Bold"/>
              </a:defRPr>
            </a:pPr>
            <a:r>
              <a:t>أو زميله في العمل</a:t>
            </a:r>
          </a:p>
          <a:p>
            <a:pPr rtl="0">
              <a:defRPr sz="4100">
                <a:solidFill>
                  <a:srgbClr val="000000"/>
                </a:solidFill>
                <a:latin typeface="Geeza Pro Bold"/>
                <a:ea typeface="Geeza Pro Bold"/>
                <a:cs typeface="Geeza Pro Bold"/>
                <a:sym typeface="Geeza Pro Bold"/>
              </a:defRPr>
            </a:pPr>
            <a:r>
              <a:t>أو يسير في الطريق </a:t>
            </a:r>
          </a:p>
          <a:p>
            <a:pPr rtl="0">
              <a:defRPr sz="4100">
                <a:solidFill>
                  <a:srgbClr val="000000"/>
                </a:solidFill>
                <a:latin typeface="Geeza Pro Bold"/>
                <a:ea typeface="Geeza Pro Bold"/>
                <a:cs typeface="Geeza Pro Bold"/>
                <a:sym typeface="Geeza Pro Bold"/>
              </a:defRPr>
            </a:pPr>
            <a:r>
              <a:t>أو بائعا في متجر</a:t>
            </a:r>
          </a:p>
          <a:p>
            <a:pPr rtl="0">
              <a:defRPr sz="4100">
                <a:solidFill>
                  <a:srgbClr val="000000"/>
                </a:solidFill>
                <a:latin typeface="Geeza Pro Bold"/>
                <a:ea typeface="Geeza Pro Bold"/>
                <a:cs typeface="Geeza Pro Bold"/>
                <a:sym typeface="Geeza Pro Bold"/>
              </a:defRPr>
            </a:pPr>
            <a:r>
              <a:t>مسترشده في تعاملاته بهدي الرسول صلى الله عليه وسلم ؟</a:t>
            </a:r>
          </a:p>
        </p:txBody>
      </p:sp>
      <p:sp>
        <p:nvSpPr>
          <p:cNvPr id="220" name="نشاط"/>
          <p:cNvSpPr/>
          <p:nvPr/>
        </p:nvSpPr>
        <p:spPr>
          <a:xfrm>
            <a:off x="9337063" y="732568"/>
            <a:ext cx="3123164" cy="1974635"/>
          </a:xfrm>
          <a:prstGeom prst="ellipse">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7300">
                <a:solidFill>
                  <a:srgbClr val="000000"/>
                </a:solidFill>
                <a:latin typeface="Geeza Pro Bold"/>
                <a:ea typeface="Geeza Pro Bold"/>
                <a:cs typeface="Geeza Pro Bold"/>
                <a:sym typeface="Geeza Pro Bold"/>
              </a:defRPr>
            </a:lvl1pPr>
          </a:lstStyle>
          <a:p>
            <a:pPr rtl="0">
              <a:defRPr/>
            </a:pPr>
            <a:r>
              <a:t>نشاط</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3- الخلط بين ولاء الكفار الممنوع، وبين البر والإحسان والصلة والإقساط المشروع، فمن الناس من والى الكفار لظنه أن ذلك داخل في البر والإحسان المأمور به، ومن الناس من ترك البر والإحسان للكفار لظنه أن ذلك من  الموالاة المحرمة، و الحق أن البر و الإحسان لا يستلزم المحبة والمودة والولاء، كما أن البغض والكراهية لا يستلزم عدم البر والإحسان والإقساط و قد ذكر الله تعالى في كتابه البر بالكفار غير المحاربين."/>
          <p:cNvSpPr txBox="1"/>
          <p:nvPr/>
        </p:nvSpPr>
        <p:spPr>
          <a:xfrm>
            <a:off x="1778207" y="1179942"/>
            <a:ext cx="9861974" cy="7538775"/>
          </a:xfrm>
          <a:prstGeom prst="rect">
            <a:avLst/>
          </a:prstGeom>
          <a:solidFill>
            <a:srgbClr val="FBCBA3"/>
          </a:solidFill>
          <a:ln w="63500">
            <a:solidFill>
              <a:srgbClr val="000000"/>
            </a:solidFill>
            <a:miter lim="400000"/>
          </a:ln>
          <a:effectLst>
            <a:outerShdw sx="100000" sy="100000" kx="0" ky="0" algn="b" rotWithShape="0" blurRad="88900" dist="50800" dir="2700000">
              <a:srgbClr val="808080"/>
            </a:outerShdw>
          </a:effectLst>
          <a:extLst>
            <a:ext uri="{C572A759-6A51-4108-AA02-DFA0A04FC94B}">
              <ma14:wrappingTextBoxFlag xmlns:ma14="http://schemas.microsoft.com/office/mac/drawingml/2011/main" val="1"/>
            </a:ext>
          </a:extLst>
        </p:spPr>
        <p:txBody>
          <a:bodyPr lIns="65023" tIns="65023" rIns="65023" bIns="65023">
            <a:spAutoFit/>
          </a:bodyPr>
          <a:lstStyle/>
          <a:p>
            <a:pPr defTabSz="1300480" rtl="0">
              <a:spcBef>
                <a:spcPts val="3000"/>
              </a:spcBef>
              <a:buClrTx/>
              <a:defRPr b="1" sz="5000">
                <a:solidFill>
                  <a:srgbClr val="000000"/>
                </a:solidFill>
                <a:latin typeface="Arial"/>
                <a:ea typeface="Arial"/>
                <a:cs typeface="Arial"/>
                <a:sym typeface="Arial"/>
              </a:defRPr>
            </a:pPr>
            <a:r>
              <a:t>3- الخلط بين ولاء الكفار الممنوع، وبين البر والإحسان والصلة والإقساط المشروع، فمن الناس من والى الكفار لظنه أن ذلك داخل في البر والإحسان المأمور به، ومن الناس من ترك البر والإحسان للكفار لظنه أن ذلك من  الموالاة المحرمة، و الحق أن البر و الإحسان لا يستلزم المحبة والمودة والولاء، كما أن البغض والكراهية لا يستلزم عدم البر والإحسان والإقساط و قد ذكر الله تعالى في كتابه البر بالكفار غير المحاربين.</a:t>
            </a:r>
            <a:r>
              <a:rPr sz="4400"/>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4" grpId="1" fill="hold">
                                  <p:stCondLst>
                                    <p:cond delay="0"/>
                                  </p:stCondLst>
                                  <p:iterate type="el" backwards="0">
                                    <p:tmAbs val="0"/>
                                  </p:iterate>
                                  <p:childTnLst>
                                    <p:set>
                                      <p:cBhvr>
                                        <p:cTn id="6" fill="hold"/>
                                        <p:tgtEl>
                                          <p:spTgt spid="222"/>
                                        </p:tgtEl>
                                        <p:attrNameLst>
                                          <p:attrName>style.visibility</p:attrName>
                                        </p:attrNameLst>
                                      </p:cBhvr>
                                      <p:to>
                                        <p:strVal val="visible"/>
                                      </p:to>
                                    </p:set>
                                    <p:animEffect filter="box(in)" transition="in">
                                      <p:cBhvr>
                                        <p:cTn id="7"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و قد عاد النبي    غلاما يهودياً              ودعاه إلى الإسلام فأسلم، وأذن لأسماءبنت أبي بكر رضي الله عنهما بصلة أمها المشركة لتتألفها، وأرسل عمر بن الخطاب،  إلى أخ له هدية قبل أن يسلم، فالبر والإحسان والمعاملة الطيبة والصلة للكفار غيرالمحاربين وللأبوين وسائر الأقارب الكافرين ليس من الولاء الممنوع لأن ذلك لا يستلزم ما نهي عنه من المحبة الإيمانية والمودة القلبية."/>
          <p:cNvSpPr txBox="1"/>
          <p:nvPr/>
        </p:nvSpPr>
        <p:spPr>
          <a:xfrm>
            <a:off x="410708" y="1027703"/>
            <a:ext cx="8467514" cy="5890268"/>
          </a:xfrm>
          <a:prstGeom prst="rect">
            <a:avLst/>
          </a:prstGeom>
          <a:solidFill>
            <a:srgbClr val="CDDDAC"/>
          </a:solidFill>
          <a:ln w="63500">
            <a:solidFill>
              <a:srgbClr val="000000"/>
            </a:solidFill>
            <a:miter lim="400000"/>
          </a:ln>
          <a:extLst>
            <a:ext uri="{C572A759-6A51-4108-AA02-DFA0A04FC94B}">
              <ma14:wrappingTextBoxFlag xmlns:ma14="http://schemas.microsoft.com/office/mac/drawingml/2011/main" val="1"/>
            </a:ext>
          </a:extLst>
        </p:spPr>
        <p:txBody>
          <a:bodyPr lIns="65023" tIns="65023" rIns="65023" bIns="65023">
            <a:spAutoFit/>
          </a:bodyPr>
          <a:lstStyle/>
          <a:p>
            <a:pPr algn="r" defTabSz="1300480" rtl="0">
              <a:spcBef>
                <a:spcPts val="2700"/>
              </a:spcBef>
              <a:buClrTx/>
              <a:defRPr sz="4400">
                <a:solidFill>
                  <a:srgbClr val="000000"/>
                </a:solidFill>
                <a:latin typeface="Arial"/>
                <a:ea typeface="Arial"/>
                <a:cs typeface="Arial"/>
                <a:sym typeface="Arial"/>
              </a:defRPr>
            </a:pPr>
            <a:r>
              <a:t> </a:t>
            </a:r>
            <a:r>
              <a:t>       </a:t>
            </a:r>
            <a:r>
              <a:rPr b="1"/>
              <a:t>و قد عاد النبي    غلاما يهودياً              ودعاه إلى الإسلام فأسلم</a:t>
            </a:r>
            <a:r>
              <a:t>، و</a:t>
            </a:r>
            <a:r>
              <a:rPr b="1"/>
              <a:t>أذن لأسماءبنت أبي بكر رضي الله عنهما بصلة أمها المشركة لتتألفها، وأرسل عمر بن الخطاب،  إلى أخ له هدية قبل أن يسلم، فالبر والإحسان والمعاملة الطيبة والصلة للكفار غيرالمحاربين وللأبوين وسائر الأقارب الكافرين ليس من الولاء الممنوع لأن ذلك لا يستلزم ما نهي عنه من المحبة الإيمانية والمودة القلبية.</a:t>
            </a:r>
            <a:r>
              <a:t>  </a:t>
            </a:r>
          </a:p>
        </p:txBody>
      </p:sp>
      <p:pic>
        <p:nvPicPr>
          <p:cNvPr id="225" name="ABES59" descr="ABES59"/>
          <p:cNvPicPr>
            <a:picLocks noChangeAspect="1"/>
          </p:cNvPicPr>
          <p:nvPr/>
        </p:nvPicPr>
        <p:blipFill>
          <a:blip r:embed="rId2">
            <a:extLst/>
          </a:blip>
          <a:stretch>
            <a:fillRect/>
          </a:stretch>
        </p:blipFill>
        <p:spPr>
          <a:xfrm>
            <a:off x="4315957" y="1098109"/>
            <a:ext cx="657015" cy="643468"/>
          </a:xfrm>
          <a:prstGeom prst="rect">
            <a:avLst/>
          </a:prstGeom>
          <a:ln w="12700">
            <a:miter lim="400000"/>
          </a:ln>
        </p:spPr>
      </p:pic>
      <p:pic>
        <p:nvPicPr>
          <p:cNvPr id="226" name="images.jpeg" descr="images.jpeg"/>
          <p:cNvPicPr>
            <a:picLocks noChangeAspect="1"/>
          </p:cNvPicPr>
          <p:nvPr/>
        </p:nvPicPr>
        <p:blipFill>
          <a:blip r:embed="rId3">
            <a:extLst/>
          </a:blip>
          <a:srcRect l="0" t="3243" r="0" b="49363"/>
          <a:stretch>
            <a:fillRect/>
          </a:stretch>
        </p:blipFill>
        <p:spPr>
          <a:xfrm>
            <a:off x="6322522" y="8171741"/>
            <a:ext cx="3337037" cy="1396250"/>
          </a:xfrm>
          <a:prstGeom prst="rect">
            <a:avLst/>
          </a:prstGeom>
          <a:ln w="63500">
            <a:solidFill>
              <a:srgbClr val="000000"/>
            </a:solidFill>
            <a:miter lim="400000"/>
          </a:ln>
          <a:effectLst>
            <a:outerShdw sx="100000" sy="100000" kx="0" ky="0" algn="b" rotWithShape="0" blurRad="88900" dist="76200" dir="13500000">
              <a:srgbClr val="808080">
                <a:alpha val="50000"/>
              </a:srgbClr>
            </a:outerShdw>
          </a:effectLst>
        </p:spPr>
      </p:pic>
      <p:pic>
        <p:nvPicPr>
          <p:cNvPr id="227" name="Unknown.jpeg" descr="Unknown.jpeg"/>
          <p:cNvPicPr>
            <a:picLocks noChangeAspect="1"/>
          </p:cNvPicPr>
          <p:nvPr/>
        </p:nvPicPr>
        <p:blipFill>
          <a:blip r:embed="rId4">
            <a:extLst/>
          </a:blip>
          <a:stretch>
            <a:fillRect/>
          </a:stretch>
        </p:blipFill>
        <p:spPr>
          <a:xfrm>
            <a:off x="9678533" y="6232572"/>
            <a:ext cx="2840299" cy="1842632"/>
          </a:xfrm>
          <a:prstGeom prst="rect">
            <a:avLst/>
          </a:prstGeom>
          <a:ln w="63500">
            <a:solidFill>
              <a:srgbClr val="000000"/>
            </a:solidFill>
            <a:miter lim="400000"/>
          </a:ln>
        </p:spPr>
      </p:pic>
      <p:sp>
        <p:nvSpPr>
          <p:cNvPr id="228" name="أمثله على تعامل الرسول…"/>
          <p:cNvSpPr/>
          <p:nvPr/>
        </p:nvSpPr>
        <p:spPr>
          <a:xfrm>
            <a:off x="9220485" y="1137143"/>
            <a:ext cx="3196097" cy="4697731"/>
          </a:xfrm>
          <a:prstGeom prst="rect">
            <a:avLst/>
          </a:prstGeom>
          <a:solidFill>
            <a:srgbClr val="FFFFFF"/>
          </a:solidFill>
          <a:ln w="63500">
            <a:solidFill>
              <a:srgbClr val="000000"/>
            </a:solidFill>
            <a:miter lim="400000"/>
          </a:ln>
          <a:effectLst>
            <a:outerShdw sx="100000" sy="100000" kx="0" ky="0" algn="b" rotWithShape="0" blurRad="88900" dist="76200" dir="13500000">
              <a:srgbClr val="808080">
                <a:alpha val="50000"/>
              </a:srgbClr>
            </a:outerShdw>
          </a:effectLst>
          <a:extLst>
            <a:ext uri="{C572A759-6A51-4108-AA02-DFA0A04FC94B}">
              <ma14:wrappingTextBoxFlag xmlns:ma14="http://schemas.microsoft.com/office/mac/drawingml/2011/main" val="1"/>
            </a:ext>
          </a:extLst>
        </p:spPr>
        <p:txBody>
          <a:bodyPr lIns="65023" tIns="65023" rIns="65023" bIns="65023"/>
          <a:lstStyle/>
          <a:p>
            <a:pPr algn="r" defTabSz="1300480" rtl="0">
              <a:buClrTx/>
              <a:defRPr b="1" sz="5800">
                <a:solidFill>
                  <a:srgbClr val="000000"/>
                </a:solidFill>
                <a:latin typeface="Times New Roman"/>
                <a:ea typeface="Times New Roman"/>
                <a:cs typeface="Times New Roman"/>
                <a:sym typeface="Times New Roman"/>
              </a:defRPr>
            </a:pPr>
            <a:r>
              <a:t>أمثله على تعامل الرسول </a:t>
            </a:r>
          </a:p>
          <a:p>
            <a:pPr algn="r" defTabSz="1300480" rtl="0">
              <a:buClrTx/>
              <a:defRPr b="1" sz="5800">
                <a:solidFill>
                  <a:srgbClr val="000000"/>
                </a:solidFill>
                <a:latin typeface="Times New Roman"/>
                <a:ea typeface="Times New Roman"/>
                <a:cs typeface="Times New Roman"/>
                <a:sym typeface="Times New Roman"/>
              </a:defRPr>
            </a:pPr>
            <a:r>
              <a:t> مع غير المسلمين</a:t>
            </a:r>
          </a:p>
        </p:txBody>
      </p:sp>
      <p:pic>
        <p:nvPicPr>
          <p:cNvPr id="229" name="ABES59" descr="ABES59"/>
          <p:cNvPicPr>
            <a:picLocks noChangeAspect="1"/>
          </p:cNvPicPr>
          <p:nvPr/>
        </p:nvPicPr>
        <p:blipFill>
          <a:blip r:embed="rId2">
            <a:extLst/>
          </a:blip>
          <a:stretch>
            <a:fillRect/>
          </a:stretch>
        </p:blipFill>
        <p:spPr>
          <a:xfrm>
            <a:off x="10119935" y="3164275"/>
            <a:ext cx="657015" cy="64346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4" grpId="1" fill="hold">
                                  <p:stCondLst>
                                    <p:cond delay="0"/>
                                  </p:stCondLst>
                                  <p:iterate type="el" backwards="0">
                                    <p:tmAbs val="0"/>
                                  </p:iterate>
                                  <p:childTnLst>
                                    <p:set>
                                      <p:cBhvr>
                                        <p:cTn id="6" fill="hold"/>
                                        <p:tgtEl>
                                          <p:spTgt spid="224"/>
                                        </p:tgtEl>
                                        <p:attrNameLst>
                                          <p:attrName>style.visibility</p:attrName>
                                        </p:attrNameLst>
                                      </p:cBhvr>
                                      <p:to>
                                        <p:strVal val="visible"/>
                                      </p:to>
                                    </p:set>
                                    <p:animEffect filter="box(in)" transition="in">
                                      <p:cBhvr>
                                        <p:cTn id="7" dur="500"/>
                                        <p:tgtEl>
                                          <p:spTgt spid="224"/>
                                        </p:tgtEl>
                                      </p:cBhvr>
                                    </p:animEffect>
                                  </p:childTnLst>
                                </p:cTn>
                              </p:par>
                            </p:childTnLst>
                          </p:cTn>
                        </p:par>
                        <p:par>
                          <p:cTn id="8" fill="hold">
                            <p:stCondLst>
                              <p:cond delay="500"/>
                            </p:stCondLst>
                            <p:childTnLst>
                              <p:par>
                                <p:cTn id="9" presetClass="entr" nodeType="afterEffect" presetSubtype="16" presetID="4" grpId="2" fill="hold">
                                  <p:stCondLst>
                                    <p:cond delay="0"/>
                                  </p:stCondLst>
                                  <p:iterate type="el" backwards="0">
                                    <p:tmAbs val="0"/>
                                  </p:iterate>
                                  <p:childTnLst>
                                    <p:set>
                                      <p:cBhvr>
                                        <p:cTn id="10" fill="hold"/>
                                        <p:tgtEl>
                                          <p:spTgt spid="225"/>
                                        </p:tgtEl>
                                        <p:attrNameLst>
                                          <p:attrName>style.visibility</p:attrName>
                                        </p:attrNameLst>
                                      </p:cBhvr>
                                      <p:to>
                                        <p:strVal val="visible"/>
                                      </p:to>
                                    </p:set>
                                    <p:animEffect filter="box(in)" transition="in">
                                      <p:cBhvr>
                                        <p:cTn id="11" dur="500"/>
                                        <p:tgtEl>
                                          <p:spTgt spid="225"/>
                                        </p:tgtEl>
                                      </p:cBhvr>
                                    </p:animEffect>
                                  </p:childTnLst>
                                </p:cTn>
                              </p:par>
                            </p:childTnLst>
                          </p:cTn>
                        </p:par>
                        <p:par>
                          <p:cTn id="12" fill="hold">
                            <p:stCondLst>
                              <p:cond delay="1000"/>
                            </p:stCondLst>
                            <p:childTnLst>
                              <p:par>
                                <p:cTn id="13" presetClass="entr" nodeType="afterEffect" presetSubtype="16" presetID="4" grpId="3" fill="hold">
                                  <p:stCondLst>
                                    <p:cond delay="0"/>
                                  </p:stCondLst>
                                  <p:iterate type="el" backwards="0">
                                    <p:tmAbs val="0"/>
                                  </p:iterate>
                                  <p:childTnLst>
                                    <p:set>
                                      <p:cBhvr>
                                        <p:cTn id="14" fill="hold"/>
                                        <p:tgtEl>
                                          <p:spTgt spid="229"/>
                                        </p:tgtEl>
                                        <p:attrNameLst>
                                          <p:attrName>style.visibility</p:attrName>
                                        </p:attrNameLst>
                                      </p:cBhvr>
                                      <p:to>
                                        <p:strVal val="visible"/>
                                      </p:to>
                                    </p:set>
                                    <p:animEffect filter="box(in)" transition="in">
                                      <p:cBhvr>
                                        <p:cTn id="15"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3"/>
      <p:bldP build="whole" bldLvl="1" animBg="1" rev="0" advAuto="0" spid="224" grpId="1"/>
      <p:bldP build="whole" bldLvl="1" animBg="1" rev="0" advAuto="0" spid="225"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قارني الاعجاب بالغرب ، والاعجاب بصناعتهم ومنتجاتهم"/>
          <p:cNvSpPr/>
          <p:nvPr/>
        </p:nvSpPr>
        <p:spPr>
          <a:xfrm>
            <a:off x="1018505" y="619276"/>
            <a:ext cx="10967790" cy="1712744"/>
          </a:xfrm>
          <a:prstGeom prst="roundRect">
            <a:avLst>
              <a:gd name="adj" fmla="val 11123"/>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700">
                <a:solidFill>
                  <a:srgbClr val="000000"/>
                </a:solidFill>
                <a:latin typeface="Geeza Pro Bold"/>
                <a:ea typeface="Geeza Pro Bold"/>
                <a:cs typeface="Geeza Pro Bold"/>
                <a:sym typeface="Geeza Pro Bold"/>
              </a:defRPr>
            </a:lvl1pPr>
          </a:lstStyle>
          <a:p>
            <a:pPr rtl="0">
              <a:defRPr/>
            </a:pPr>
            <a:r>
              <a:t>قارني الاعجاب بالغرب ، والاعجاب بصناعتهم ومنتجاتهم </a:t>
            </a:r>
          </a:p>
        </p:txBody>
      </p:sp>
      <p:sp>
        <p:nvSpPr>
          <p:cNvPr id="232" name="بيضاوي"/>
          <p:cNvSpPr/>
          <p:nvPr/>
        </p:nvSpPr>
        <p:spPr>
          <a:xfrm>
            <a:off x="5867400" y="3484983"/>
            <a:ext cx="4810910" cy="4865340"/>
          </a:xfrm>
          <a:prstGeom prst="ellipse">
            <a:avLst/>
          </a:prstGeom>
          <a:blipFill>
            <a:blip r:embed="rId3"/>
          </a:blipFill>
          <a:ln w="50800">
            <a:solidFill>
              <a:srgbClr val="000000"/>
            </a:solidFill>
            <a:miter lim="400000"/>
          </a:ln>
        </p:spPr>
        <p:txBody>
          <a:bodyPr lIns="50800" tIns="50800" rIns="50800" bIns="50800" anchor="ctr"/>
          <a:lstStyle/>
          <a:p>
            <a:pPr>
              <a:defRPr sz="3600"/>
            </a:pPr>
          </a:p>
        </p:txBody>
      </p:sp>
      <p:sp>
        <p:nvSpPr>
          <p:cNvPr id="233" name="بيضاوي"/>
          <p:cNvSpPr/>
          <p:nvPr/>
        </p:nvSpPr>
        <p:spPr>
          <a:xfrm>
            <a:off x="1910126" y="3484983"/>
            <a:ext cx="4810910" cy="4865340"/>
          </a:xfrm>
          <a:prstGeom prst="ellipse">
            <a:avLst/>
          </a:prstGeom>
          <a:blipFill>
            <a:blip r:embed="rId4"/>
          </a:blipFill>
          <a:ln w="50800">
            <a:solidFill>
              <a:srgbClr val="000000"/>
            </a:solidFill>
            <a:miter lim="400000"/>
          </a:ln>
        </p:spPr>
        <p:txBody>
          <a:bodyPr lIns="50800" tIns="50800" rIns="50800" bIns="50800" anchor="ctr"/>
          <a:lstStyle/>
          <a:p>
            <a:pPr>
              <a:defRPr sz="3600"/>
            </a:pPr>
          </a:p>
        </p:txBody>
      </p:sp>
      <p:sp>
        <p:nvSpPr>
          <p:cNvPr id="234" name="فن"/>
          <p:cNvSpPr/>
          <p:nvPr/>
        </p:nvSpPr>
        <p:spPr>
          <a:xfrm>
            <a:off x="10476319" y="7780521"/>
            <a:ext cx="2014434" cy="1270001"/>
          </a:xfrm>
          <a:prstGeom prst="rect">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900">
                <a:solidFill>
                  <a:srgbClr val="000000"/>
                </a:solidFill>
                <a:latin typeface="Geeza Pro Bold"/>
                <a:ea typeface="Geeza Pro Bold"/>
                <a:cs typeface="Geeza Pro Bold"/>
                <a:sym typeface="Geeza Pro Bold"/>
              </a:defRPr>
            </a:lvl1pPr>
          </a:lstStyle>
          <a:p>
            <a:pPr rtl="0">
              <a:defRPr/>
            </a:pPr>
            <a:r>
              <a:t>فن</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طالبتي المبدعه بالرجوع الى الكتاب واستخدام و استراتيجية التلخيص…"/>
          <p:cNvSpPr/>
          <p:nvPr/>
        </p:nvSpPr>
        <p:spPr>
          <a:xfrm>
            <a:off x="1210445" y="688334"/>
            <a:ext cx="10894182" cy="3281381"/>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sz="5500">
                <a:solidFill>
                  <a:srgbClr val="000000"/>
                </a:solidFill>
                <a:latin typeface="Geeza Pro Bold"/>
                <a:ea typeface="Geeza Pro Bold"/>
                <a:cs typeface="Geeza Pro Bold"/>
                <a:sym typeface="Geeza Pro Bold"/>
              </a:defRPr>
            </a:pPr>
            <a:r>
              <a:t>طالبتي المبدعه بالرجوع الى الكتاب واستخدام و استراتيجية التلخيص </a:t>
            </a:r>
          </a:p>
          <a:p>
            <a:pPr rtl="0">
              <a:defRPr sz="5500">
                <a:solidFill>
                  <a:srgbClr val="000000"/>
                </a:solidFill>
                <a:latin typeface="Geeza Pro Bold"/>
                <a:ea typeface="Geeza Pro Bold"/>
                <a:cs typeface="Geeza Pro Bold"/>
                <a:sym typeface="Geeza Pro Bold"/>
              </a:defRPr>
            </a:pPr>
            <a:r>
              <a:t>لخصي أنواع التعامل بالكفار</a:t>
            </a:r>
          </a:p>
        </p:txBody>
      </p:sp>
      <p:sp>
        <p:nvSpPr>
          <p:cNvPr id="237" name="……………"/>
          <p:cNvSpPr/>
          <p:nvPr/>
        </p:nvSpPr>
        <p:spPr>
          <a:xfrm>
            <a:off x="9597801" y="4330267"/>
            <a:ext cx="2409430" cy="2034939"/>
          </a:xfrm>
          <a:prstGeom prst="ellipse">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a:t>
            </a:r>
          </a:p>
        </p:txBody>
      </p:sp>
      <p:sp>
        <p:nvSpPr>
          <p:cNvPr id="238" name="……………."/>
          <p:cNvSpPr/>
          <p:nvPr/>
        </p:nvSpPr>
        <p:spPr>
          <a:xfrm>
            <a:off x="1036446" y="4457267"/>
            <a:ext cx="2409430" cy="2034939"/>
          </a:xfrm>
          <a:prstGeom prst="ellipse">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a:t>
            </a:r>
          </a:p>
        </p:txBody>
      </p:sp>
      <p:sp>
        <p:nvSpPr>
          <p:cNvPr id="239" name="……………"/>
          <p:cNvSpPr/>
          <p:nvPr/>
        </p:nvSpPr>
        <p:spPr>
          <a:xfrm>
            <a:off x="3890231" y="4457267"/>
            <a:ext cx="2409430" cy="2034939"/>
          </a:xfrm>
          <a:prstGeom prst="ellipse">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a:t>
            </a:r>
          </a:p>
        </p:txBody>
      </p:sp>
      <p:sp>
        <p:nvSpPr>
          <p:cNvPr id="240" name="……………."/>
          <p:cNvSpPr/>
          <p:nvPr/>
        </p:nvSpPr>
        <p:spPr>
          <a:xfrm>
            <a:off x="6744017" y="4457267"/>
            <a:ext cx="2409430" cy="2034939"/>
          </a:xfrm>
          <a:prstGeom prst="ellipse">
            <a:avLst/>
          </a:prstGeom>
          <a:blipFill>
            <a:blip r:embed="rId6"/>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a:t>
            </a:r>
          </a:p>
        </p:txBody>
      </p:sp>
      <p:sp>
        <p:nvSpPr>
          <p:cNvPr id="241" name="هم……………………………………….."/>
          <p:cNvSpPr/>
          <p:nvPr/>
        </p:nvSpPr>
        <p:spPr>
          <a:xfrm>
            <a:off x="9849152" y="6700359"/>
            <a:ext cx="2151859" cy="2085738"/>
          </a:xfrm>
          <a:prstGeom prst="rect">
            <a:avLst/>
          </a:prstGeom>
          <a:blipFill>
            <a:blip r:embed="rId7"/>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defRPr>
            </a:lvl1pPr>
          </a:lstStyle>
          <a:p>
            <a:pPr rtl="0">
              <a:defRPr/>
            </a:pPr>
            <a:r>
              <a:t>هم………………………………………..</a:t>
            </a:r>
          </a:p>
        </p:txBody>
      </p:sp>
      <p:sp>
        <p:nvSpPr>
          <p:cNvPr id="242" name="هم……………………………………….."/>
          <p:cNvSpPr/>
          <p:nvPr/>
        </p:nvSpPr>
        <p:spPr>
          <a:xfrm>
            <a:off x="7056707" y="6700359"/>
            <a:ext cx="2151859" cy="2085738"/>
          </a:xfrm>
          <a:prstGeom prst="rect">
            <a:avLst/>
          </a:prstGeom>
          <a:blipFill>
            <a:blip r:embed="rId8"/>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defRPr>
            </a:lvl1pPr>
          </a:lstStyle>
          <a:p>
            <a:pPr rtl="0">
              <a:defRPr/>
            </a:pPr>
            <a:r>
              <a:t>هم………………………………………..</a:t>
            </a:r>
          </a:p>
        </p:txBody>
      </p:sp>
      <p:sp>
        <p:nvSpPr>
          <p:cNvPr id="243" name="هم……………………………………….."/>
          <p:cNvSpPr/>
          <p:nvPr/>
        </p:nvSpPr>
        <p:spPr>
          <a:xfrm>
            <a:off x="4264262" y="6700359"/>
            <a:ext cx="2151859" cy="2085738"/>
          </a:xfrm>
          <a:prstGeom prst="rect">
            <a:avLst/>
          </a:prstGeom>
          <a:blipFill>
            <a:blip r:embed="rId9"/>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defRPr>
            </a:lvl1pPr>
          </a:lstStyle>
          <a:p>
            <a:pPr rtl="0">
              <a:defRPr/>
            </a:pPr>
            <a:r>
              <a:t>هم………………………………………..</a:t>
            </a:r>
          </a:p>
        </p:txBody>
      </p:sp>
      <p:sp>
        <p:nvSpPr>
          <p:cNvPr id="244" name="هم……………………………………….."/>
          <p:cNvSpPr/>
          <p:nvPr/>
        </p:nvSpPr>
        <p:spPr>
          <a:xfrm>
            <a:off x="1165231" y="6700359"/>
            <a:ext cx="2151860" cy="2085738"/>
          </a:xfrm>
          <a:prstGeom prst="rect">
            <a:avLst/>
          </a:prstGeom>
          <a:blipFill>
            <a:blip r:embed="rId10"/>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defRPr>
            </a:lvl1pPr>
          </a:lstStyle>
          <a:p>
            <a:pPr rtl="0">
              <a:defRPr/>
            </a:pPr>
            <a:r>
              <a:t>هم………………………………………..</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images.jpeg" descr="images.jpeg"/>
          <p:cNvPicPr>
            <a:picLocks noChangeAspect="1"/>
          </p:cNvPicPr>
          <p:nvPr/>
        </p:nvPicPr>
        <p:blipFill>
          <a:blip r:embed="rId2">
            <a:extLst/>
          </a:blip>
          <a:stretch>
            <a:fillRect/>
          </a:stretch>
        </p:blipFill>
        <p:spPr>
          <a:xfrm>
            <a:off x="998269" y="1822130"/>
            <a:ext cx="11008262" cy="3310554"/>
          </a:xfrm>
          <a:prstGeom prst="rect">
            <a:avLst/>
          </a:prstGeom>
          <a:ln w="50800">
            <a:solidFill>
              <a:srgbClr val="000000"/>
            </a:solidFill>
            <a:miter lim="400000"/>
          </a:ln>
        </p:spPr>
      </p:pic>
      <p:sp>
        <p:nvSpPr>
          <p:cNvPr id="146" name="طالبتي المبدعه بالتعاون مع مجموعتك دوني جميع أفكار الدرس السابق باستخدام شريط الذكريات ."/>
          <p:cNvSpPr/>
          <p:nvPr/>
        </p:nvSpPr>
        <p:spPr>
          <a:xfrm>
            <a:off x="1971754" y="5816887"/>
            <a:ext cx="9061292" cy="2794261"/>
          </a:xfrm>
          <a:prstGeom prst="rect">
            <a:avLst/>
          </a:prstGeom>
          <a:solidFill>
            <a:srgbClr val="E5CB7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defTabSz="457200">
              <a:buClrTx/>
              <a:defRPr b="1">
                <a:solidFill>
                  <a:srgbClr val="000000"/>
                </a:solidFill>
                <a:effectLst>
                  <a:outerShdw sx="100000" sy="100000" kx="0" ky="0" algn="b" rotWithShape="0" blurRad="25400" dist="12700" dir="5400000">
                    <a:srgbClr val="000000">
                      <a:alpha val="50000"/>
                    </a:srgbClr>
                  </a:outerShdw>
                </a:effectLst>
                <a:latin typeface="Optima"/>
                <a:ea typeface="Optima"/>
                <a:cs typeface="Optima"/>
                <a:sym typeface="Optima"/>
              </a:defRPr>
            </a:lvl1pPr>
          </a:lstStyle>
          <a:p>
            <a:pPr rtl="0">
              <a:defRPr/>
            </a:pPr>
            <a:r>
              <a:t>طالبتي المبدعه بالتعاون مع مجموعتك دوني جميع أفكار الدرس السابق باستخدام شريط الذكريات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النص"/>
          <p:cNvSpPr txBox="1"/>
          <p:nvPr>
            <p:ph type="subTitle" sz="quarter" idx="1"/>
          </p:nvPr>
        </p:nvSpPr>
        <p:spPr>
          <a:prstGeom prst="rect">
            <a:avLst/>
          </a:prstGeom>
        </p:spPr>
        <p:txBody>
          <a:bodyPr/>
          <a:lstStyle/>
          <a:p>
            <a:pPr/>
          </a:p>
        </p:txBody>
      </p:sp>
      <p:pic>
        <p:nvPicPr>
          <p:cNvPr id="247" name="صورة" descr="صورة"/>
          <p:cNvPicPr>
            <a:picLocks noChangeAspect="0"/>
          </p:cNvPicPr>
          <p:nvPr/>
        </p:nvPicPr>
        <p:blipFill>
          <a:blip r:embed="rId2">
            <a:extLst/>
          </a:blip>
          <a:stretch>
            <a:fillRect/>
          </a:stretch>
        </p:blipFill>
        <p:spPr>
          <a:xfrm>
            <a:off x="4648919" y="3546295"/>
            <a:ext cx="8001001" cy="5537201"/>
          </a:xfrm>
          <a:prstGeom prst="rect">
            <a:avLst/>
          </a:prstGeom>
        </p:spPr>
      </p:pic>
      <p:pic>
        <p:nvPicPr>
          <p:cNvPr id="248" name="صورة" descr="صورة"/>
          <p:cNvPicPr>
            <a:picLocks noChangeAspect="1"/>
          </p:cNvPicPr>
          <p:nvPr/>
        </p:nvPicPr>
        <p:blipFill>
          <a:blip r:embed="rId3">
            <a:extLst/>
          </a:blip>
          <a:stretch>
            <a:fillRect/>
          </a:stretch>
        </p:blipFill>
        <p:spPr>
          <a:xfrm>
            <a:off x="9589643" y="45875"/>
            <a:ext cx="3208538" cy="1643398"/>
          </a:xfrm>
          <a:prstGeom prst="rect">
            <a:avLst/>
          </a:prstGeom>
          <a:ln w="50800">
            <a:solidFill>
              <a:srgbClr val="000000"/>
            </a:solidFill>
            <a:miter lim="400000"/>
          </a:ln>
        </p:spPr>
      </p:pic>
      <p:pic>
        <p:nvPicPr>
          <p:cNvPr id="249" name="صورة" descr="صورة"/>
          <p:cNvPicPr>
            <a:picLocks noChangeAspect="1"/>
          </p:cNvPicPr>
          <p:nvPr/>
        </p:nvPicPr>
        <p:blipFill>
          <a:blip r:embed="rId4">
            <a:extLst/>
          </a:blip>
          <a:stretch>
            <a:fillRect/>
          </a:stretch>
        </p:blipFill>
        <p:spPr>
          <a:xfrm>
            <a:off x="442973" y="5349579"/>
            <a:ext cx="4038601" cy="2844801"/>
          </a:xfrm>
          <a:prstGeom prst="rect">
            <a:avLst/>
          </a:prstGeom>
          <a:ln w="50800">
            <a:solidFill>
              <a:srgbClr val="000000"/>
            </a:solidFill>
            <a:miter lim="400000"/>
          </a:ln>
        </p:spPr>
      </p:pic>
      <p:pic>
        <p:nvPicPr>
          <p:cNvPr id="250" name="صورة" descr="صورة"/>
          <p:cNvPicPr>
            <a:picLocks noChangeAspect="1"/>
          </p:cNvPicPr>
          <p:nvPr/>
        </p:nvPicPr>
        <p:blipFill>
          <a:blip r:embed="rId5">
            <a:extLst/>
          </a:blip>
          <a:stretch>
            <a:fillRect/>
          </a:stretch>
        </p:blipFill>
        <p:spPr>
          <a:xfrm>
            <a:off x="442973" y="1781225"/>
            <a:ext cx="4038601" cy="3352801"/>
          </a:xfrm>
          <a:prstGeom prst="rect">
            <a:avLst/>
          </a:prstGeom>
          <a:ln w="50800">
            <a:solidFill>
              <a:srgbClr val="000000"/>
            </a:solidFill>
            <a:miter lim="400000"/>
          </a:ln>
        </p:spPr>
      </p:pic>
      <p:sp>
        <p:nvSpPr>
          <p:cNvPr id="251" name="أهل الذمه هم اليهود والنصارى وهم الذين يقيمون في بلاد المسلمين ."/>
          <p:cNvSpPr/>
          <p:nvPr/>
        </p:nvSpPr>
        <p:spPr>
          <a:xfrm>
            <a:off x="4739432" y="1956375"/>
            <a:ext cx="7819976" cy="1643399"/>
          </a:xfrm>
          <a:prstGeom prst="rect">
            <a:avLst/>
          </a:prstGeom>
          <a:blipFill>
            <a:blip r:embed="rId6"/>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أهل الذمه هم اليهود والنصارى وهم الذين يقيمون في بلاد المسلمين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صورة" descr="صورة"/>
          <p:cNvPicPr>
            <a:picLocks noChangeAspect="1"/>
          </p:cNvPicPr>
          <p:nvPr/>
        </p:nvPicPr>
        <p:blipFill>
          <a:blip r:embed="rId2">
            <a:extLst/>
          </a:blip>
          <a:stretch>
            <a:fillRect/>
          </a:stretch>
        </p:blipFill>
        <p:spPr>
          <a:xfrm>
            <a:off x="6901988" y="4528831"/>
            <a:ext cx="5270501" cy="4419601"/>
          </a:xfrm>
          <a:prstGeom prst="rect">
            <a:avLst/>
          </a:prstGeom>
          <a:ln w="50800">
            <a:solidFill>
              <a:srgbClr val="000000"/>
            </a:solidFill>
            <a:miter lim="400000"/>
          </a:ln>
        </p:spPr>
      </p:pic>
      <p:pic>
        <p:nvPicPr>
          <p:cNvPr id="254" name="صورة" descr="صورة"/>
          <p:cNvPicPr>
            <a:picLocks noChangeAspect="1"/>
          </p:cNvPicPr>
          <p:nvPr/>
        </p:nvPicPr>
        <p:blipFill>
          <a:blip r:embed="rId3">
            <a:extLst/>
          </a:blip>
          <a:stretch>
            <a:fillRect/>
          </a:stretch>
        </p:blipFill>
        <p:spPr>
          <a:xfrm>
            <a:off x="1350145" y="434615"/>
            <a:ext cx="4221988" cy="1822536"/>
          </a:xfrm>
          <a:prstGeom prst="rect">
            <a:avLst/>
          </a:prstGeom>
          <a:ln w="50800">
            <a:solidFill>
              <a:srgbClr val="000000"/>
            </a:solidFill>
            <a:miter lim="400000"/>
          </a:ln>
        </p:spPr>
      </p:pic>
      <p:pic>
        <p:nvPicPr>
          <p:cNvPr id="255" name="صورة" descr="صورة"/>
          <p:cNvPicPr>
            <a:picLocks noChangeAspect="1"/>
          </p:cNvPicPr>
          <p:nvPr/>
        </p:nvPicPr>
        <p:blipFill>
          <a:blip r:embed="rId4">
            <a:extLst/>
          </a:blip>
          <a:stretch>
            <a:fillRect/>
          </a:stretch>
        </p:blipFill>
        <p:spPr>
          <a:xfrm>
            <a:off x="470288" y="2915729"/>
            <a:ext cx="5981701" cy="5994401"/>
          </a:xfrm>
          <a:prstGeom prst="rect">
            <a:avLst/>
          </a:prstGeom>
          <a:ln w="50800">
            <a:solidFill>
              <a:srgbClr val="000000"/>
            </a:solidFill>
            <a:miter lim="400000"/>
          </a:ln>
        </p:spPr>
      </p:pic>
      <p:sp>
        <p:nvSpPr>
          <p:cNvPr id="256" name="المستأمنون هم الذين يأتون إلى بلاد المسلمين للعمل أو التجاره وكسفراء البلاد ."/>
          <p:cNvSpPr/>
          <p:nvPr/>
        </p:nvSpPr>
        <p:spPr>
          <a:xfrm>
            <a:off x="7184427" y="649859"/>
            <a:ext cx="5076718" cy="3432054"/>
          </a:xfrm>
          <a:prstGeom prst="rect">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100">
                <a:solidFill>
                  <a:srgbClr val="000000"/>
                </a:solidFill>
                <a:latin typeface="Geeza Pro Bold"/>
                <a:ea typeface="Geeza Pro Bold"/>
                <a:cs typeface="Geeza Pro Bold"/>
                <a:sym typeface="Geeza Pro Bold"/>
              </a:defRPr>
            </a:lvl1pPr>
          </a:lstStyle>
          <a:p>
            <a:pPr rtl="0">
              <a:defRPr/>
            </a:pPr>
            <a:r>
              <a:t>المستأمنون هم الذين يأتون إلى بلاد المسلمين للعمل أو التجاره وكسفراء البلاد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صورة" descr="صورة"/>
          <p:cNvPicPr>
            <a:picLocks noChangeAspect="0"/>
          </p:cNvPicPr>
          <p:nvPr/>
        </p:nvPicPr>
        <p:blipFill>
          <a:blip r:embed="rId2">
            <a:extLst/>
          </a:blip>
          <a:stretch>
            <a:fillRect/>
          </a:stretch>
        </p:blipFill>
        <p:spPr>
          <a:xfrm>
            <a:off x="1060377" y="554710"/>
            <a:ext cx="4241801" cy="1879601"/>
          </a:xfrm>
          <a:prstGeom prst="rect">
            <a:avLst/>
          </a:prstGeom>
        </p:spPr>
      </p:pic>
      <p:pic>
        <p:nvPicPr>
          <p:cNvPr id="259" name="صورة" descr="صورة"/>
          <p:cNvPicPr>
            <a:picLocks noChangeAspect="1"/>
          </p:cNvPicPr>
          <p:nvPr/>
        </p:nvPicPr>
        <p:blipFill>
          <a:blip r:embed="rId3">
            <a:extLst/>
          </a:blip>
          <a:stretch>
            <a:fillRect/>
          </a:stretch>
        </p:blipFill>
        <p:spPr>
          <a:xfrm>
            <a:off x="5683784" y="3192523"/>
            <a:ext cx="6907242" cy="5024680"/>
          </a:xfrm>
          <a:prstGeom prst="rect">
            <a:avLst/>
          </a:prstGeom>
          <a:ln w="50800">
            <a:solidFill>
              <a:srgbClr val="000000"/>
            </a:solidFill>
            <a:miter lim="400000"/>
          </a:ln>
        </p:spPr>
      </p:pic>
      <p:pic>
        <p:nvPicPr>
          <p:cNvPr id="260" name="صورة" descr="صورة"/>
          <p:cNvPicPr>
            <a:picLocks noChangeAspect="1"/>
          </p:cNvPicPr>
          <p:nvPr/>
        </p:nvPicPr>
        <p:blipFill>
          <a:blip r:embed="rId4">
            <a:extLst/>
          </a:blip>
          <a:stretch>
            <a:fillRect/>
          </a:stretch>
        </p:blipFill>
        <p:spPr>
          <a:xfrm>
            <a:off x="813188" y="3650279"/>
            <a:ext cx="4736180" cy="4109168"/>
          </a:xfrm>
          <a:prstGeom prst="rect">
            <a:avLst/>
          </a:prstGeom>
          <a:ln w="50800">
            <a:solidFill>
              <a:srgbClr val="000000"/>
            </a:solidFill>
            <a:miter lim="400000"/>
          </a:ln>
        </p:spPr>
      </p:pic>
      <p:sp>
        <p:nvSpPr>
          <p:cNvPr id="261" name="المعاهدون الذين بينهم وبين المسلمين عهد على ترك القتال"/>
          <p:cNvSpPr/>
          <p:nvPr/>
        </p:nvSpPr>
        <p:spPr>
          <a:xfrm>
            <a:off x="5703134" y="1027461"/>
            <a:ext cx="6868542" cy="1879601"/>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latin typeface="Geeza Pro Bold"/>
                <a:ea typeface="Geeza Pro Bold"/>
                <a:cs typeface="Geeza Pro Bold"/>
                <a:sym typeface="Geeza Pro Bold"/>
              </a:defRPr>
            </a:lvl1pPr>
          </a:lstStyle>
          <a:p>
            <a:pPr rtl="0">
              <a:defRPr/>
            </a:pPr>
            <a:r>
              <a:t>المعاهدون الذين بينهم وبين المسلمين عهد على ترك القتال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صورة" descr="صورة"/>
          <p:cNvPicPr>
            <a:picLocks noChangeAspect="0"/>
          </p:cNvPicPr>
          <p:nvPr/>
        </p:nvPicPr>
        <p:blipFill>
          <a:blip r:embed="rId2">
            <a:extLst/>
          </a:blip>
          <a:stretch>
            <a:fillRect/>
          </a:stretch>
        </p:blipFill>
        <p:spPr>
          <a:xfrm>
            <a:off x="678260" y="802792"/>
            <a:ext cx="4903727" cy="2239687"/>
          </a:xfrm>
          <a:prstGeom prst="rect">
            <a:avLst/>
          </a:prstGeom>
        </p:spPr>
      </p:pic>
      <p:pic>
        <p:nvPicPr>
          <p:cNvPr id="264" name="صورة" descr="صورة"/>
          <p:cNvPicPr>
            <a:picLocks noChangeAspect="1"/>
          </p:cNvPicPr>
          <p:nvPr/>
        </p:nvPicPr>
        <p:blipFill>
          <a:blip r:embed="rId3">
            <a:extLst/>
          </a:blip>
          <a:stretch>
            <a:fillRect/>
          </a:stretch>
        </p:blipFill>
        <p:spPr>
          <a:xfrm>
            <a:off x="6098825" y="3445789"/>
            <a:ext cx="6084072" cy="5376622"/>
          </a:xfrm>
          <a:prstGeom prst="rect">
            <a:avLst/>
          </a:prstGeom>
          <a:ln w="50800">
            <a:solidFill>
              <a:srgbClr val="000000"/>
            </a:solidFill>
            <a:miter lim="400000"/>
          </a:ln>
        </p:spPr>
      </p:pic>
      <p:pic>
        <p:nvPicPr>
          <p:cNvPr id="265" name="صورة" descr="صورة"/>
          <p:cNvPicPr>
            <a:picLocks noChangeAspect="1"/>
          </p:cNvPicPr>
          <p:nvPr/>
        </p:nvPicPr>
        <p:blipFill>
          <a:blip r:embed="rId4">
            <a:extLst/>
          </a:blip>
          <a:stretch>
            <a:fillRect/>
          </a:stretch>
        </p:blipFill>
        <p:spPr>
          <a:xfrm>
            <a:off x="655389" y="3647593"/>
            <a:ext cx="4650216" cy="3755945"/>
          </a:xfrm>
          <a:prstGeom prst="rect">
            <a:avLst/>
          </a:prstGeom>
          <a:ln w="50800">
            <a:solidFill>
              <a:srgbClr val="000000"/>
            </a:solidFill>
            <a:miter lim="400000"/>
          </a:ln>
        </p:spPr>
      </p:pic>
      <p:sp>
        <p:nvSpPr>
          <p:cNvPr id="266" name="المحاربون : هؤلاء الذين أمر الله بقتالهم حتى يسلموا أو يعطوا الجزيه."/>
          <p:cNvSpPr/>
          <p:nvPr/>
        </p:nvSpPr>
        <p:spPr>
          <a:xfrm>
            <a:off x="6495373" y="614610"/>
            <a:ext cx="5907315" cy="2616051"/>
          </a:xfrm>
          <a:prstGeom prst="rect">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200">
                <a:solidFill>
                  <a:srgbClr val="000000"/>
                </a:solidFill>
                <a:latin typeface="Geeza Pro Bold"/>
                <a:ea typeface="Geeza Pro Bold"/>
                <a:cs typeface="Geeza Pro Bold"/>
                <a:sym typeface="Geeza Pro Bold"/>
              </a:defRPr>
            </a:lvl1pPr>
          </a:lstStyle>
          <a:p>
            <a:pPr rtl="0">
              <a:defRPr/>
            </a:pPr>
            <a:r>
              <a:t>المحاربون : هؤلاء الذين أمر الله بقتالهم حتى يسلموا أو يعطوا الجزيه.</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العنوان"/>
          <p:cNvSpPr txBox="1"/>
          <p:nvPr>
            <p:ph type="ctrTitle"/>
          </p:nvPr>
        </p:nvSpPr>
        <p:spPr>
          <a:prstGeom prst="rect">
            <a:avLst/>
          </a:prstGeom>
        </p:spPr>
        <p:txBody>
          <a:bodyPr/>
          <a:lstStyle/>
          <a:p>
            <a:pPr/>
          </a:p>
        </p:txBody>
      </p:sp>
      <p:sp>
        <p:nvSpPr>
          <p:cNvPr id="269" name="النص"/>
          <p:cNvSpPr txBox="1"/>
          <p:nvPr>
            <p:ph type="subTitle" sz="quarter" idx="1"/>
          </p:nvPr>
        </p:nvSpPr>
        <p:spPr>
          <a:prstGeom prst="rect">
            <a:avLst/>
          </a:prstGeom>
        </p:spPr>
        <p:txBody>
          <a:bodyPr/>
          <a:lstStyle/>
          <a:p>
            <a:pPr/>
          </a:p>
        </p:txBody>
      </p:sp>
      <p:pic>
        <p:nvPicPr>
          <p:cNvPr id="270" name="صورة" descr="صورة"/>
          <p:cNvPicPr>
            <a:picLocks noChangeAspect="1"/>
          </p:cNvPicPr>
          <p:nvPr/>
        </p:nvPicPr>
        <p:blipFill>
          <a:blip r:embed="rId2">
            <a:extLst/>
          </a:blip>
          <a:stretch>
            <a:fillRect/>
          </a:stretch>
        </p:blipFill>
        <p:spPr>
          <a:xfrm>
            <a:off x="406400" y="1447800"/>
            <a:ext cx="12192000" cy="6858000"/>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صورة" descr="صورة"/>
          <p:cNvPicPr>
            <a:picLocks noChangeAspect="1"/>
          </p:cNvPicPr>
          <p:nvPr/>
        </p:nvPicPr>
        <p:blipFill>
          <a:blip r:embed="rId2">
            <a:extLst/>
          </a:blip>
          <a:stretch>
            <a:fillRect/>
          </a:stretch>
        </p:blipFill>
        <p:spPr>
          <a:xfrm>
            <a:off x="2260239" y="2124000"/>
            <a:ext cx="8484322" cy="6553854"/>
          </a:xfrm>
          <a:prstGeom prst="rect">
            <a:avLst/>
          </a:prstGeom>
          <a:ln w="50800">
            <a:solidFill>
              <a:srgbClr val="000000"/>
            </a:solidFill>
            <a:miter lim="400000"/>
          </a:ln>
        </p:spPr>
      </p:pic>
      <p:pic>
        <p:nvPicPr>
          <p:cNvPr id="273" name="صورة" descr="صورة"/>
          <p:cNvPicPr>
            <a:picLocks noChangeAspect="1"/>
          </p:cNvPicPr>
          <p:nvPr/>
        </p:nvPicPr>
        <p:blipFill>
          <a:blip r:embed="rId3">
            <a:extLst/>
          </a:blip>
          <a:stretch>
            <a:fillRect/>
          </a:stretch>
        </p:blipFill>
        <p:spPr>
          <a:xfrm>
            <a:off x="3439036" y="469309"/>
            <a:ext cx="6464301" cy="1358901"/>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طالبتي الرائعه ابدعي في صياغة سؤال عن الدرس ثم قدميه الى ……"/>
          <p:cNvSpPr/>
          <p:nvPr/>
        </p:nvSpPr>
        <p:spPr>
          <a:xfrm>
            <a:off x="5021251" y="3456271"/>
            <a:ext cx="3085036" cy="2574358"/>
          </a:xfrm>
          <a:prstGeom prst="roundRect">
            <a:avLst>
              <a:gd name="adj" fmla="val 7400"/>
            </a:avLst>
          </a:prstGeom>
          <a:solidFill>
            <a:srgbClr val="F6F5F4"/>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sz="3000">
                <a:solidFill>
                  <a:srgbClr val="030303"/>
                </a:solidFill>
                <a:effectLst>
                  <a:outerShdw sx="100000" sy="100000" kx="0" ky="0" algn="b" rotWithShape="0" blurRad="25400" dist="12700" dir="4920000">
                    <a:srgbClr val="FFFFFF">
                      <a:alpha val="50000"/>
                    </a:srgbClr>
                  </a:outerShdw>
                </a:effectLst>
                <a:latin typeface="Avenir Next Medium"/>
                <a:ea typeface="Avenir Next Medium"/>
                <a:cs typeface="Avenir Next Medium"/>
                <a:sym typeface="Avenir Next Medium"/>
              </a:defRPr>
            </a:lvl1pPr>
          </a:lstStyle>
          <a:p>
            <a:pPr rtl="0">
              <a:defRPr/>
            </a:pPr>
            <a:r>
              <a:t>طالبتي الرائعه ابدعي في صياغة سؤال عن الدرس ثم قدميه الى ……</a:t>
            </a:r>
          </a:p>
        </p:txBody>
      </p:sp>
      <p:sp>
        <p:nvSpPr>
          <p:cNvPr id="276" name="٢"/>
          <p:cNvSpPr/>
          <p:nvPr/>
        </p:nvSpPr>
        <p:spPr>
          <a:xfrm>
            <a:off x="8365988" y="1978377"/>
            <a:ext cx="3212381" cy="2784152"/>
          </a:xfrm>
          <a:prstGeom prst="ellipse">
            <a:avLst/>
          </a:prstGeom>
          <a:solidFill>
            <a:srgbClr val="ACC3BA"/>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sz="3900">
                <a:solidFill>
                  <a:srgbClr val="3E3B39"/>
                </a:solidFill>
                <a:effectLst>
                  <a:outerShdw sx="100000" sy="100000" kx="0" ky="0" algn="b" rotWithShape="0" blurRad="25400" dist="12700" dir="4920000">
                    <a:srgbClr val="FFFFFF">
                      <a:alpha val="50000"/>
                    </a:srgbClr>
                  </a:outerShdw>
                </a:effectLst>
                <a:latin typeface="Avenir Next Medium"/>
                <a:ea typeface="Avenir Next Medium"/>
                <a:cs typeface="Avenir Next Medium"/>
                <a:sym typeface="Avenir Next Medium"/>
              </a:defRPr>
            </a:lvl1pPr>
          </a:lstStyle>
          <a:p>
            <a:pPr rtl="0">
              <a:defRPr/>
            </a:pPr>
            <a:r>
              <a:t>٢</a:t>
            </a:r>
          </a:p>
        </p:txBody>
      </p:sp>
      <p:sp>
        <p:nvSpPr>
          <p:cNvPr id="277" name="٣"/>
          <p:cNvSpPr/>
          <p:nvPr/>
        </p:nvSpPr>
        <p:spPr>
          <a:xfrm>
            <a:off x="8587158" y="5304971"/>
            <a:ext cx="3212381" cy="2784152"/>
          </a:xfrm>
          <a:prstGeom prst="ellipse">
            <a:avLst/>
          </a:prstGeom>
          <a:solidFill>
            <a:srgbClr val="C8C1B8"/>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b="1" sz="3600">
                <a:solidFill>
                  <a:srgbClr val="3E3B39"/>
                </a:solidFill>
                <a:effectLst>
                  <a:outerShdw sx="100000" sy="100000" kx="0" ky="0" algn="b" rotWithShape="0" blurRad="25400" dist="12700" dir="4920000">
                    <a:srgbClr val="FFFFFF">
                      <a:alpha val="50000"/>
                    </a:srgbClr>
                  </a:outerShdw>
                </a:effectLst>
                <a:latin typeface="Avenir Next"/>
                <a:ea typeface="Avenir Next"/>
                <a:cs typeface="Avenir Next"/>
                <a:sym typeface="Avenir Next"/>
              </a:defRPr>
            </a:lvl1pPr>
          </a:lstStyle>
          <a:p>
            <a:pPr rtl="0">
              <a:defRPr/>
            </a:pPr>
            <a:r>
              <a:t>٣</a:t>
            </a:r>
          </a:p>
        </p:txBody>
      </p:sp>
      <p:sp>
        <p:nvSpPr>
          <p:cNvPr id="278" name="٤"/>
          <p:cNvSpPr/>
          <p:nvPr/>
        </p:nvSpPr>
        <p:spPr>
          <a:xfrm>
            <a:off x="5332848" y="6325838"/>
            <a:ext cx="3212381" cy="2784152"/>
          </a:xfrm>
          <a:prstGeom prst="ellipse">
            <a:avLst/>
          </a:prstGeom>
          <a:solidFill>
            <a:srgbClr val="CF8E79"/>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sz="3600">
                <a:solidFill>
                  <a:srgbClr val="3E3B39"/>
                </a:solidFill>
                <a:effectLst>
                  <a:outerShdw sx="100000" sy="100000" kx="0" ky="0" algn="b" rotWithShape="0" blurRad="25400" dist="12700" dir="4920000">
                    <a:srgbClr val="FFFFFF">
                      <a:alpha val="50000"/>
                    </a:srgbClr>
                  </a:outerShdw>
                </a:effectLst>
                <a:latin typeface="Avenir Next Medium"/>
                <a:ea typeface="Avenir Next Medium"/>
                <a:cs typeface="Avenir Next Medium"/>
                <a:sym typeface="Avenir Next Medium"/>
              </a:defRPr>
            </a:lvl1pPr>
          </a:lstStyle>
          <a:p>
            <a:pPr rtl="0">
              <a:defRPr/>
            </a:pPr>
            <a:r>
              <a:t>٤</a:t>
            </a:r>
          </a:p>
        </p:txBody>
      </p:sp>
      <p:sp>
        <p:nvSpPr>
          <p:cNvPr id="279" name="٥"/>
          <p:cNvSpPr/>
          <p:nvPr/>
        </p:nvSpPr>
        <p:spPr>
          <a:xfrm>
            <a:off x="1803169" y="5054311"/>
            <a:ext cx="3212381" cy="2784152"/>
          </a:xfrm>
          <a:prstGeom prst="ellipse">
            <a:avLst/>
          </a:prstGeom>
          <a:solidFill>
            <a:srgbClr val="B5BE82"/>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sz="4100">
                <a:solidFill>
                  <a:srgbClr val="3E3B39"/>
                </a:solidFill>
                <a:effectLst>
                  <a:outerShdw sx="100000" sy="100000" kx="0" ky="0" algn="b" rotWithShape="0" blurRad="25400" dist="12700" dir="4920000">
                    <a:srgbClr val="FFFFFF">
                      <a:alpha val="50000"/>
                    </a:srgbClr>
                  </a:outerShdw>
                </a:effectLst>
                <a:latin typeface="Avenir Next Medium"/>
                <a:ea typeface="Avenir Next Medium"/>
                <a:cs typeface="Avenir Next Medium"/>
                <a:sym typeface="Avenir Next Medium"/>
              </a:defRPr>
            </a:lvl1pPr>
          </a:lstStyle>
          <a:p>
            <a:pPr rtl="0">
              <a:defRPr/>
            </a:pPr>
            <a:r>
              <a:t>٥</a:t>
            </a:r>
          </a:p>
        </p:txBody>
      </p:sp>
      <p:sp>
        <p:nvSpPr>
          <p:cNvPr id="280" name="من طالب الى طالب"/>
          <p:cNvSpPr/>
          <p:nvPr/>
        </p:nvSpPr>
        <p:spPr>
          <a:xfrm>
            <a:off x="8365988" y="1978377"/>
            <a:ext cx="3212381" cy="2784152"/>
          </a:xfrm>
          <a:prstGeom prst="ellipse">
            <a:avLst/>
          </a:prstGeom>
          <a:solidFill>
            <a:srgbClr val="ACC3BA"/>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sz="3900">
                <a:solidFill>
                  <a:srgbClr val="3E3B39"/>
                </a:solidFill>
                <a:effectLst>
                  <a:outerShdw sx="100000" sy="100000" kx="0" ky="0" algn="b" rotWithShape="0" blurRad="25400" dist="12700" dir="4920000">
                    <a:srgbClr val="FFFFFF">
                      <a:alpha val="50000"/>
                    </a:srgbClr>
                  </a:outerShdw>
                </a:effectLst>
                <a:latin typeface="Avenir Next Medium"/>
                <a:ea typeface="Avenir Next Medium"/>
                <a:cs typeface="Avenir Next Medium"/>
                <a:sym typeface="Avenir Next Medium"/>
              </a:defRPr>
            </a:lvl1pPr>
          </a:lstStyle>
          <a:p>
            <a:pPr rtl="0">
              <a:defRPr/>
            </a:pPr>
            <a:r>
              <a:t>من طالب الى طالب</a:t>
            </a:r>
          </a:p>
        </p:txBody>
      </p:sp>
      <p:sp>
        <p:nvSpPr>
          <p:cNvPr id="281" name="من معلم الى طالب"/>
          <p:cNvSpPr/>
          <p:nvPr/>
        </p:nvSpPr>
        <p:spPr>
          <a:xfrm>
            <a:off x="8587158" y="5304971"/>
            <a:ext cx="3212381" cy="2784152"/>
          </a:xfrm>
          <a:prstGeom prst="ellipse">
            <a:avLst/>
          </a:prstGeom>
          <a:solidFill>
            <a:srgbClr val="C8C1B8"/>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b="1" sz="3600">
                <a:solidFill>
                  <a:srgbClr val="3E3B39"/>
                </a:solidFill>
                <a:effectLst>
                  <a:outerShdw sx="100000" sy="100000" kx="0" ky="0" algn="b" rotWithShape="0" blurRad="25400" dist="12700" dir="4920000">
                    <a:srgbClr val="FFFFFF">
                      <a:alpha val="50000"/>
                    </a:srgbClr>
                  </a:outerShdw>
                </a:effectLst>
                <a:latin typeface="Avenir Next"/>
                <a:ea typeface="Avenir Next"/>
                <a:cs typeface="Avenir Next"/>
                <a:sym typeface="Avenir Next"/>
              </a:defRPr>
            </a:lvl1pPr>
          </a:lstStyle>
          <a:p>
            <a:pPr rtl="0">
              <a:defRPr/>
            </a:pPr>
            <a:r>
              <a:t>من معلم الى طالب </a:t>
            </a:r>
          </a:p>
        </p:txBody>
      </p:sp>
      <p:sp>
        <p:nvSpPr>
          <p:cNvPr id="282" name="من مجموعه الى طالب"/>
          <p:cNvSpPr/>
          <p:nvPr/>
        </p:nvSpPr>
        <p:spPr>
          <a:xfrm>
            <a:off x="5332848" y="6325838"/>
            <a:ext cx="3212381" cy="2784152"/>
          </a:xfrm>
          <a:prstGeom prst="ellipse">
            <a:avLst/>
          </a:prstGeom>
          <a:solidFill>
            <a:srgbClr val="CF8E79"/>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sz="3600">
                <a:solidFill>
                  <a:srgbClr val="3E3B39"/>
                </a:solidFill>
                <a:effectLst>
                  <a:outerShdw sx="100000" sy="100000" kx="0" ky="0" algn="b" rotWithShape="0" blurRad="25400" dist="12700" dir="4920000">
                    <a:srgbClr val="FFFFFF">
                      <a:alpha val="50000"/>
                    </a:srgbClr>
                  </a:outerShdw>
                </a:effectLst>
                <a:latin typeface="Avenir Next Medium"/>
                <a:ea typeface="Avenir Next Medium"/>
                <a:cs typeface="Avenir Next Medium"/>
                <a:sym typeface="Avenir Next Medium"/>
              </a:defRPr>
            </a:lvl1pPr>
          </a:lstStyle>
          <a:p>
            <a:pPr rtl="0">
              <a:defRPr/>
            </a:pPr>
            <a:r>
              <a:t>من مجموعه الى طالب</a:t>
            </a:r>
          </a:p>
        </p:txBody>
      </p:sp>
      <p:sp>
        <p:nvSpPr>
          <p:cNvPr id="283" name="من معلم الى مجموعه"/>
          <p:cNvSpPr/>
          <p:nvPr/>
        </p:nvSpPr>
        <p:spPr>
          <a:xfrm>
            <a:off x="1803169" y="5059150"/>
            <a:ext cx="3212381" cy="2784152"/>
          </a:xfrm>
          <a:prstGeom prst="ellipse">
            <a:avLst/>
          </a:prstGeom>
          <a:solidFill>
            <a:srgbClr val="B5BE82"/>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sz="4100">
                <a:solidFill>
                  <a:srgbClr val="3E3B39"/>
                </a:solidFill>
                <a:effectLst>
                  <a:outerShdw sx="100000" sy="100000" kx="0" ky="0" algn="b" rotWithShape="0" blurRad="25400" dist="12700" dir="4920000">
                    <a:srgbClr val="FFFFFF">
                      <a:alpha val="50000"/>
                    </a:srgbClr>
                  </a:outerShdw>
                </a:effectLst>
                <a:latin typeface="Avenir Next Medium"/>
                <a:ea typeface="Avenir Next Medium"/>
                <a:cs typeface="Avenir Next Medium"/>
                <a:sym typeface="Avenir Next Medium"/>
              </a:defRPr>
            </a:lvl1pPr>
          </a:lstStyle>
          <a:p>
            <a:pPr rtl="0">
              <a:defRPr/>
            </a:pPr>
            <a:r>
              <a:t>من معلم الى مجموعه</a:t>
            </a:r>
          </a:p>
        </p:txBody>
      </p:sp>
      <p:sp>
        <p:nvSpPr>
          <p:cNvPr id="284" name="من طالب الى مجموعه معلم الى مجمو"/>
          <p:cNvSpPr/>
          <p:nvPr/>
        </p:nvSpPr>
        <p:spPr>
          <a:xfrm>
            <a:off x="1803169" y="1432824"/>
            <a:ext cx="3212381" cy="2784152"/>
          </a:xfrm>
          <a:prstGeom prst="ellipse">
            <a:avLst/>
          </a:prstGeom>
          <a:blipFill>
            <a:blip r:embed="rId2"/>
          </a:blip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sz="3700">
                <a:solidFill>
                  <a:srgbClr val="3E3B39"/>
                </a:solidFill>
                <a:effectLst>
                  <a:outerShdw sx="100000" sy="100000" kx="0" ky="0" algn="b" rotWithShape="0" blurRad="25400" dist="12700" dir="4920000">
                    <a:srgbClr val="FFFFFF">
                      <a:alpha val="50000"/>
                    </a:srgbClr>
                  </a:outerShdw>
                </a:effectLst>
                <a:latin typeface="Avenir Next Medium"/>
                <a:ea typeface="Avenir Next Medium"/>
                <a:cs typeface="Avenir Next Medium"/>
                <a:sym typeface="Avenir Next Medium"/>
              </a:defRPr>
            </a:lvl1pPr>
          </a:lstStyle>
          <a:p>
            <a:pPr rtl="0">
              <a:defRPr/>
            </a:pPr>
            <a:r>
              <a:t>من طالب الى مجموعه معلم الى مجمو</a:t>
            </a:r>
          </a:p>
        </p:txBody>
      </p:sp>
      <p:sp>
        <p:nvSpPr>
          <p:cNvPr id="285" name="من طالب الى معلم"/>
          <p:cNvSpPr/>
          <p:nvPr/>
        </p:nvSpPr>
        <p:spPr>
          <a:xfrm>
            <a:off x="5332848" y="244208"/>
            <a:ext cx="3212381" cy="2784152"/>
          </a:xfrm>
          <a:prstGeom prst="ellipse">
            <a:avLst/>
          </a:prstGeom>
          <a:solidFill>
            <a:srgbClr val="D0945B"/>
          </a:solidFill>
          <a:ln w="50800">
            <a:solidFill>
              <a:srgbClr val="000000"/>
            </a:solidFill>
            <a:miter lim="400000"/>
          </a:ln>
          <a:effectLst>
            <a:outerShdw sx="100000" sy="100000" kx="0" ky="0" algn="b" rotWithShape="0" blurRad="38100" dist="25400" dir="5760000">
              <a:srgbClr val="FFFFFF">
                <a:alpha val="3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sz="3900">
                <a:solidFill>
                  <a:srgbClr val="3E3B39"/>
                </a:solidFill>
                <a:effectLst>
                  <a:outerShdw sx="100000" sy="100000" kx="0" ky="0" algn="b" rotWithShape="0" blurRad="25400" dist="12700" dir="4920000">
                    <a:srgbClr val="FFFFFF">
                      <a:alpha val="50000"/>
                    </a:srgbClr>
                  </a:outerShdw>
                </a:effectLst>
                <a:latin typeface="Avenir Next Medium"/>
                <a:ea typeface="Avenir Next Medium"/>
                <a:cs typeface="Avenir Next Medium"/>
                <a:sym typeface="Avenir Next Medium"/>
              </a:defRPr>
            </a:lvl1pPr>
          </a:lstStyle>
          <a:p>
            <a:pPr rtl="0">
              <a:defRPr/>
            </a:pPr>
            <a:r>
              <a:t>من طالب الى معلم</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76"/>
                                        </p:tgtEl>
                                        <p:attrNameLst>
                                          <p:attrName>style.visibility</p:attrName>
                                        </p:attrNameLst>
                                      </p:cBhvr>
                                      <p:to>
                                        <p:strVal val="visible"/>
                                      </p:to>
                                    </p:set>
                                    <p:anim calcmode="lin" valueType="num">
                                      <p:cBhvr>
                                        <p:cTn id="7" dur="1000" fill="hold"/>
                                        <p:tgtEl>
                                          <p:spTgt spid="276"/>
                                        </p:tgtEl>
                                        <p:attrNameLst>
                                          <p:attrName>ppt_x</p:attrName>
                                        </p:attrNameLst>
                                      </p:cBhvr>
                                      <p:tavLst>
                                        <p:tav tm="0">
                                          <p:val>
                                            <p:strVal val="#ppt_x"/>
                                          </p:val>
                                        </p:tav>
                                        <p:tav tm="100000">
                                          <p:val>
                                            <p:strVal val="#ppt_x"/>
                                          </p:val>
                                        </p:tav>
                                      </p:tavLst>
                                    </p:anim>
                                    <p:anim calcmode="lin" valueType="num">
                                      <p:cBhvr>
                                        <p:cTn id="8" dur="1000" fill="hold"/>
                                        <p:tgtEl>
                                          <p:spTgt spid="27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77"/>
                                        </p:tgtEl>
                                        <p:attrNameLst>
                                          <p:attrName>style.visibility</p:attrName>
                                        </p:attrNameLst>
                                      </p:cBhvr>
                                      <p:to>
                                        <p:strVal val="visible"/>
                                      </p:to>
                                    </p:set>
                                    <p:anim calcmode="lin" valueType="num">
                                      <p:cBhvr>
                                        <p:cTn id="13" dur="1000" fill="hold"/>
                                        <p:tgtEl>
                                          <p:spTgt spid="277"/>
                                        </p:tgtEl>
                                        <p:attrNameLst>
                                          <p:attrName>ppt_x</p:attrName>
                                        </p:attrNameLst>
                                      </p:cBhvr>
                                      <p:tavLst>
                                        <p:tav tm="0">
                                          <p:val>
                                            <p:strVal val="#ppt_x"/>
                                          </p:val>
                                        </p:tav>
                                        <p:tav tm="100000">
                                          <p:val>
                                            <p:strVal val="#ppt_x"/>
                                          </p:val>
                                        </p:tav>
                                      </p:tavLst>
                                    </p:anim>
                                    <p:anim calcmode="lin" valueType="num">
                                      <p:cBhvr>
                                        <p:cTn id="14" dur="1000" fill="hold"/>
                                        <p:tgtEl>
                                          <p:spTgt spid="27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278"/>
                                        </p:tgtEl>
                                        <p:attrNameLst>
                                          <p:attrName>style.visibility</p:attrName>
                                        </p:attrNameLst>
                                      </p:cBhvr>
                                      <p:to>
                                        <p:strVal val="visible"/>
                                      </p:to>
                                    </p:set>
                                    <p:anim calcmode="lin" valueType="num">
                                      <p:cBhvr>
                                        <p:cTn id="19" dur="1000" fill="hold"/>
                                        <p:tgtEl>
                                          <p:spTgt spid="278"/>
                                        </p:tgtEl>
                                        <p:attrNameLst>
                                          <p:attrName>ppt_x</p:attrName>
                                        </p:attrNameLst>
                                      </p:cBhvr>
                                      <p:tavLst>
                                        <p:tav tm="0">
                                          <p:val>
                                            <p:strVal val="#ppt_x"/>
                                          </p:val>
                                        </p:tav>
                                        <p:tav tm="100000">
                                          <p:val>
                                            <p:strVal val="#ppt_x"/>
                                          </p:val>
                                        </p:tav>
                                      </p:tavLst>
                                    </p:anim>
                                    <p:anim calcmode="lin" valueType="num">
                                      <p:cBhvr>
                                        <p:cTn id="20" dur="1000" fill="hold"/>
                                        <p:tgtEl>
                                          <p:spTgt spid="27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279"/>
                                        </p:tgtEl>
                                        <p:attrNameLst>
                                          <p:attrName>style.visibility</p:attrName>
                                        </p:attrNameLst>
                                      </p:cBhvr>
                                      <p:to>
                                        <p:strVal val="visible"/>
                                      </p:to>
                                    </p:set>
                                    <p:anim calcmode="lin" valueType="num">
                                      <p:cBhvr>
                                        <p:cTn id="25" dur="1000" fill="hold"/>
                                        <p:tgtEl>
                                          <p:spTgt spid="279"/>
                                        </p:tgtEl>
                                        <p:attrNameLst>
                                          <p:attrName>ppt_x</p:attrName>
                                        </p:attrNameLst>
                                      </p:cBhvr>
                                      <p:tavLst>
                                        <p:tav tm="0">
                                          <p:val>
                                            <p:strVal val="#ppt_x"/>
                                          </p:val>
                                        </p:tav>
                                        <p:tav tm="100000">
                                          <p:val>
                                            <p:strVal val="#ppt_x"/>
                                          </p:val>
                                        </p:tav>
                                      </p:tavLst>
                                    </p:anim>
                                    <p:anim calcmode="lin" valueType="num">
                                      <p:cBhvr>
                                        <p:cTn id="26" dur="1000" fill="hold"/>
                                        <p:tgtEl>
                                          <p:spTgt spid="27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5" fill="hold">
                                  <p:stCondLst>
                                    <p:cond delay="0"/>
                                  </p:stCondLst>
                                  <p:iterate type="el" backwards="0">
                                    <p:tmAbs val="0"/>
                                  </p:iterate>
                                  <p:childTnLst>
                                    <p:set>
                                      <p:cBhvr>
                                        <p:cTn id="30" fill="hold"/>
                                        <p:tgtEl>
                                          <p:spTgt spid="285"/>
                                        </p:tgtEl>
                                        <p:attrNameLst>
                                          <p:attrName>style.visibility</p:attrName>
                                        </p:attrNameLst>
                                      </p:cBhvr>
                                      <p:to>
                                        <p:strVal val="visible"/>
                                      </p:to>
                                    </p:set>
                                    <p:anim calcmode="lin" valueType="num">
                                      <p:cBhvr>
                                        <p:cTn id="31" dur="1000" fill="hold"/>
                                        <p:tgtEl>
                                          <p:spTgt spid="285"/>
                                        </p:tgtEl>
                                        <p:attrNameLst>
                                          <p:attrName>ppt_x</p:attrName>
                                        </p:attrNameLst>
                                      </p:cBhvr>
                                      <p:tavLst>
                                        <p:tav tm="0">
                                          <p:val>
                                            <p:strVal val="#ppt_x"/>
                                          </p:val>
                                        </p:tav>
                                        <p:tav tm="100000">
                                          <p:val>
                                            <p:strVal val="#ppt_x"/>
                                          </p:val>
                                        </p:tav>
                                      </p:tavLst>
                                    </p:anim>
                                    <p:anim calcmode="lin" valueType="num">
                                      <p:cBhvr>
                                        <p:cTn id="32" dur="1000" fill="hold"/>
                                        <p:tgtEl>
                                          <p:spTgt spid="2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3"/>
      <p:bldP build="whole" bldLvl="1" animBg="1" rev="0" advAuto="0" spid="277" grpId="2"/>
      <p:bldP build="whole" bldLvl="1" animBg="1" rev="0" advAuto="0" spid="276" grpId="1"/>
      <p:bldP build="whole" bldLvl="1" animBg="1" rev="0" advAuto="0" spid="279" grpId="4"/>
      <p:bldP build="whole" bldLvl="1" animBg="1" rev="0" advAuto="0" spid="285" grpId="5"/>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العنوان"/>
          <p:cNvSpPr txBox="1"/>
          <p:nvPr>
            <p:ph type="ctrTitle"/>
          </p:nvPr>
        </p:nvSpPr>
        <p:spPr>
          <a:prstGeom prst="rect">
            <a:avLst/>
          </a:prstGeom>
        </p:spPr>
        <p:txBody>
          <a:bodyPr/>
          <a:lstStyle/>
          <a:p>
            <a:pPr/>
          </a:p>
        </p:txBody>
      </p:sp>
      <p:sp>
        <p:nvSpPr>
          <p:cNvPr id="288" name="النص"/>
          <p:cNvSpPr txBox="1"/>
          <p:nvPr>
            <p:ph type="subTitle" sz="quarter" idx="1"/>
          </p:nvPr>
        </p:nvSpPr>
        <p:spPr>
          <a:prstGeom prst="rect">
            <a:avLst/>
          </a:prstGeom>
        </p:spPr>
        <p:txBody>
          <a:bodyPr/>
          <a:lstStyle/>
          <a:p>
            <a:pPr/>
          </a:p>
        </p:txBody>
      </p:sp>
      <p:sp>
        <p:nvSpPr>
          <p:cNvPr id="289" name="Google Shape;336;p33"/>
          <p:cNvSpPr/>
          <p:nvPr/>
        </p:nvSpPr>
        <p:spPr>
          <a:xfrm>
            <a:off x="-1" y="-1"/>
            <a:ext cx="13004801" cy="9753601"/>
          </a:xfrm>
          <a:prstGeom prst="rect">
            <a:avLst/>
          </a:prstGeom>
          <a:solidFill>
            <a:srgbClr val="FCD5B5"/>
          </a:solidFill>
          <a:ln w="12700">
            <a:solidFill>
              <a:srgbClr val="98B954"/>
            </a:solidFill>
            <a:miter/>
          </a:ln>
          <a:effectLst>
            <a:outerShdw sx="100000" sy="100000" kx="0" ky="0" algn="b" rotWithShape="0" blurRad="88900" dist="25400" dir="5400000">
              <a:srgbClr val="000000">
                <a:alpha val="37650"/>
              </a:srgbClr>
            </a:outerShdw>
          </a:effectLst>
        </p:spPr>
        <p:txBody>
          <a:bodyPr lIns="0" tIns="0" rIns="0" bIns="0" anchor="ctr"/>
          <a:lstStyle/>
          <a:p>
            <a:pPr algn="r" defTabSz="1300480" rtl="0">
              <a:buClrTx/>
              <a:defRPr sz="2400">
                <a:solidFill>
                  <a:srgbClr val="000000"/>
                </a:solidFill>
                <a:latin typeface="Arial"/>
                <a:ea typeface="Arial"/>
                <a:cs typeface="Arial"/>
                <a:sym typeface="Arial"/>
              </a:defRPr>
            </a:pPr>
          </a:p>
        </p:txBody>
      </p:sp>
      <p:grpSp>
        <p:nvGrpSpPr>
          <p:cNvPr id="292" name="Google Shape;337;p33"/>
          <p:cNvGrpSpPr/>
          <p:nvPr/>
        </p:nvGrpSpPr>
        <p:grpSpPr>
          <a:xfrm>
            <a:off x="953826" y="1422457"/>
            <a:ext cx="10943994" cy="6241514"/>
            <a:chOff x="0" y="2815441"/>
            <a:chExt cx="10943993" cy="6241513"/>
          </a:xfrm>
        </p:grpSpPr>
        <p:sp>
          <p:nvSpPr>
            <p:cNvPr id="290" name="تم إفتتاح مركز الملك عبدالله رحمه الله للحوار بين الأديان…"/>
            <p:cNvSpPr/>
            <p:nvPr/>
          </p:nvSpPr>
          <p:spPr>
            <a:xfrm>
              <a:off x="0" y="2815441"/>
              <a:ext cx="6637714" cy="5556681"/>
            </a:xfrm>
            <a:prstGeom prst="roundRect">
              <a:avLst>
                <a:gd name="adj" fmla="val 16667"/>
              </a:avLst>
            </a:prstGeom>
            <a:solidFill>
              <a:srgbClr val="FFFFFF"/>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defTabSz="1300480" rtl="0">
                <a:buClrTx/>
                <a:defRPr b="1" sz="4800">
                  <a:solidFill>
                    <a:srgbClr val="000000"/>
                  </a:solidFill>
                  <a:latin typeface="Arial"/>
                  <a:ea typeface="Arial"/>
                  <a:cs typeface="Arial"/>
                  <a:sym typeface="Arial"/>
                </a:defRPr>
              </a:pPr>
              <a:r>
                <a:t>تم إفتتاح مركز الملك عبدالله رحمه الله للحوار بين الأديان</a:t>
              </a:r>
            </a:p>
            <a:p>
              <a:pPr defTabSz="1300480" rtl="0">
                <a:buClrTx/>
                <a:defRPr b="1" sz="4800">
                  <a:solidFill>
                    <a:srgbClr val="000000"/>
                  </a:solidFill>
                  <a:latin typeface="Arial"/>
                  <a:ea typeface="Arial"/>
                  <a:cs typeface="Arial"/>
                  <a:sym typeface="Arial"/>
                </a:defRPr>
              </a:pPr>
              <a:r>
                <a:t>والمملكه العربيه السعوديه حريصه كل الحرص على سلامة من يدخل أراضيها سواء كان مسلم أم غير مسلم</a:t>
              </a:r>
            </a:p>
          </p:txBody>
        </p:sp>
        <p:pic>
          <p:nvPicPr>
            <p:cNvPr id="291" name="Unknown.jpeg" descr="Unknown.jpeg"/>
            <p:cNvPicPr>
              <a:picLocks noChangeAspect="1"/>
            </p:cNvPicPr>
            <p:nvPr/>
          </p:nvPicPr>
          <p:blipFill>
            <a:blip r:embed="rId2">
              <a:extLst/>
            </a:blip>
            <a:srcRect l="38802" t="0" r="0" b="0"/>
            <a:stretch>
              <a:fillRect/>
            </a:stretch>
          </p:blipFill>
          <p:spPr>
            <a:xfrm>
              <a:off x="7001391" y="5092374"/>
              <a:ext cx="3942603" cy="3964581"/>
            </a:xfrm>
            <a:prstGeom prst="rect">
              <a:avLst/>
            </a:prstGeom>
            <a:ln w="50800" cap="flat">
              <a:solidFill>
                <a:srgbClr val="000000"/>
              </a:solidFill>
              <a:prstDash val="solid"/>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warp/>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مالفائده التي خرجتِ بها طالبتي الذكيه بعد قراءتك للقصه"/>
          <p:cNvSpPr/>
          <p:nvPr/>
        </p:nvSpPr>
        <p:spPr>
          <a:xfrm>
            <a:off x="10510096" y="1875464"/>
            <a:ext cx="2445009" cy="6495366"/>
          </a:xfrm>
          <a:prstGeom prst="rect">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buClrTx/>
              <a:defRPr b="1" sz="4400">
                <a:solidFill>
                  <a:srgbClr val="FFFFFF"/>
                </a:solidFill>
                <a:latin typeface="Baskerville"/>
                <a:ea typeface="Baskerville"/>
                <a:cs typeface="Baskerville"/>
                <a:sym typeface="Baskerville"/>
              </a:defRPr>
            </a:lvl1pPr>
          </a:lstStyle>
          <a:p>
            <a:pPr rtl="0">
              <a:defRPr/>
            </a:pPr>
            <a:r>
              <a:t>مالفائده التي خرجتِ بها طالبتي الذكيه بعد قراءتك للقصه</a:t>
            </a:r>
          </a:p>
        </p:txBody>
      </p:sp>
      <p:sp>
        <p:nvSpPr>
          <p:cNvPr id="149" name="عن جابر رضي الله عنه قال: &quot;كنا مع رسول الله &quot;صلى الله عليه وسلم&quot; بذات الرقاع (إحدى غزوات الرسول)، ونزل رسول الله &quot;صلى الله عليه وسلم&quot; تحت شجرة فعلَّق بها سيفه.…"/>
          <p:cNvSpPr txBox="1"/>
          <p:nvPr/>
        </p:nvSpPr>
        <p:spPr>
          <a:xfrm>
            <a:off x="438866" y="1571299"/>
            <a:ext cx="9970966" cy="6611002"/>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buClrTx/>
              <a:defRPr b="1" sz="2900">
                <a:solidFill>
                  <a:srgbClr val="000000"/>
                </a:solidFill>
                <a:latin typeface="Baskerville"/>
                <a:ea typeface="Baskerville"/>
                <a:cs typeface="Baskerville"/>
                <a:sym typeface="Baskerville"/>
              </a:defRPr>
            </a:pPr>
          </a:p>
          <a:p>
            <a:pPr rtl="0">
              <a:buClrTx/>
              <a:defRPr b="1" sz="2900">
                <a:solidFill>
                  <a:srgbClr val="000000"/>
                </a:solidFill>
                <a:latin typeface="Baskerville"/>
                <a:ea typeface="Baskerville"/>
                <a:cs typeface="Baskerville"/>
                <a:sym typeface="Baskerville"/>
              </a:defRPr>
            </a:pPr>
          </a:p>
          <a:p>
            <a:pPr rtl="0">
              <a:buClrTx/>
              <a:defRPr b="1" sz="2900">
                <a:solidFill>
                  <a:srgbClr val="000000"/>
                </a:solidFill>
                <a:latin typeface="Baskerville"/>
                <a:ea typeface="Baskerville"/>
                <a:cs typeface="Baskerville"/>
                <a:sym typeface="Baskerville"/>
              </a:defRPr>
            </a:pPr>
            <a:r>
              <a:t>عن جابر رضي الله عنه قال: "كنا مع رسول الله "صلى الله عليه وسلم" بذات الرقاع (إحدى غزوات الرسول)، ونزل رسول الله "صلى الله عليه وسلم" تحت شجرة فعلَّق بها سيفه.</a:t>
            </a:r>
          </a:p>
          <a:p>
            <a:pPr rtl="0">
              <a:buClrTx/>
              <a:defRPr b="1" sz="2900">
                <a:solidFill>
                  <a:srgbClr val="000000"/>
                </a:solidFill>
                <a:latin typeface="Baskerville"/>
                <a:ea typeface="Baskerville"/>
                <a:cs typeface="Baskerville"/>
                <a:sym typeface="Baskerville"/>
              </a:defRPr>
            </a:pPr>
          </a:p>
          <a:p>
            <a:pPr rtl="0">
              <a:buClrTx/>
              <a:defRPr b="1" sz="2900">
                <a:solidFill>
                  <a:srgbClr val="000000"/>
                </a:solidFill>
                <a:latin typeface="Baskerville"/>
                <a:ea typeface="Baskerville"/>
                <a:cs typeface="Baskerville"/>
                <a:sym typeface="Baskerville"/>
              </a:defRPr>
            </a:pPr>
            <a:r>
              <a:t>فجاء رجل من المشركين، وسيف رسول الله "صلى الله عليه وسلم" معلَّق بالشجرة فأخذه، فقال الأعرابي: تخافني؟ قال رسول الله "صلى الله عليه وسلم": لا، فقال الأعرابي: فمَن يمنعك مني؟ قال رسول الله "صلى الله عليه وسلم": الله، فسقط السيف من يد الأعرابي، فأخذ رسول الله "صلى الله عليه وسلم" السيف فقال للأعرابي: مَن يمنعك مني؟ فقال الأعرابي: كن خير آخذ. فقال "صلى الله عليه وسلم": تشهد أن لا إله إلا الله وأني رسول الله؟ قال: لا، ولكني أُعاهدك ألا أقاتلك، ولا أكون مع قوم يقاتلونك، فخلى رسول الله "صلى الله عليه وسلم" سبيله، فأتى أصحابه فقال: جئتكم من عند خير الناس" [صححه ابن حبان].</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48"/>
                                        </p:tgtEl>
                                        <p:attrNameLst>
                                          <p:attrName>style.visibility</p:attrName>
                                        </p:attrNameLst>
                                      </p:cBhvr>
                                      <p:to>
                                        <p:strVal val="visible"/>
                                      </p:to>
                                    </p:set>
                                    <p:anim calcmode="lin" valueType="num">
                                      <p:cBhvr>
                                        <p:cTn id="7" dur="1000" fill="hold"/>
                                        <p:tgtEl>
                                          <p:spTgt spid="148"/>
                                        </p:tgtEl>
                                        <p:attrNameLst>
                                          <p:attrName>ppt_x</p:attrName>
                                        </p:attrNameLst>
                                      </p:cBhvr>
                                      <p:tavLst>
                                        <p:tav tm="0">
                                          <p:val>
                                            <p:strVal val="#ppt_x"/>
                                          </p:val>
                                        </p:tav>
                                        <p:tav tm="100000">
                                          <p:val>
                                            <p:strVal val="#ppt_x"/>
                                          </p:val>
                                        </p:tav>
                                      </p:tavLst>
                                    </p:anim>
                                    <p:anim calcmode="lin" valueType="num">
                                      <p:cBhvr>
                                        <p:cTn id="8" dur="1000" fill="hold"/>
                                        <p:tgtEl>
                                          <p:spTgt spid="1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4" grpId="2" fill="hold">
                                  <p:stCondLst>
                                    <p:cond delay="0"/>
                                  </p:stCondLst>
                                  <p:iterate type="el" backwards="0">
                                    <p:tmAbs val="0"/>
                                  </p:iterate>
                                  <p:childTnLst>
                                    <p:set>
                                      <p:cBhvr>
                                        <p:cTn id="12" fill="hold"/>
                                        <p:tgtEl>
                                          <p:spTgt spid="149"/>
                                        </p:tgtEl>
                                        <p:attrNameLst>
                                          <p:attrName>style.visibility</p:attrName>
                                        </p:attrNameLst>
                                      </p:cBhvr>
                                      <p:to>
                                        <p:strVal val="visible"/>
                                      </p:to>
                                    </p:set>
                                    <p:animEffect filter="box(out)" transition="in">
                                      <p:cBhvr>
                                        <p:cTn id="13"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
      <p:bldP build="whole" bldLvl="1" animBg="1" rev="0" advAuto="0" spid="149"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Unknown.jpeg" descr="Unknown.jpeg"/>
          <p:cNvPicPr>
            <a:picLocks noChangeAspect="1"/>
          </p:cNvPicPr>
          <p:nvPr/>
        </p:nvPicPr>
        <p:blipFill>
          <a:blip r:embed="rId2">
            <a:extLst/>
          </a:blip>
          <a:srcRect l="1524" t="4573" r="0" b="40267"/>
          <a:stretch>
            <a:fillRect/>
          </a:stretch>
        </p:blipFill>
        <p:spPr>
          <a:xfrm>
            <a:off x="2602830" y="390599"/>
            <a:ext cx="7851770" cy="2471098"/>
          </a:xfrm>
          <a:prstGeom prst="rect">
            <a:avLst/>
          </a:prstGeom>
          <a:ln w="50800">
            <a:solidFill>
              <a:srgbClr val="000000"/>
            </a:solidFill>
            <a:miter lim="400000"/>
          </a:ln>
        </p:spPr>
      </p:pic>
      <p:sp>
        <p:nvSpPr>
          <p:cNvPr id="152" name="موالاة المؤمنين ومعاداةالكافرين أوثق عرى الإيمان"/>
          <p:cNvSpPr/>
          <p:nvPr/>
        </p:nvSpPr>
        <p:spPr>
          <a:xfrm>
            <a:off x="817522" y="3065160"/>
            <a:ext cx="11133956" cy="2446640"/>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100">
                <a:solidFill>
                  <a:srgbClr val="000000"/>
                </a:solidFill>
                <a:latin typeface="Geeza Pro Bold"/>
                <a:ea typeface="Geeza Pro Bold"/>
                <a:cs typeface="Geeza Pro Bold"/>
                <a:sym typeface="Geeza Pro Bold"/>
              </a:defRPr>
            </a:lvl1pPr>
          </a:lstStyle>
          <a:p>
            <a:pPr rtl="0">
              <a:defRPr/>
            </a:pPr>
            <a:r>
              <a:t>موالاة المؤمنين ومعاداةالكافرين أوثق عرى الإيمان</a:t>
            </a:r>
          </a:p>
        </p:txBody>
      </p:sp>
      <p:sp>
        <p:nvSpPr>
          <p:cNvPr id="153" name="قال صلى الله عليه وسلم"/>
          <p:cNvSpPr/>
          <p:nvPr/>
        </p:nvSpPr>
        <p:spPr>
          <a:xfrm>
            <a:off x="3715944" y="5715417"/>
            <a:ext cx="5687931" cy="1270001"/>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000000"/>
                </a:solidFill>
                <a:latin typeface="Geeza Pro Bold"/>
                <a:ea typeface="Geeza Pro Bold"/>
                <a:cs typeface="Geeza Pro Bold"/>
                <a:sym typeface="Geeza Pro Bold"/>
              </a:defRPr>
            </a:lvl1pPr>
          </a:lstStyle>
          <a:p>
            <a:pPr rtl="0">
              <a:defRPr/>
            </a:pPr>
            <a:r>
              <a:t>قال صلى الله عليه وسلم</a:t>
            </a:r>
          </a:p>
        </p:txBody>
      </p:sp>
      <p:sp>
        <p:nvSpPr>
          <p:cNvPr id="154" name="( أفضل الأعمال الحب في الله والبغض في الله )"/>
          <p:cNvSpPr/>
          <p:nvPr/>
        </p:nvSpPr>
        <p:spPr>
          <a:xfrm>
            <a:off x="612824" y="7189035"/>
            <a:ext cx="11894171" cy="1270001"/>
          </a:xfrm>
          <a:prstGeom prst="rect">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900">
                <a:solidFill>
                  <a:srgbClr val="000000"/>
                </a:solidFill>
                <a:latin typeface="Geeza Pro Bold"/>
                <a:ea typeface="Geeza Pro Bold"/>
                <a:cs typeface="Geeza Pro Bold"/>
                <a:sym typeface="Geeza Pro Bold"/>
              </a:defRPr>
            </a:lvl1pPr>
          </a:lstStyle>
          <a:p>
            <a:pPr rtl="0">
              <a:defRPr/>
            </a:pPr>
            <a:r>
              <a:t>( أفضل الأعمال الحب في الله والبغض في الله )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51"/>
                                        </p:tgtEl>
                                        <p:attrNameLst>
                                          <p:attrName>style.visibility</p:attrName>
                                        </p:attrNameLst>
                                      </p:cBhvr>
                                      <p:to>
                                        <p:strVal val="visible"/>
                                      </p:to>
                                    </p:set>
                                    <p:anim calcmode="lin" valueType="num">
                                      <p:cBhvr>
                                        <p:cTn id="7" dur="1000" fill="hold"/>
                                        <p:tgtEl>
                                          <p:spTgt spid="151"/>
                                        </p:tgtEl>
                                        <p:attrNameLst>
                                          <p:attrName>ppt_x</p:attrName>
                                        </p:attrNameLst>
                                      </p:cBhvr>
                                      <p:tavLst>
                                        <p:tav tm="0">
                                          <p:val>
                                            <p:strVal val="#ppt_x"/>
                                          </p:val>
                                        </p:tav>
                                        <p:tav tm="100000">
                                          <p:val>
                                            <p:strVal val="#ppt_x"/>
                                          </p:val>
                                        </p:tav>
                                      </p:tavLst>
                                    </p:anim>
                                    <p:anim calcmode="lin" valueType="num">
                                      <p:cBhvr>
                                        <p:cTn id="8" dur="1000" fill="hold"/>
                                        <p:tgtEl>
                                          <p:spTgt spid="1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الموالاه هي المحبة"/>
          <p:cNvSpPr/>
          <p:nvPr/>
        </p:nvSpPr>
        <p:spPr>
          <a:xfrm>
            <a:off x="1106253" y="540887"/>
            <a:ext cx="11224439" cy="1927349"/>
          </a:xfrm>
          <a:prstGeom prst="rect">
            <a:avLst/>
          </a:prstGeom>
          <a:solidFill>
            <a:srgbClr val="FFD4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400">
                <a:solidFill>
                  <a:srgbClr val="000000"/>
                </a:solidFill>
                <a:latin typeface="Geeza Pro Bold"/>
                <a:ea typeface="Geeza Pro Bold"/>
                <a:cs typeface="Geeza Pro Bold"/>
                <a:sym typeface="Geeza Pro Bold"/>
              </a:defRPr>
            </a:lvl1pPr>
          </a:lstStyle>
          <a:p>
            <a:pPr rtl="0">
              <a:defRPr/>
            </a:pPr>
            <a:r>
              <a:t>الموالاه هي المحبة </a:t>
            </a:r>
          </a:p>
        </p:txBody>
      </p:sp>
      <p:sp>
        <p:nvSpPr>
          <p:cNvPr id="157" name="فالموالاه والمعاداه أمران ظاهران ناشئان عن الحبّ…"/>
          <p:cNvSpPr/>
          <p:nvPr/>
        </p:nvSpPr>
        <p:spPr>
          <a:xfrm>
            <a:off x="973147" y="5533628"/>
            <a:ext cx="11597953" cy="3501170"/>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sz="6300">
                <a:solidFill>
                  <a:srgbClr val="000000"/>
                </a:solidFill>
                <a:latin typeface="Geeza Pro Bold"/>
                <a:ea typeface="Geeza Pro Bold"/>
                <a:cs typeface="Geeza Pro Bold"/>
                <a:sym typeface="Geeza Pro Bold"/>
              </a:defRPr>
            </a:pPr>
            <a:r>
              <a:t>فالموالاه والمعاداه أمران ظاهران ناشئان عن الحبّ</a:t>
            </a:r>
          </a:p>
          <a:p>
            <a:pPr rtl="0">
              <a:defRPr sz="6300">
                <a:solidFill>
                  <a:srgbClr val="000000"/>
                </a:solidFill>
                <a:latin typeface="Geeza Pro Bold"/>
                <a:ea typeface="Geeza Pro Bold"/>
                <a:cs typeface="Geeza Pro Bold"/>
                <a:sym typeface="Geeza Pro Bold"/>
              </a:defRPr>
            </a:pPr>
            <a:r>
              <a:t>والبغض </a:t>
            </a:r>
          </a:p>
        </p:txBody>
      </p:sp>
      <p:sp>
        <p:nvSpPr>
          <p:cNvPr id="158" name="وأصل المعاداه البغض"/>
          <p:cNvSpPr/>
          <p:nvPr/>
        </p:nvSpPr>
        <p:spPr>
          <a:xfrm>
            <a:off x="2750831" y="2816088"/>
            <a:ext cx="7935283" cy="1927348"/>
          </a:xfrm>
          <a:prstGeom prst="rect">
            <a:avLst/>
          </a:prstGeom>
          <a:solidFill>
            <a:srgbClr val="D6D6D6"/>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500">
                <a:solidFill>
                  <a:srgbClr val="000000"/>
                </a:solidFill>
                <a:latin typeface="Geeza Pro Bold"/>
                <a:ea typeface="Geeza Pro Bold"/>
                <a:cs typeface="Geeza Pro Bold"/>
                <a:sym typeface="Geeza Pro Bold"/>
              </a:defRPr>
            </a:lvl1pPr>
          </a:lstStyle>
          <a:p>
            <a:pPr rtl="0">
              <a:defRPr/>
            </a:pPr>
            <a:r>
              <a:t>وأصل المعاداه البغض</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مستطيل"/>
          <p:cNvSpPr/>
          <p:nvPr/>
        </p:nvSpPr>
        <p:spPr>
          <a:xfrm>
            <a:off x="636037" y="323058"/>
            <a:ext cx="11842505" cy="2612745"/>
          </a:xfrm>
          <a:prstGeom prst="rect">
            <a:avLst/>
          </a:prstGeom>
          <a:solidFill>
            <a:srgbClr val="FFFFFF"/>
          </a:solidFill>
          <a:ln w="50800">
            <a:solidFill>
              <a:srgbClr val="000000"/>
            </a:solidFill>
            <a:miter lim="400000"/>
          </a:ln>
        </p:spPr>
        <p:txBody>
          <a:bodyPr lIns="50800" tIns="50800" rIns="50800" bIns="50800" anchor="ctr"/>
          <a:lstStyle/>
          <a:p>
            <a:pPr>
              <a:defRPr sz="3600"/>
            </a:pPr>
          </a:p>
        </p:txBody>
      </p:sp>
      <p:sp>
        <p:nvSpPr>
          <p:cNvPr id="161" name="مستطيل"/>
          <p:cNvSpPr/>
          <p:nvPr/>
        </p:nvSpPr>
        <p:spPr>
          <a:xfrm>
            <a:off x="636037" y="4827727"/>
            <a:ext cx="11842505" cy="2612746"/>
          </a:xfrm>
          <a:prstGeom prst="rect">
            <a:avLst/>
          </a:prstGeom>
          <a:solidFill>
            <a:srgbClr val="FFFFFF"/>
          </a:solidFill>
          <a:ln w="50800">
            <a:solidFill>
              <a:srgbClr val="000000"/>
            </a:solidFill>
            <a:miter lim="400000"/>
          </a:ln>
        </p:spPr>
        <p:txBody>
          <a:bodyPr lIns="50800" tIns="50800" rIns="50800" bIns="50800" anchor="ctr"/>
          <a:lstStyle/>
          <a:p>
            <a:pPr>
              <a:defRPr sz="3600"/>
            </a:pPr>
          </a:p>
        </p:txBody>
      </p:sp>
      <p:sp>
        <p:nvSpPr>
          <p:cNvPr id="162" name="إِنَّمَا وَلِيُّكُمُ اللَّهُ وَرَسُولُهُ وَالَّذِينَ آمَنُوا الَّذِينَ يُقِيمُونَ الصَّلَاةَ وَيُؤْتُونَ الزَّكَاةَ وَهُمْ رَاكِعُونَ"/>
          <p:cNvSpPr txBox="1"/>
          <p:nvPr/>
        </p:nvSpPr>
        <p:spPr>
          <a:xfrm>
            <a:off x="1325997" y="566106"/>
            <a:ext cx="10771761" cy="1768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5000">
                <a:solidFill>
                  <a:srgbClr val="000000"/>
                </a:solidFill>
                <a:latin typeface="Geeza Pro Bold"/>
                <a:ea typeface="Geeza Pro Bold"/>
                <a:cs typeface="Geeza Pro Bold"/>
                <a:sym typeface="Geeza Pro Bold"/>
              </a:defRPr>
            </a:lvl1pPr>
          </a:lstStyle>
          <a:p>
            <a:pPr rtl="0">
              <a:defRPr/>
            </a:pPr>
            <a:r>
              <a:t>إِنَّمَا وَلِيُّكُمُ اللَّهُ وَرَسُولُهُ وَالَّذِينَ آمَنُوا الَّذِينَ يُقِيمُونَ الصَّلَاةَ وَيُؤْتُونَ الزَّكَاةَ وَهُمْ رَاكِعُونَ </a:t>
            </a:r>
          </a:p>
        </p:txBody>
      </p:sp>
      <p:sp>
        <p:nvSpPr>
          <p:cNvPr id="163" name="مُّحَمَّدٌ رَّسُولُ اللَّهِ ۚ وَالَّذِينَ مَعَهُ أَشِدَّاءُ عَلَى الْكُفَّارِ رُحَمَاءُ بَيْنَهُمْ ۖ"/>
          <p:cNvSpPr txBox="1"/>
          <p:nvPr/>
        </p:nvSpPr>
        <p:spPr>
          <a:xfrm>
            <a:off x="748292" y="5250059"/>
            <a:ext cx="11617995" cy="1768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5000">
                <a:solidFill>
                  <a:srgbClr val="000000"/>
                </a:solidFill>
                <a:latin typeface="Geeza Pro Bold"/>
                <a:ea typeface="Geeza Pro Bold"/>
                <a:cs typeface="Geeza Pro Bold"/>
                <a:sym typeface="Geeza Pro Bold"/>
              </a:defRPr>
            </a:lvl1pPr>
          </a:lstStyle>
          <a:p>
            <a:pPr rtl="0">
              <a:defRPr/>
            </a:pPr>
            <a:r>
              <a:t>مُّحَمَّدٌ رَّسُولُ اللَّهِ ۚ وَالَّذِينَ مَعَهُ أَشِدَّاءُ عَلَى الْكُفَّارِ رُحَمَاءُ بَيْنَهُمْ ۖ</a:t>
            </a:r>
          </a:p>
        </p:txBody>
      </p:sp>
      <p:sp>
        <p:nvSpPr>
          <p:cNvPr id="164" name="لمن تكون الموالاه كما دلت الآيه السابقه"/>
          <p:cNvSpPr/>
          <p:nvPr/>
        </p:nvSpPr>
        <p:spPr>
          <a:xfrm>
            <a:off x="1072155" y="3246765"/>
            <a:ext cx="10860490" cy="1270001"/>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500">
                <a:solidFill>
                  <a:srgbClr val="000000"/>
                </a:solidFill>
                <a:latin typeface="Geeza Pro Bold"/>
                <a:ea typeface="Geeza Pro Bold"/>
                <a:cs typeface="Geeza Pro Bold"/>
                <a:sym typeface="Geeza Pro Bold"/>
              </a:defRPr>
            </a:lvl1pPr>
          </a:lstStyle>
          <a:p>
            <a:pPr rtl="0">
              <a:defRPr/>
            </a:pPr>
            <a:r>
              <a:t>لمن تكون الموالاه كما دلت الآيه السابقه </a:t>
            </a:r>
          </a:p>
        </p:txBody>
      </p:sp>
      <p:sp>
        <p:nvSpPr>
          <p:cNvPr id="165" name="بما أثنى الله تعالى على صحابة الرسول صلى الله عليه وسلم في الآيه"/>
          <p:cNvSpPr/>
          <p:nvPr/>
        </p:nvSpPr>
        <p:spPr>
          <a:xfrm>
            <a:off x="697807" y="7627372"/>
            <a:ext cx="11718964" cy="1880983"/>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lvl="8" rtl="0">
              <a:defRPr sz="5200">
                <a:solidFill>
                  <a:srgbClr val="000000"/>
                </a:solidFill>
                <a:latin typeface="Geeza Pro Bold"/>
                <a:ea typeface="Geeza Pro Bold"/>
                <a:cs typeface="Geeza Pro Bold"/>
                <a:sym typeface="Geeza Pro Bold"/>
              </a:defRPr>
            </a:pPr>
            <a:r>
              <a:t>بما أثنى الله تعالى على صحابة الرسول صلى الله عليه وسلم في الآيه</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64"/>
                                        </p:tgtEl>
                                        <p:attrNameLst>
                                          <p:attrName>style.visibility</p:attrName>
                                        </p:attrNameLst>
                                      </p:cBhvr>
                                      <p:to>
                                        <p:strVal val="visible"/>
                                      </p:to>
                                    </p:set>
                                    <p:anim calcmode="lin" valueType="num">
                                      <p:cBhvr>
                                        <p:cTn id="7" dur="1000" fill="hold"/>
                                        <p:tgtEl>
                                          <p:spTgt spid="164"/>
                                        </p:tgtEl>
                                        <p:attrNameLst>
                                          <p:attrName>ppt_x</p:attrName>
                                        </p:attrNameLst>
                                      </p:cBhvr>
                                      <p:tavLst>
                                        <p:tav tm="0">
                                          <p:val>
                                            <p:strVal val="1+#ppt_w/2"/>
                                          </p:val>
                                        </p:tav>
                                        <p:tav tm="100000">
                                          <p:val>
                                            <p:strVal val="#ppt_x"/>
                                          </p:val>
                                        </p:tav>
                                      </p:tavLst>
                                    </p:anim>
                                    <p:anim calcmode="lin" valueType="num">
                                      <p:cBhvr>
                                        <p:cTn id="8" dur="1000" fill="hold"/>
                                        <p:tgtEl>
                                          <p:spTgt spid="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65"/>
                                        </p:tgtEl>
                                        <p:attrNameLst>
                                          <p:attrName>style.visibility</p:attrName>
                                        </p:attrNameLst>
                                      </p:cBhvr>
                                      <p:to>
                                        <p:strVal val="visible"/>
                                      </p:to>
                                    </p:set>
                                    <p:anim calcmode="lin" valueType="num">
                                      <p:cBhvr>
                                        <p:cTn id="13" dur="1000" fill="hold"/>
                                        <p:tgtEl>
                                          <p:spTgt spid="165"/>
                                        </p:tgtEl>
                                        <p:attrNameLst>
                                          <p:attrName>ppt_x</p:attrName>
                                        </p:attrNameLst>
                                      </p:cBhvr>
                                      <p:tavLst>
                                        <p:tav tm="0">
                                          <p:val>
                                            <p:strVal val="1+#ppt_w/2"/>
                                          </p:val>
                                        </p:tav>
                                        <p:tav tm="100000">
                                          <p:val>
                                            <p:strVal val="#ppt_x"/>
                                          </p:val>
                                        </p:tav>
                                      </p:tavLst>
                                    </p:anim>
                                    <p:anim calcmode="lin" valueType="num">
                                      <p:cBhvr>
                                        <p:cTn id="14" dur="10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1"/>
      <p:bldP build="whole" bldLvl="1" animBg="1" rev="0" advAuto="0" spid="165"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من خلال استراتيجية العصف الذهني عددي أسباب موالاة الكفار"/>
          <p:cNvSpPr/>
          <p:nvPr/>
        </p:nvSpPr>
        <p:spPr>
          <a:xfrm>
            <a:off x="9283268" y="1204915"/>
            <a:ext cx="2989944" cy="7674487"/>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700">
                <a:solidFill>
                  <a:srgbClr val="000000"/>
                </a:solidFill>
                <a:latin typeface="Geeza Pro Bold"/>
                <a:ea typeface="Geeza Pro Bold"/>
                <a:cs typeface="Geeza Pro Bold"/>
                <a:sym typeface="Geeza Pro Bold"/>
              </a:defRPr>
            </a:lvl1pPr>
          </a:lstStyle>
          <a:p>
            <a:pPr rtl="0">
              <a:defRPr/>
            </a:pPr>
            <a:r>
              <a:t>من خلال استراتيجية العصف الذهني عددي أسباب موالاة الكفار  </a:t>
            </a:r>
          </a:p>
        </p:txBody>
      </p:sp>
      <p:sp>
        <p:nvSpPr>
          <p:cNvPr id="168" name="الأسباب"/>
          <p:cNvSpPr/>
          <p:nvPr/>
        </p:nvSpPr>
        <p:spPr>
          <a:xfrm>
            <a:off x="3980082" y="3853398"/>
            <a:ext cx="2357766" cy="2046804"/>
          </a:xfrm>
          <a:prstGeom prst="ellipse">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latin typeface="Geeza Pro Bold"/>
                <a:ea typeface="Geeza Pro Bold"/>
                <a:cs typeface="Geeza Pro Bold"/>
                <a:sym typeface="Geeza Pro Bold"/>
              </a:defRPr>
            </a:lvl1pPr>
          </a:lstStyle>
          <a:p>
            <a:pPr rtl="0">
              <a:defRPr/>
            </a:pPr>
            <a:r>
              <a:t>الأسباب</a:t>
            </a:r>
          </a:p>
        </p:txBody>
      </p:sp>
      <p:sp>
        <p:nvSpPr>
          <p:cNvPr id="169" name="بيضاوي"/>
          <p:cNvSpPr/>
          <p:nvPr/>
        </p:nvSpPr>
        <p:spPr>
          <a:xfrm>
            <a:off x="3980082" y="1562272"/>
            <a:ext cx="2357766" cy="2046804"/>
          </a:xfrm>
          <a:prstGeom prst="ellipse">
            <a:avLst/>
          </a:prstGeom>
          <a:solidFill>
            <a:srgbClr val="FFFC79"/>
          </a:solidFill>
          <a:ln w="50800">
            <a:solidFill>
              <a:srgbClr val="000000"/>
            </a:solidFill>
            <a:miter lim="400000"/>
          </a:ln>
        </p:spPr>
        <p:txBody>
          <a:bodyPr lIns="50800" tIns="50800" rIns="50800" bIns="50800" anchor="ctr"/>
          <a:lstStyle/>
          <a:p>
            <a:pPr>
              <a:defRPr sz="3600"/>
            </a:pPr>
          </a:p>
        </p:txBody>
      </p:sp>
      <p:sp>
        <p:nvSpPr>
          <p:cNvPr id="170" name="بيضاوي"/>
          <p:cNvSpPr/>
          <p:nvPr/>
        </p:nvSpPr>
        <p:spPr>
          <a:xfrm>
            <a:off x="1707041" y="4888866"/>
            <a:ext cx="2357766" cy="2046803"/>
          </a:xfrm>
          <a:prstGeom prst="ellipse">
            <a:avLst/>
          </a:prstGeom>
          <a:solidFill>
            <a:srgbClr val="FFFC79"/>
          </a:solidFill>
          <a:ln w="50800">
            <a:solidFill>
              <a:srgbClr val="000000"/>
            </a:solidFill>
            <a:miter lim="400000"/>
          </a:ln>
        </p:spPr>
        <p:txBody>
          <a:bodyPr lIns="50800" tIns="50800" rIns="50800" bIns="50800" anchor="ctr"/>
          <a:lstStyle/>
          <a:p>
            <a:pPr>
              <a:defRPr sz="3600"/>
            </a:pPr>
          </a:p>
        </p:txBody>
      </p:sp>
      <p:sp>
        <p:nvSpPr>
          <p:cNvPr id="171" name="بيضاوي"/>
          <p:cNvSpPr/>
          <p:nvPr/>
        </p:nvSpPr>
        <p:spPr>
          <a:xfrm>
            <a:off x="6372059" y="2606783"/>
            <a:ext cx="2357766" cy="2046803"/>
          </a:xfrm>
          <a:prstGeom prst="ellipse">
            <a:avLst/>
          </a:prstGeom>
          <a:solidFill>
            <a:srgbClr val="FFFC79"/>
          </a:solidFill>
          <a:ln w="50800">
            <a:solidFill>
              <a:srgbClr val="000000"/>
            </a:solidFill>
            <a:miter lim="400000"/>
          </a:ln>
        </p:spPr>
        <p:txBody>
          <a:bodyPr lIns="50800" tIns="50800" rIns="50800" bIns="50800" anchor="ctr"/>
          <a:lstStyle/>
          <a:p>
            <a:pPr>
              <a:defRPr sz="3600"/>
            </a:pPr>
          </a:p>
        </p:txBody>
      </p:sp>
      <p:sp>
        <p:nvSpPr>
          <p:cNvPr id="172" name="بيضاوي"/>
          <p:cNvSpPr/>
          <p:nvPr/>
        </p:nvSpPr>
        <p:spPr>
          <a:xfrm>
            <a:off x="1707041" y="2606783"/>
            <a:ext cx="2357766" cy="2046803"/>
          </a:xfrm>
          <a:prstGeom prst="ellipse">
            <a:avLst/>
          </a:prstGeom>
          <a:solidFill>
            <a:srgbClr val="FFFC79"/>
          </a:solidFill>
          <a:ln w="50800">
            <a:solidFill>
              <a:srgbClr val="000000"/>
            </a:solidFill>
            <a:miter lim="400000"/>
          </a:ln>
        </p:spPr>
        <p:txBody>
          <a:bodyPr lIns="50800" tIns="50800" rIns="50800" bIns="50800" anchor="ctr"/>
          <a:lstStyle/>
          <a:p>
            <a:pPr>
              <a:defRPr sz="3600"/>
            </a:pPr>
          </a:p>
        </p:txBody>
      </p:sp>
      <p:sp>
        <p:nvSpPr>
          <p:cNvPr id="173" name="بيضاوي"/>
          <p:cNvSpPr/>
          <p:nvPr/>
        </p:nvSpPr>
        <p:spPr>
          <a:xfrm>
            <a:off x="6372059" y="4888866"/>
            <a:ext cx="2357766" cy="2046803"/>
          </a:xfrm>
          <a:prstGeom prst="ellipse">
            <a:avLst/>
          </a:prstGeom>
          <a:solidFill>
            <a:srgbClr val="FFFC79"/>
          </a:solidFill>
          <a:ln w="50800">
            <a:solidFill>
              <a:srgbClr val="000000"/>
            </a:solidFill>
            <a:miter lim="400000"/>
          </a:ln>
        </p:spPr>
        <p:txBody>
          <a:bodyPr lIns="50800" tIns="50800" rIns="50800" bIns="50800" anchor="ctr"/>
          <a:lstStyle/>
          <a:p>
            <a:pPr>
              <a:defRPr sz="3600"/>
            </a:pPr>
          </a:p>
        </p:txBody>
      </p:sp>
      <p:sp>
        <p:nvSpPr>
          <p:cNvPr id="174" name="بيضاوي"/>
          <p:cNvSpPr/>
          <p:nvPr/>
        </p:nvSpPr>
        <p:spPr>
          <a:xfrm>
            <a:off x="4160358" y="6002780"/>
            <a:ext cx="2357766" cy="2046803"/>
          </a:xfrm>
          <a:prstGeom prst="ellipse">
            <a:avLst/>
          </a:prstGeom>
          <a:solidFill>
            <a:srgbClr val="FFFC79"/>
          </a:solidFill>
          <a:ln w="50800">
            <a:solidFill>
              <a:srgbClr val="000000"/>
            </a:solidFill>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موالاة الكفار"/>
          <p:cNvSpPr/>
          <p:nvPr/>
        </p:nvSpPr>
        <p:spPr>
          <a:xfrm>
            <a:off x="3486193" y="1106195"/>
            <a:ext cx="6297818" cy="2061203"/>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9400">
                <a:solidFill>
                  <a:srgbClr val="000000"/>
                </a:solidFill>
                <a:latin typeface="Geeza Pro Bold"/>
                <a:ea typeface="Geeza Pro Bold"/>
                <a:cs typeface="Geeza Pro Bold"/>
                <a:sym typeface="Geeza Pro Bold"/>
              </a:defRPr>
            </a:lvl1pPr>
          </a:lstStyle>
          <a:p>
            <a:pPr rtl="0">
              <a:defRPr/>
            </a:pPr>
            <a:r>
              <a:t>موالاة الكفار</a:t>
            </a:r>
          </a:p>
        </p:txBody>
      </p:sp>
      <p:sp>
        <p:nvSpPr>
          <p:cNvPr id="177" name="لها صور متعدده فمنها"/>
          <p:cNvSpPr/>
          <p:nvPr/>
        </p:nvSpPr>
        <p:spPr>
          <a:xfrm>
            <a:off x="1216032" y="3858438"/>
            <a:ext cx="10572736" cy="1743846"/>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7600">
                <a:solidFill>
                  <a:srgbClr val="000000"/>
                </a:solidFill>
                <a:latin typeface="Geeza Pro Bold"/>
                <a:ea typeface="Geeza Pro Bold"/>
                <a:cs typeface="Geeza Pro Bold"/>
                <a:sym typeface="Geeza Pro Bold"/>
              </a:defRPr>
            </a:lvl1pPr>
          </a:lstStyle>
          <a:p>
            <a:pPr rtl="0">
              <a:defRPr/>
            </a:pPr>
            <a:r>
              <a:t>لها صور متعدده فمنها </a:t>
            </a:r>
          </a:p>
        </p:txBody>
      </p:sp>
      <p:sp>
        <p:nvSpPr>
          <p:cNvPr id="178" name="كفر أكبر"/>
          <p:cNvSpPr/>
          <p:nvPr/>
        </p:nvSpPr>
        <p:spPr>
          <a:xfrm>
            <a:off x="7545354" y="6588218"/>
            <a:ext cx="4769039" cy="2061203"/>
          </a:xfrm>
          <a:prstGeom prst="rect">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9400">
                <a:solidFill>
                  <a:srgbClr val="000000"/>
                </a:solidFill>
                <a:latin typeface="Geeza Pro Bold"/>
                <a:ea typeface="Geeza Pro Bold"/>
                <a:cs typeface="Geeza Pro Bold"/>
                <a:sym typeface="Geeza Pro Bold"/>
              </a:defRPr>
            </a:lvl1pPr>
          </a:lstStyle>
          <a:p>
            <a:pPr rtl="0">
              <a:defRPr/>
            </a:pPr>
            <a:r>
              <a:t>كفر أكبر</a:t>
            </a:r>
          </a:p>
        </p:txBody>
      </p:sp>
      <p:sp>
        <p:nvSpPr>
          <p:cNvPr id="179" name="معاصي"/>
          <p:cNvSpPr/>
          <p:nvPr/>
        </p:nvSpPr>
        <p:spPr>
          <a:xfrm>
            <a:off x="1071407" y="6588218"/>
            <a:ext cx="4464354" cy="2061203"/>
          </a:xfrm>
          <a:prstGeom prst="rect">
            <a:avLst/>
          </a:prstGeom>
          <a:blipFill>
            <a:blip r:embed="rId5"/>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9400">
                <a:solidFill>
                  <a:srgbClr val="000000"/>
                </a:solidFill>
                <a:latin typeface="Geeza Pro Bold"/>
                <a:ea typeface="Geeza Pro Bold"/>
                <a:cs typeface="Geeza Pro Bold"/>
                <a:sym typeface="Geeza Pro Bold"/>
              </a:defRPr>
            </a:lvl1pPr>
          </a:lstStyle>
          <a:p>
            <a:pPr rtl="0">
              <a:defRPr/>
            </a:pPr>
            <a:r>
              <a:t>معاصي</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76"/>
                                        </p:tgtEl>
                                        <p:attrNameLst>
                                          <p:attrName>style.visibility</p:attrName>
                                        </p:attrNameLst>
                                      </p:cBhvr>
                                      <p:to>
                                        <p:strVal val="visible"/>
                                      </p:to>
                                    </p:set>
                                    <p:anim calcmode="lin" valueType="num">
                                      <p:cBhvr>
                                        <p:cTn id="7" dur="1000" fill="hold"/>
                                        <p:tgtEl>
                                          <p:spTgt spid="176"/>
                                        </p:tgtEl>
                                        <p:attrNameLst>
                                          <p:attrName>ppt_x</p:attrName>
                                        </p:attrNameLst>
                                      </p:cBhvr>
                                      <p:tavLst>
                                        <p:tav tm="0">
                                          <p:val>
                                            <p:strVal val="#ppt_x"/>
                                          </p:val>
                                        </p:tav>
                                        <p:tav tm="100000">
                                          <p:val>
                                            <p:strVal val="#ppt_x"/>
                                          </p:val>
                                        </p:tav>
                                      </p:tavLst>
                                    </p:anim>
                                    <p:anim calcmode="lin" valueType="num">
                                      <p:cBhvr>
                                        <p:cTn id="8" dur="1000" fill="hold"/>
                                        <p:tgtEl>
                                          <p:spTgt spid="17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77"/>
                                        </p:tgtEl>
                                        <p:attrNameLst>
                                          <p:attrName>style.visibility</p:attrName>
                                        </p:attrNameLst>
                                      </p:cBhvr>
                                      <p:to>
                                        <p:strVal val="visible"/>
                                      </p:to>
                                    </p:set>
                                    <p:anim calcmode="lin" valueType="num">
                                      <p:cBhvr>
                                        <p:cTn id="13" dur="1000" fill="hold"/>
                                        <p:tgtEl>
                                          <p:spTgt spid="177"/>
                                        </p:tgtEl>
                                        <p:attrNameLst>
                                          <p:attrName>ppt_x</p:attrName>
                                        </p:attrNameLst>
                                      </p:cBhvr>
                                      <p:tavLst>
                                        <p:tav tm="0">
                                          <p:val>
                                            <p:strVal val="#ppt_x"/>
                                          </p:val>
                                        </p:tav>
                                        <p:tav tm="100000">
                                          <p:val>
                                            <p:strVal val="#ppt_x"/>
                                          </p:val>
                                        </p:tav>
                                      </p:tavLst>
                                    </p:anim>
                                    <p:anim calcmode="lin" valueType="num">
                                      <p:cBhvr>
                                        <p:cTn id="14" dur="1000" fill="hold"/>
                                        <p:tgtEl>
                                          <p:spTgt spid="17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78"/>
                                        </p:tgtEl>
                                        <p:attrNameLst>
                                          <p:attrName>style.visibility</p:attrName>
                                        </p:attrNameLst>
                                      </p:cBhvr>
                                      <p:to>
                                        <p:strVal val="visible"/>
                                      </p:to>
                                    </p:set>
                                    <p:anim calcmode="lin" valueType="num">
                                      <p:cBhvr>
                                        <p:cTn id="19" dur="1000" fill="hold"/>
                                        <p:tgtEl>
                                          <p:spTgt spid="178"/>
                                        </p:tgtEl>
                                        <p:attrNameLst>
                                          <p:attrName>ppt_x</p:attrName>
                                        </p:attrNameLst>
                                      </p:cBhvr>
                                      <p:tavLst>
                                        <p:tav tm="0">
                                          <p:val>
                                            <p:strVal val="1+#ppt_w/2"/>
                                          </p:val>
                                        </p:tav>
                                        <p:tav tm="100000">
                                          <p:val>
                                            <p:strVal val="#ppt_x"/>
                                          </p:val>
                                        </p:tav>
                                      </p:tavLst>
                                    </p:anim>
                                    <p:anim calcmode="lin" valueType="num">
                                      <p:cBhvr>
                                        <p:cTn id="20" dur="10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179"/>
                                        </p:tgtEl>
                                        <p:attrNameLst>
                                          <p:attrName>style.visibility</p:attrName>
                                        </p:attrNameLst>
                                      </p:cBhvr>
                                      <p:to>
                                        <p:strVal val="visible"/>
                                      </p:to>
                                    </p:set>
                                    <p:anim calcmode="lin" valueType="num">
                                      <p:cBhvr>
                                        <p:cTn id="25" dur="1000" fill="hold"/>
                                        <p:tgtEl>
                                          <p:spTgt spid="179"/>
                                        </p:tgtEl>
                                        <p:attrNameLst>
                                          <p:attrName>ppt_x</p:attrName>
                                        </p:attrNameLst>
                                      </p:cBhvr>
                                      <p:tavLst>
                                        <p:tav tm="0">
                                          <p:val>
                                            <p:strVal val="1+#ppt_w/2"/>
                                          </p:val>
                                        </p:tav>
                                        <p:tav tm="100000">
                                          <p:val>
                                            <p:strVal val="#ppt_x"/>
                                          </p:val>
                                        </p:tav>
                                      </p:tavLst>
                                    </p:anim>
                                    <p:anim calcmode="lin" valueType="num">
                                      <p:cBhvr>
                                        <p:cTn id="26" dur="1000" fill="hold"/>
                                        <p:tgtEl>
                                          <p:spTgt spid="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P build="whole" bldLvl="1" animBg="1" rev="0" advAuto="0" spid="179" grpId="4"/>
      <p:bldP build="whole" bldLvl="1" animBg="1" rev="0" advAuto="0" spid="178" grpId="3"/>
      <p:bldP build="whole" bldLvl="1" animBg="1" rev="0" advAuto="0" spid="177"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من أمثلة موالاة الكفار وهي كفر أكبر"/>
          <p:cNvSpPr/>
          <p:nvPr/>
        </p:nvSpPr>
        <p:spPr>
          <a:xfrm>
            <a:off x="3129412" y="1220467"/>
            <a:ext cx="6745976" cy="1902697"/>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400">
                <a:solidFill>
                  <a:srgbClr val="000000"/>
                </a:solidFill>
                <a:latin typeface="Geeza Pro Bold"/>
                <a:ea typeface="Geeza Pro Bold"/>
                <a:cs typeface="Geeza Pro Bold"/>
                <a:sym typeface="Geeza Pro Bold"/>
              </a:defRPr>
            </a:lvl1pPr>
          </a:lstStyle>
          <a:p>
            <a:pPr rtl="0">
              <a:defRPr/>
            </a:pPr>
            <a:r>
              <a:t>من أمثلة موالاة الكفار وهي كفر أكبر</a:t>
            </a:r>
          </a:p>
        </p:txBody>
      </p:sp>
      <p:sp>
        <p:nvSpPr>
          <p:cNvPr id="182" name="التشبه بالكفار"/>
          <p:cNvSpPr/>
          <p:nvPr/>
        </p:nvSpPr>
        <p:spPr>
          <a:xfrm>
            <a:off x="7301290" y="4679762"/>
            <a:ext cx="4765352" cy="1902697"/>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200">
                <a:solidFill>
                  <a:srgbClr val="000000"/>
                </a:solidFill>
                <a:latin typeface="Geeza Pro Bold"/>
                <a:ea typeface="Geeza Pro Bold"/>
                <a:cs typeface="Geeza Pro Bold"/>
                <a:sym typeface="Geeza Pro Bold"/>
              </a:defRPr>
            </a:lvl1pPr>
          </a:lstStyle>
          <a:p>
            <a:pPr rtl="0">
              <a:defRPr/>
            </a:pPr>
            <a:r>
              <a:t>التشبه بالكفار</a:t>
            </a:r>
          </a:p>
        </p:txBody>
      </p:sp>
      <p:sp>
        <p:nvSpPr>
          <p:cNvPr id="183" name="مظاهرة الكفار على المسلمين"/>
          <p:cNvSpPr/>
          <p:nvPr/>
        </p:nvSpPr>
        <p:spPr>
          <a:xfrm>
            <a:off x="1320655" y="4679762"/>
            <a:ext cx="4597459" cy="1902697"/>
          </a:xfrm>
          <a:prstGeom prst="rect">
            <a:avLst/>
          </a:prstGeom>
          <a:blipFill>
            <a:blip r:embed="rId4"/>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400">
                <a:solidFill>
                  <a:srgbClr val="000000"/>
                </a:solidFill>
                <a:latin typeface="Geeza Pro Bold"/>
                <a:ea typeface="Geeza Pro Bold"/>
                <a:cs typeface="Geeza Pro Bold"/>
                <a:sym typeface="Geeza Pro Bold"/>
              </a:defRPr>
            </a:lvl1pPr>
          </a:lstStyle>
          <a:p>
            <a:pPr rtl="0">
              <a:defRPr/>
            </a:pPr>
            <a:r>
              <a:t>مظاهرة الكفار على المسلمين</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Geeza Pro Regular"/>
        <a:ea typeface="Geeza Pro Regular"/>
        <a:cs typeface="Geeza Pro Regular"/>
      </a:majorFont>
      <a:minorFont>
        <a:latin typeface="Geeza Pro Regular"/>
        <a:ea typeface="Geeza Pro Regular"/>
        <a:cs typeface="Geeza Pro Regular"/>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Geeza Pro Regular"/>
        <a:ea typeface="Geeza Pro Regular"/>
        <a:cs typeface="Geeza Pro Regular"/>
      </a:majorFont>
      <a:minorFont>
        <a:latin typeface="Geeza Pro Regular"/>
        <a:ea typeface="Geeza Pro Regular"/>
        <a:cs typeface="Geeza Pro Regular"/>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