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80" r:id="rId1"/>
    <p:sldMasterId id="2147483682" r:id="rId2"/>
    <p:sldMasterId id="2147483693" r:id="rId3"/>
    <p:sldMasterId id="2147483698" r:id="rId4"/>
    <p:sldMasterId id="2147483704" r:id="rId5"/>
    <p:sldMasterId id="2147483708" r:id="rId6"/>
    <p:sldMasterId id="2147483712" r:id="rId7"/>
  </p:sldMasterIdLst>
  <p:notesMasterIdLst>
    <p:notesMasterId r:id="rId83"/>
  </p:notesMasterIdLst>
  <p:handoutMasterIdLst>
    <p:handoutMasterId r:id="rId84"/>
  </p:handoutMasterIdLst>
  <p:sldIdLst>
    <p:sldId id="565" r:id="rId8"/>
    <p:sldId id="632" r:id="rId9"/>
    <p:sldId id="633" r:id="rId10"/>
    <p:sldId id="634" r:id="rId11"/>
    <p:sldId id="635" r:id="rId12"/>
    <p:sldId id="636" r:id="rId13"/>
    <p:sldId id="637" r:id="rId14"/>
    <p:sldId id="638" r:id="rId15"/>
    <p:sldId id="639" r:id="rId16"/>
    <p:sldId id="640" r:id="rId17"/>
    <p:sldId id="641" r:id="rId18"/>
    <p:sldId id="642" r:id="rId19"/>
    <p:sldId id="643" r:id="rId20"/>
    <p:sldId id="644" r:id="rId21"/>
    <p:sldId id="645" r:id="rId22"/>
    <p:sldId id="646" r:id="rId23"/>
    <p:sldId id="647" r:id="rId24"/>
    <p:sldId id="648" r:id="rId25"/>
    <p:sldId id="649" r:id="rId26"/>
    <p:sldId id="650" r:id="rId27"/>
    <p:sldId id="651" r:id="rId28"/>
    <p:sldId id="652" r:id="rId29"/>
    <p:sldId id="653" r:id="rId30"/>
    <p:sldId id="654" r:id="rId31"/>
    <p:sldId id="655" r:id="rId32"/>
    <p:sldId id="656" r:id="rId33"/>
    <p:sldId id="657" r:id="rId34"/>
    <p:sldId id="658" r:id="rId35"/>
    <p:sldId id="659" r:id="rId36"/>
    <p:sldId id="660" r:id="rId37"/>
    <p:sldId id="661" r:id="rId38"/>
    <p:sldId id="662" r:id="rId39"/>
    <p:sldId id="663" r:id="rId40"/>
    <p:sldId id="664" r:id="rId41"/>
    <p:sldId id="665" r:id="rId42"/>
    <p:sldId id="666" r:id="rId43"/>
    <p:sldId id="667" r:id="rId44"/>
    <p:sldId id="668" r:id="rId45"/>
    <p:sldId id="669" r:id="rId46"/>
    <p:sldId id="670" r:id="rId47"/>
    <p:sldId id="671" r:id="rId48"/>
    <p:sldId id="672" r:id="rId49"/>
    <p:sldId id="673" r:id="rId50"/>
    <p:sldId id="674" r:id="rId51"/>
    <p:sldId id="675" r:id="rId52"/>
    <p:sldId id="676" r:id="rId53"/>
    <p:sldId id="677" r:id="rId54"/>
    <p:sldId id="678" r:id="rId55"/>
    <p:sldId id="679" r:id="rId56"/>
    <p:sldId id="680" r:id="rId57"/>
    <p:sldId id="681" r:id="rId58"/>
    <p:sldId id="682" r:id="rId59"/>
    <p:sldId id="683" r:id="rId60"/>
    <p:sldId id="684" r:id="rId61"/>
    <p:sldId id="685" r:id="rId62"/>
    <p:sldId id="686" r:id="rId63"/>
    <p:sldId id="687" r:id="rId64"/>
    <p:sldId id="688" r:id="rId65"/>
    <p:sldId id="689" r:id="rId66"/>
    <p:sldId id="690" r:id="rId67"/>
    <p:sldId id="691" r:id="rId68"/>
    <p:sldId id="692" r:id="rId69"/>
    <p:sldId id="693" r:id="rId70"/>
    <p:sldId id="694" r:id="rId71"/>
    <p:sldId id="695" r:id="rId72"/>
    <p:sldId id="696" r:id="rId73"/>
    <p:sldId id="697" r:id="rId74"/>
    <p:sldId id="698" r:id="rId75"/>
    <p:sldId id="699" r:id="rId76"/>
    <p:sldId id="700" r:id="rId77"/>
    <p:sldId id="701" r:id="rId78"/>
    <p:sldId id="702" r:id="rId79"/>
    <p:sldId id="703" r:id="rId80"/>
    <p:sldId id="704" r:id="rId81"/>
    <p:sldId id="705" r:id="rId82"/>
  </p:sldIdLst>
  <p:sldSz cx="9144000" cy="6858000" type="screen4x3"/>
  <p:notesSz cx="6858000" cy="9144000"/>
  <p:embeddedFontLst>
    <p:embeddedFont>
      <p:font typeface="Calibri" panose="020F0502020204030204" pitchFamily="34" charset="0"/>
      <p:regular r:id="rId85"/>
      <p:bold r:id="rId86"/>
      <p:italic r:id="rId87"/>
      <p:boldItalic r:id="rId88"/>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6FE"/>
    <a:srgbClr val="6C2F7D"/>
    <a:srgbClr val="0000FF"/>
    <a:srgbClr val="CC3300"/>
    <a:srgbClr val="EBD2F6"/>
    <a:srgbClr val="FB9B9B"/>
    <a:srgbClr val="3A94DE"/>
    <a:srgbClr val="FFFFD1"/>
    <a:srgbClr val="F3B3DE"/>
    <a:srgbClr val="927A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301" autoAdjust="0"/>
    <p:restoredTop sz="94660"/>
  </p:normalViewPr>
  <p:slideViewPr>
    <p:cSldViewPr snapToGrid="0">
      <p:cViewPr varScale="1">
        <p:scale>
          <a:sx n="77" d="100"/>
          <a:sy n="77" d="100"/>
        </p:scale>
        <p:origin x="90" y="7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82"/>
    </p:cViewPr>
  </p:sorterViewPr>
  <p:notesViewPr>
    <p:cSldViewPr snapToGrid="0">
      <p:cViewPr varScale="1">
        <p:scale>
          <a:sx n="53" d="100"/>
          <a:sy n="53" d="100"/>
        </p:scale>
        <p:origin x="-1842" y="-108"/>
      </p:cViewPr>
      <p:guideLst>
        <p:guide orient="horz" pos="2880"/>
        <p:guide pos="2160"/>
      </p:guideLst>
    </p:cSldViewPr>
  </p:notesViewPr>
  <p:gridSpacing cx="180023" cy="180023"/>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handoutMaster" Target="handoutMasters/handoutMaster1.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font" Target="fonts/font3.fntdata"/><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سلسلة 1</c:v>
                </c:pt>
              </c:strCache>
            </c:strRef>
          </c:tx>
          <c:invertIfNegative val="0"/>
          <c:cat>
            <c:strRef>
              <c:f>ورقة1!$A$2:$A$5</c:f>
              <c:strCache>
                <c:ptCount val="4"/>
                <c:pt idx="0">
                  <c:v>أحمد</c:v>
                </c:pt>
                <c:pt idx="1">
                  <c:v>محمد</c:v>
                </c:pt>
                <c:pt idx="2">
                  <c:v>سعود</c:v>
                </c:pt>
                <c:pt idx="3">
                  <c:v>فيصل</c:v>
                </c:pt>
              </c:strCache>
            </c:strRef>
          </c:cat>
          <c:val>
            <c:numRef>
              <c:f>ورقة1!$B$2:$B$5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282-4024-8F1E-2482CABE69C4}"/>
            </c:ext>
          </c:extLst>
        </c:ser>
        <c:dLbls>
          <c:showLegendKey val="0"/>
          <c:showVal val="0"/>
          <c:showCatName val="0"/>
          <c:showSerName val="0"/>
          <c:showPercent val="0"/>
          <c:showBubbleSize val="0"/>
        </c:dLbls>
        <c:gapWidth val="150"/>
        <c:axId val="158965120"/>
        <c:axId val="158647424"/>
      </c:barChart>
      <c:catAx>
        <c:axId val="158965120"/>
        <c:scaling>
          <c:orientation val="minMax"/>
        </c:scaling>
        <c:delete val="0"/>
        <c:axPos val="b"/>
        <c:numFmt formatCode="General" sourceLinked="0"/>
        <c:majorTickMark val="out"/>
        <c:minorTickMark val="none"/>
        <c:tickLblPos val="nextTo"/>
        <c:crossAx val="158647424"/>
        <c:crosses val="autoZero"/>
        <c:auto val="1"/>
        <c:lblAlgn val="ctr"/>
        <c:lblOffset val="100"/>
        <c:noMultiLvlLbl val="0"/>
      </c:catAx>
      <c:valAx>
        <c:axId val="158647424"/>
        <c:scaling>
          <c:orientation val="minMax"/>
        </c:scaling>
        <c:delete val="1"/>
        <c:axPos val="l"/>
        <c:majorGridlines/>
        <c:numFmt formatCode="General" sourceLinked="1"/>
        <c:majorTickMark val="out"/>
        <c:minorTickMark val="none"/>
        <c:tickLblPos val="nextTo"/>
        <c:crossAx val="1589651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BB915012-6D65-4E05-A887-BD102CDBB686}" type="datetimeFigureOut">
              <a:rPr lang="ar-EG" smtClean="0"/>
              <a:pPr/>
              <a:t>07/02/1442</a:t>
            </a:fld>
            <a:endParaRPr lang="ar-EG"/>
          </a:p>
        </p:txBody>
      </p:sp>
      <p:sp>
        <p:nvSpPr>
          <p:cNvPr id="4" name="عنصر نائب للتذييل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5" name="عنصر نائب لرقم الشريحة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A5781756-1799-4338-A70A-0158F19CDB54}" type="slidenum">
              <a:rPr lang="ar-EG" smtClean="0"/>
              <a:pPr/>
              <a:t>‹#›</a:t>
            </a:fld>
            <a:endParaRPr lang="ar-EG"/>
          </a:p>
        </p:txBody>
      </p:sp>
    </p:spTree>
    <p:extLst>
      <p:ext uri="{BB962C8B-B14F-4D97-AF65-F5344CB8AC3E}">
        <p14:creationId xmlns:p14="http://schemas.microsoft.com/office/powerpoint/2010/main" val="650708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7C62904-4B05-45D8-9A16-CC53737B7434}" type="datetimeFigureOut">
              <a:rPr lang="ar-EG" smtClean="0"/>
              <a:pPr/>
              <a:t>07/02/1442</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34810605-9716-4F10-AA32-5CD86538382E}" type="slidenum">
              <a:rPr lang="ar-EG" smtClean="0"/>
              <a:pPr/>
              <a:t>‹#›</a:t>
            </a:fld>
            <a:endParaRPr lang="ar-EG"/>
          </a:p>
        </p:txBody>
      </p:sp>
    </p:spTree>
    <p:extLst>
      <p:ext uri="{BB962C8B-B14F-4D97-AF65-F5344CB8AC3E}">
        <p14:creationId xmlns:p14="http://schemas.microsoft.com/office/powerpoint/2010/main" val="99907338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1.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4.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5.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5.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5.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6.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7.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7.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1.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2.xml"/><Relationship Id="rId6" Type="http://schemas.openxmlformats.org/officeDocument/2006/relationships/audio" Target="../media/audio3.wav"/><Relationship Id="rId5" Type="http://schemas.openxmlformats.org/officeDocument/2006/relationships/image" Target="../media/image6.png"/><Relationship Id="rId4"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2.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3.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4.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4.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17"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8" name="مخطط انسيابي: محطة طرفية 17">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9"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to="" calcmode="lin" valueType="num">
                                      <p:cBhvr>
                                        <p:cTn id="10" dur="1" fill="hold"/>
                                        <p:tgtEl>
                                          <p:spTgt spid="18"/>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to="" calcmode="lin" valueType="num">
                                      <p:cBhvr>
                                        <p:cTn id="13"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8"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عنوان ومحتوى">
    <p:spTree>
      <p:nvGrpSpPr>
        <p:cNvPr id="1" name=""/>
        <p:cNvGrpSpPr/>
        <p:nvPr/>
      </p:nvGrpSpPr>
      <p:grpSpPr>
        <a:xfrm>
          <a:off x="0" y="0"/>
          <a:ext cx="0" cy="0"/>
          <a:chOff x="0" y="0"/>
          <a:chExt cx="0" cy="0"/>
        </a:xfrm>
      </p:grpSpPr>
      <p:pic>
        <p:nvPicPr>
          <p:cNvPr id="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to="" calcmode="lin" valueType="num">
                                      <p:cBhvr>
                                        <p:cTn id="13"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عنوان ومحتوى">
    <p:spTree>
      <p:nvGrpSpPr>
        <p:cNvPr id="1" name=""/>
        <p:cNvGrpSpPr/>
        <p:nvPr/>
      </p:nvGrpSpPr>
      <p:grpSpPr>
        <a:xfrm>
          <a:off x="0" y="0"/>
          <a:ext cx="0" cy="0"/>
          <a:chOff x="0" y="0"/>
          <a:chExt cx="0" cy="0"/>
        </a:xfrm>
      </p:grpSpPr>
      <p:pic>
        <p:nvPicPr>
          <p:cNvPr id="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to="" calcmode="lin" valueType="num">
                                      <p:cBhvr>
                                        <p:cTn id="13"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pic>
        <p:nvPicPr>
          <p:cNvPr id="12"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4" name="مخطط انسيابي: محطة طرفية 13">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5"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to="" calcmode="lin" valueType="num">
                                      <p:cBhvr>
                                        <p:cTn id="10" dur="1" fill="hold"/>
                                        <p:tgtEl>
                                          <p:spTgt spid="14"/>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to="" calcmode="lin" valueType="num">
                                      <p:cBhvr>
                                        <p:cTn id="13"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صورة ذو تسمية توضيحية">
    <p:spTree>
      <p:nvGrpSpPr>
        <p:cNvPr id="1" name=""/>
        <p:cNvGrpSpPr/>
        <p:nvPr/>
      </p:nvGrpSpPr>
      <p:grpSpPr>
        <a:xfrm>
          <a:off x="0" y="0"/>
          <a:ext cx="0" cy="0"/>
          <a:chOff x="0" y="0"/>
          <a:chExt cx="0" cy="0"/>
        </a:xfrm>
      </p:grpSpPr>
      <p:pic>
        <p:nvPicPr>
          <p:cNvPr id="1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6"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to="" calcmode="lin" valueType="num">
                                      <p:cBhvr>
                                        <p:cTn id="10" dur="1" fill="hold"/>
                                        <p:tgtEl>
                                          <p:spTgt spid="1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to="" calcmode="lin" valueType="num">
                                      <p:cBhvr>
                                        <p:cTn id="13"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6"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7" name="مخطط انسيابي: محطة طرفية 6">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to="" calcmode="lin" valueType="num">
                                      <p:cBhvr>
                                        <p:cTn id="13"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8"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0" name="مخطط انسيابي: محطة طرفية 9">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1"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to="" calcmode="lin" valueType="num">
                                      <p:cBhvr>
                                        <p:cTn id="10" dur="1" fill="hold"/>
                                        <p:tgtEl>
                                          <p:spTgt spid="10"/>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to="" calcmode="lin" valueType="num">
                                      <p:cBhvr>
                                        <p:cTn id="13"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theme" Target="../theme/theme1.xml"/><Relationship Id="rId7"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gi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1.gif"/><Relationship Id="rId4" Type="http://schemas.openxmlformats.org/officeDocument/2006/relationships/theme" Target="../theme/theme3.xml"/><Relationship Id="rId9" Type="http://schemas.openxmlformats.org/officeDocument/2006/relationships/image" Target="../media/image10.gi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0.xml"/><Relationship Id="rId7" Type="http://schemas.openxmlformats.org/officeDocument/2006/relationships/image" Target="../media/image5.gi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3.gif"/><Relationship Id="rId4" Type="http://schemas.openxmlformats.org/officeDocument/2006/relationships/theme" Target="../theme/theme4.xml"/><Relationship Id="rId9" Type="http://schemas.openxmlformats.org/officeDocument/2006/relationships/image" Target="../media/image12.gi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5.gi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5.gif"/><Relationship Id="rId4" Type="http://schemas.openxmlformats.org/officeDocument/2006/relationships/theme" Target="../theme/theme5.xml"/><Relationship Id="rId9" Type="http://schemas.openxmlformats.org/officeDocument/2006/relationships/image" Target="../media/image14.gi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image" Target="../media/image5.gi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7.gif"/><Relationship Id="rId4" Type="http://schemas.openxmlformats.org/officeDocument/2006/relationships/theme" Target="../theme/theme6.xml"/><Relationship Id="rId9" Type="http://schemas.openxmlformats.org/officeDocument/2006/relationships/image" Target="../media/image16.gi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theme" Target="../theme/theme7.xml"/><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5.gif"/><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19.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pic>
        <p:nvPicPr>
          <p:cNvPr id="7" name="صورة 6" descr="284901.jpg"/>
          <p:cNvPicPr>
            <a:picLocks noChangeAspect="1"/>
          </p:cNvPicPr>
          <p:nvPr/>
        </p:nvPicPr>
        <p:blipFill>
          <a:blip r:embed="rId4"/>
          <a:stretch>
            <a:fillRect/>
          </a:stretch>
        </p:blipFill>
        <p:spPr>
          <a:xfrm>
            <a:off x="857224" y="731814"/>
            <a:ext cx="8265225" cy="6126186"/>
          </a:xfrm>
          <a:prstGeom prst="rect">
            <a:avLst/>
          </a:prstGeom>
        </p:spPr>
      </p:pic>
      <p:pic>
        <p:nvPicPr>
          <p:cNvPr id="12" name="صورة 11" descr="3 c1opy.gif"/>
          <p:cNvPicPr>
            <a:picLocks noChangeAspect="1"/>
          </p:cNvPicPr>
          <p:nvPr/>
        </p:nvPicPr>
        <p:blipFill>
          <a:blip r:embed="rId5">
            <a:duotone>
              <a:prstClr val="black"/>
              <a:schemeClr val="accent3">
                <a:tint val="45000"/>
                <a:satMod val="400000"/>
              </a:schemeClr>
            </a:duotone>
          </a:blip>
          <a:stretch>
            <a:fillRect/>
          </a:stretch>
        </p:blipFill>
        <p:spPr>
          <a:xfrm>
            <a:off x="0" y="-10894"/>
            <a:ext cx="9144000" cy="6879788"/>
          </a:xfrm>
          <a:prstGeom prst="rect">
            <a:avLst/>
          </a:prstGeom>
        </p:spPr>
      </p:pic>
      <p:pic>
        <p:nvPicPr>
          <p:cNvPr id="9" name="صورة 8" descr="1575 copy.gif"/>
          <p:cNvPicPr>
            <a:picLocks noChangeAspect="1"/>
          </p:cNvPicPr>
          <p:nvPr/>
        </p:nvPicPr>
        <p:blipFill>
          <a:blip r:embed="rId6"/>
          <a:stretch>
            <a:fillRect/>
          </a:stretch>
        </p:blipFill>
        <p:spPr>
          <a:xfrm>
            <a:off x="0" y="3484097"/>
            <a:ext cx="1142976" cy="1214436"/>
          </a:xfrm>
          <a:prstGeom prst="rect">
            <a:avLst/>
          </a:prstGeom>
        </p:spPr>
      </p:pic>
      <p:pic>
        <p:nvPicPr>
          <p:cNvPr id="10" name="صورة 9" descr="011011150101qnwi1nnd30h.gif"/>
          <p:cNvPicPr>
            <a:picLocks noChangeAspect="1"/>
          </p:cNvPicPr>
          <p:nvPr/>
        </p:nvPicPr>
        <p:blipFill>
          <a:blip r:embed="rId7"/>
          <a:stretch>
            <a:fillRect/>
          </a:stretch>
        </p:blipFill>
        <p:spPr>
          <a:xfrm flipH="1">
            <a:off x="8072430" y="0"/>
            <a:ext cx="1008369" cy="1147740"/>
          </a:xfrm>
          <a:prstGeom prst="rect">
            <a:avLst/>
          </a:prstGeom>
        </p:spPr>
      </p:pic>
      <p:pic>
        <p:nvPicPr>
          <p:cNvPr id="11" name="صورة 10" descr="p66poe10 copy.gif"/>
          <p:cNvPicPr>
            <a:picLocks noChangeAspect="1"/>
          </p:cNvPicPr>
          <p:nvPr/>
        </p:nvPicPr>
        <p:blipFill>
          <a:blip r:embed="rId8"/>
          <a:stretch>
            <a:fillRect/>
          </a:stretch>
        </p:blipFill>
        <p:spPr>
          <a:xfrm>
            <a:off x="142876" y="2698279"/>
            <a:ext cx="941282" cy="1000132"/>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sp>
        <p:nvSpPr>
          <p:cNvPr id="7" name="مثلث متساوي الساقين 6"/>
          <p:cNvSpPr/>
          <p:nvPr/>
        </p:nvSpPr>
        <p:spPr>
          <a:xfrm flipV="1">
            <a:off x="571472" y="-27710"/>
            <a:ext cx="8572528" cy="4000504"/>
          </a:xfrm>
          <a:prstGeom prst="triangl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8" name="مثلث قائم الزاوية 7"/>
          <p:cNvSpPr/>
          <p:nvPr/>
        </p:nvSpPr>
        <p:spPr>
          <a:xfrm flipH="1">
            <a:off x="1714480" y="0"/>
            <a:ext cx="7429520" cy="6858000"/>
          </a:xfrm>
          <a:prstGeom prst="rtTriangle">
            <a:avLst/>
          </a:prstGeom>
          <a:solidFill>
            <a:schemeClr val="bg2">
              <a:lumMod val="9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9" name="شكل بيضاوي 8"/>
          <p:cNvSpPr/>
          <p:nvPr/>
        </p:nvSpPr>
        <p:spPr>
          <a:xfrm>
            <a:off x="3571868" y="928671"/>
            <a:ext cx="4572032" cy="4000528"/>
          </a:xfrm>
          <a:prstGeom prst="ellipse">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10" name="شكل بيضاوي 9"/>
          <p:cNvSpPr/>
          <p:nvPr/>
        </p:nvSpPr>
        <p:spPr>
          <a:xfrm>
            <a:off x="1142976" y="71414"/>
            <a:ext cx="4429156" cy="4429156"/>
          </a:xfrm>
          <a:prstGeom prst="ellipse">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11" name="شكل بيضاوي 10"/>
          <p:cNvSpPr/>
          <p:nvPr/>
        </p:nvSpPr>
        <p:spPr>
          <a:xfrm>
            <a:off x="1214414" y="2285993"/>
            <a:ext cx="4572032" cy="4000528"/>
          </a:xfrm>
          <a:prstGeom prst="ellipse">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nvGrpSpPr>
          <p:cNvPr id="12" name="مجموعة 11"/>
          <p:cNvGrpSpPr/>
          <p:nvPr/>
        </p:nvGrpSpPr>
        <p:grpSpPr>
          <a:xfrm flipH="1">
            <a:off x="0" y="-27160"/>
            <a:ext cx="9143998" cy="6912266"/>
            <a:chOff x="-19683" y="-27160"/>
            <a:chExt cx="9163683" cy="6912266"/>
          </a:xfrm>
        </p:grpSpPr>
        <p:sp>
          <p:nvSpPr>
            <p:cNvPr id="13" name="شكل حر 12"/>
            <p:cNvSpPr>
              <a:spLocks/>
            </p:cNvSpPr>
            <p:nvPr/>
          </p:nvSpPr>
          <p:spPr bwMode="auto">
            <a:xfrm rot="5400000" flipH="1" flipV="1">
              <a:off x="1116000" y="-1142894"/>
              <a:ext cx="6912000" cy="91440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4" name="شكل حر 13"/>
            <p:cNvSpPr>
              <a:spLocks/>
            </p:cNvSpPr>
            <p:nvPr/>
          </p:nvSpPr>
          <p:spPr bwMode="auto">
            <a:xfrm rot="5340000" flipH="1" flipV="1">
              <a:off x="495924" y="-542767"/>
              <a:ext cx="3786470" cy="481768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grpSp>
      <p:grpSp>
        <p:nvGrpSpPr>
          <p:cNvPr id="15" name="مجموعة 1"/>
          <p:cNvGrpSpPr/>
          <p:nvPr/>
        </p:nvGrpSpPr>
        <p:grpSpPr>
          <a:xfrm rot="5400000" flipH="1" flipV="1">
            <a:off x="1252376" y="569917"/>
            <a:ext cx="6875650" cy="5700517"/>
            <a:chOff x="-19045" y="216550"/>
            <a:chExt cx="9180548" cy="649224"/>
          </a:xfrm>
        </p:grpSpPr>
        <p:sp>
          <p:nvSpPr>
            <p:cNvPr id="16" name="شكل حر 15"/>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sp>
          <p:nvSpPr>
            <p:cNvPr id="17" name="شكل حر 16"/>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rgbClr val="C7A9E5">
                <a:tint val="45000"/>
                <a:satMod val="400000"/>
              </a:srgbClr>
            </a:duotone>
          </a:blip>
          <a:stretch>
            <a:fillRect/>
          </a:stretch>
        </p:blipFill>
        <p:spPr>
          <a:xfrm>
            <a:off x="0" y="-10894"/>
            <a:ext cx="9144000" cy="6879788"/>
          </a:xfrm>
          <a:prstGeom prst="rect">
            <a:avLst/>
          </a:prstGeom>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scene3d>
            <a:camera prst="orthographicFront">
              <a:rot lat="0" lon="0" rev="0"/>
            </a:camera>
            <a:lightRig rig="glow" dir="t">
              <a:rot lat="0" lon="0" rev="4800000"/>
            </a:lightRig>
          </a:scene3d>
        </p:grpSpPr>
        <p:sp>
          <p:nvSpPr>
            <p:cNvPr id="8" name="مستطيل 7"/>
            <p:cNvSpPr/>
            <p:nvPr userDrawn="1"/>
          </p:nvSpPr>
          <p:spPr>
            <a:xfrm>
              <a:off x="71406" y="3500438"/>
              <a:ext cx="571504" cy="1785950"/>
            </a:xfrm>
            <a:prstGeom prst="rect">
              <a:avLst/>
            </a:prstGeom>
            <a:ln/>
          </p:spPr>
          <p:style>
            <a:lnRef idx="1">
              <a:schemeClr val="accent4"/>
            </a:lnRef>
            <a:fillRef idx="2">
              <a:schemeClr val="accent4"/>
            </a:fillRef>
            <a:effectRef idx="1">
              <a:schemeClr val="accent4"/>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6">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6">
                <a:shade val="45000"/>
                <a:satMod val="135000"/>
              </a:schemeClr>
              <a:prstClr val="white"/>
            </a:duotone>
          </a:blip>
          <a:stretch>
            <a:fillRect/>
          </a:stretch>
        </p:blipFill>
        <p:spPr>
          <a:xfrm>
            <a:off x="1516745" y="1363592"/>
            <a:ext cx="3251198" cy="3361558"/>
          </a:xfrm>
          <a:prstGeom prst="rect">
            <a:avLst/>
          </a:prstGeom>
        </p:spPr>
      </p:pic>
      <p:pic>
        <p:nvPicPr>
          <p:cNvPr id="14" name="صورة 13" descr="الكفاية-الأولى.gif"/>
          <p:cNvPicPr>
            <a:picLocks noChangeAspect="1"/>
          </p:cNvPicPr>
          <p:nvPr/>
        </p:nvPicPr>
        <p:blipFill>
          <a:blip r:embed="rId9">
            <a:duotone>
              <a:schemeClr val="accent4">
                <a:shade val="45000"/>
                <a:satMod val="135000"/>
              </a:schemeClr>
              <a:prstClr val="white"/>
            </a:duotone>
          </a:blip>
          <a:stretch>
            <a:fillRect/>
          </a:stretch>
        </p:blipFill>
        <p:spPr>
          <a:xfrm>
            <a:off x="7920000" y="72000"/>
            <a:ext cx="726781" cy="1357086"/>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1</a:t>
            </a:r>
          </a:p>
        </p:txBody>
      </p:sp>
      <p:pic>
        <p:nvPicPr>
          <p:cNvPr id="17" name="صورة 16" descr="الكفاية-النحوية.gif"/>
          <p:cNvPicPr>
            <a:picLocks noChangeAspect="1"/>
          </p:cNvPicPr>
          <p:nvPr/>
        </p:nvPicPr>
        <p:blipFill>
          <a:blip r:embed="rId10">
            <a:lum contrast="40000"/>
          </a:blip>
          <a:srcRect t="8506" b="18341"/>
          <a:stretch>
            <a:fillRect/>
          </a:stretch>
        </p:blipFill>
        <p:spPr>
          <a:xfrm rot="16200000">
            <a:off x="-533400" y="4279900"/>
            <a:ext cx="2055268" cy="5461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to="" calcmode="lin" valueType="num">
                                      <p:cBhvr>
                                        <p:cTn id="13" dur="1" fill="hold"/>
                                        <p:tgtEl>
                                          <p:spTgt spid="14"/>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to="" calcmode="lin" valueType="num">
                                      <p:cBhvr>
                                        <p:cTn id="16" dur="1" fill="hold"/>
                                        <p:tgtEl>
                                          <p:spTgt spid="16"/>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6B19C">
                <a:alpha val="0"/>
              </a:srgbClr>
            </a:gs>
            <a:gs pos="30000">
              <a:srgbClr val="D49E6C">
                <a:alpha val="17000"/>
              </a:srgbClr>
            </a:gs>
            <a:gs pos="70000">
              <a:srgbClr val="A65528">
                <a:alpha val="82000"/>
              </a:srgbClr>
            </a:gs>
            <a:gs pos="100000">
              <a:srgbClr val="663012"/>
            </a:gs>
          </a:gsLst>
          <a:lin ang="5400000" scaled="0"/>
          <a:tileRect r="-100000" b="-100000"/>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chemeClr val="accent1">
                <a:tint val="45000"/>
                <a:satMod val="400000"/>
              </a:schemeClr>
            </a:duotone>
          </a:blip>
          <a:stretch>
            <a:fillRect/>
          </a:stretch>
        </p:blipFill>
        <p:spPr>
          <a:xfrm>
            <a:off x="0" y="-10894"/>
            <a:ext cx="9144000" cy="6879788"/>
          </a:xfrm>
          <a:prstGeom prst="rect">
            <a:avLst/>
          </a:prstGeom>
          <a:effectLst>
            <a:glow rad="139700">
              <a:schemeClr val="accent1">
                <a:satMod val="175000"/>
                <a:alpha val="40000"/>
              </a:schemeClr>
            </a:glow>
            <a:outerShdw blurRad="50800" dist="38100" dir="8100000" algn="tr" rotWithShape="0">
              <a:prstClr val="black">
                <a:alpha val="40000"/>
              </a:prstClr>
            </a:outerShdw>
          </a:effectLst>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ln/>
          </p:spPr>
          <p:style>
            <a:lnRef idx="1">
              <a:schemeClr val="dk1"/>
            </a:lnRef>
            <a:fillRef idx="2">
              <a:schemeClr val="dk1"/>
            </a:fillRef>
            <a:effectRef idx="1">
              <a:schemeClr val="dk1"/>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dk1"/>
            </a:lnRef>
            <a:fillRef idx="2">
              <a:schemeClr val="dk1"/>
            </a:fillRef>
            <a:effectRef idx="1">
              <a:schemeClr val="dk1"/>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4">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4">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rgbClr val="00B050"/>
                  </a:solidFill>
                </a:ln>
                <a:solidFill>
                  <a:srgbClr val="00B050"/>
                </a:solidFill>
                <a:effectLst>
                  <a:outerShdw blurRad="76200" dist="50800" dir="5400000" algn="tl" rotWithShape="0">
                    <a:srgbClr val="000000">
                      <a:alpha val="65000"/>
                    </a:srgbClr>
                  </a:outerShdw>
                </a:effectLst>
              </a:rPr>
              <a:t>2</a:t>
            </a:r>
          </a:p>
        </p:txBody>
      </p:sp>
      <p:pic>
        <p:nvPicPr>
          <p:cNvPr id="15" name="صورة 14" descr="الكفاية-الثانية.gif"/>
          <p:cNvPicPr>
            <a:picLocks noChangeAspect="1"/>
          </p:cNvPicPr>
          <p:nvPr/>
        </p:nvPicPr>
        <p:blipFill>
          <a:blip r:embed="rId9">
            <a:duotone>
              <a:schemeClr val="accent2">
                <a:shade val="45000"/>
                <a:satMod val="135000"/>
              </a:schemeClr>
              <a:prstClr val="white"/>
            </a:duotone>
          </a:blip>
          <a:stretch>
            <a:fillRect/>
          </a:stretch>
        </p:blipFill>
        <p:spPr>
          <a:xfrm>
            <a:off x="7920000" y="72000"/>
            <a:ext cx="727200" cy="1377853"/>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9" name="صورة 18" descr="الكفاية-الإملائية.gif"/>
          <p:cNvPicPr>
            <a:picLocks noChangeAspect="1"/>
          </p:cNvPicPr>
          <p:nvPr/>
        </p:nvPicPr>
        <p:blipFill>
          <a:blip r:embed="rId10">
            <a:clrChange>
              <a:clrFrom>
                <a:srgbClr val="FFFFFF"/>
              </a:clrFrom>
              <a:clrTo>
                <a:srgbClr val="FFFFFF">
                  <a:alpha val="0"/>
                </a:srgbClr>
              </a:clrTo>
            </a:clrChange>
            <a:duotone>
              <a:prstClr val="black"/>
              <a:srgbClr val="D9C3A5">
                <a:tint val="50000"/>
                <a:satMod val="180000"/>
              </a:srgbClr>
            </a:duotone>
          </a:blip>
          <a:stretch>
            <a:fillRect/>
          </a:stretch>
        </p:blipFill>
        <p:spPr>
          <a:xfrm rot="16200000">
            <a:off x="-533398" y="4318000"/>
            <a:ext cx="2087193" cy="529012"/>
          </a:xfrm>
          <a:prstGeom prst="rect">
            <a:avLst/>
          </a:prstGeom>
          <a:effectLst>
            <a:glow rad="63500">
              <a:schemeClr val="accent2">
                <a:satMod val="175000"/>
                <a:alpha val="40000"/>
              </a:schemeClr>
            </a:glow>
          </a:effectLst>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to="" calcmode="lin" valueType="num">
                                      <p:cBhvr>
                                        <p:cTn id="10" dur="1" fill="hold"/>
                                        <p:tgtEl>
                                          <p:spTgt spid="1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to="" calcmode="lin" valueType="num">
                                      <p:cBhvr>
                                        <p:cTn id="13" dur="1" fill="hold"/>
                                        <p:tgtEl>
                                          <p:spTgt spid="15"/>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to="" calcmode="lin" valueType="num">
                                      <p:cBhvr>
                                        <p:cTn id="16" dur="1" fill="hold"/>
                                        <p:tgtEl>
                                          <p:spTgt spid="2"/>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chemeClr val="accent2">
                <a:tint val="45000"/>
                <a:satMod val="400000"/>
              </a:schemeClr>
            </a:duotone>
          </a:blip>
          <a:stretch>
            <a:fillRect/>
          </a:stretch>
        </p:blipFill>
        <p:spPr>
          <a:xfrm>
            <a:off x="0" y="-10894"/>
            <a:ext cx="9144000" cy="6879788"/>
          </a:xfrm>
          <a:prstGeom prst="rect">
            <a:avLst/>
          </a:prstGeom>
          <a:ln>
            <a:noFill/>
          </a:ln>
          <a:effectLst>
            <a:glow rad="228600">
              <a:schemeClr val="accent2">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effectLst>
            <a:glow rad="63500">
              <a:schemeClr val="accent5">
                <a:satMod val="175000"/>
                <a:alpha val="40000"/>
              </a:schemeClr>
            </a:glow>
          </a:effectLst>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ln/>
          </p:spPr>
          <p:style>
            <a:lnRef idx="1">
              <a:schemeClr val="accent3"/>
            </a:lnRef>
            <a:fillRef idx="2">
              <a:schemeClr val="accent3"/>
            </a:fillRef>
            <a:effectRef idx="1">
              <a:schemeClr val="accent3"/>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p>
        </p:txBody>
      </p:sp>
      <p:pic>
        <p:nvPicPr>
          <p:cNvPr id="13" name="صورة 12" descr="0131.gif"/>
          <p:cNvPicPr>
            <a:picLocks noChangeAspect="1"/>
          </p:cNvPicPr>
          <p:nvPr/>
        </p:nvPicPr>
        <p:blipFill>
          <a:blip r:embed="rId9">
            <a:clrChange>
              <a:clrFrom>
                <a:srgbClr val="FFFFFF"/>
              </a:clrFrom>
              <a:clrTo>
                <a:srgbClr val="FFFFFF">
                  <a:alpha val="0"/>
                </a:srgbClr>
              </a:clrTo>
            </a:clrChange>
          </a:blip>
          <a:srcRect l="35912" t="92963" r="56882" b="4895"/>
          <a:stretch>
            <a:fillRect/>
          </a:stretch>
        </p:blipFill>
        <p:spPr>
          <a:xfrm rot="16200000">
            <a:off x="-562000" y="4308500"/>
            <a:ext cx="2140000" cy="609600"/>
          </a:xfrm>
          <a:prstGeom prst="rect">
            <a:avLst/>
          </a:prstGeom>
          <a:effectLst>
            <a:glow rad="63500">
              <a:schemeClr val="accent2">
                <a:satMod val="175000"/>
                <a:alpha val="40000"/>
              </a:schemeClr>
            </a:glow>
          </a:effectLst>
        </p:spPr>
      </p:pic>
      <p:pic>
        <p:nvPicPr>
          <p:cNvPr id="14" name="صورة 13" descr="الكفاية-الثالثة.gif"/>
          <p:cNvPicPr>
            <a:picLocks noChangeAspect="1"/>
          </p:cNvPicPr>
          <p:nvPr/>
        </p:nvPicPr>
        <p:blipFill>
          <a:blip r:embed="rId10">
            <a:duotone>
              <a:schemeClr val="accent2">
                <a:shade val="45000"/>
                <a:satMod val="135000"/>
              </a:schemeClr>
              <a:prstClr val="white"/>
            </a:duotone>
          </a:blip>
          <a:stretch>
            <a:fillRect/>
          </a:stretch>
        </p:blipFill>
        <p:spPr>
          <a:xfrm>
            <a:off x="7920000" y="72000"/>
            <a:ext cx="727200" cy="1357868"/>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to="" calcmode="lin" valueType="num">
                                      <p:cBhvr>
                                        <p:cTn id="19"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DEBCF">
                <a:alpha val="25000"/>
              </a:srgbClr>
            </a:gs>
            <a:gs pos="50000">
              <a:srgbClr val="9CB86E">
                <a:alpha val="32000"/>
              </a:srgbClr>
            </a:gs>
            <a:gs pos="100000">
              <a:srgbClr val="156B13">
                <a:alpha val="41000"/>
              </a:srgbClr>
            </a:gs>
          </a:gsLst>
          <a:lin ang="2700000" scaled="1"/>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chemeClr val="accent3">
                <a:tint val="45000"/>
                <a:satMod val="400000"/>
              </a:schemeClr>
            </a:duotone>
          </a:blip>
          <a:stretch>
            <a:fillRect/>
          </a:stretch>
        </p:blipFill>
        <p:spPr>
          <a:xfrm>
            <a:off x="0" y="-10894"/>
            <a:ext cx="9144000" cy="6879788"/>
          </a:xfrm>
          <a:prstGeom prst="rect">
            <a:avLst/>
          </a:prstGeom>
          <a:ln>
            <a:noFill/>
          </a:ln>
          <a:effectLst>
            <a:glow rad="228600">
              <a:schemeClr val="accent3">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effectLst>
            <a:glow rad="63500">
              <a:schemeClr val="accent5">
                <a:satMod val="175000"/>
                <a:alpha val="40000"/>
              </a:schemeClr>
            </a:glow>
          </a:effectLst>
        </p:grpSpPr>
        <p:sp>
          <p:nvSpPr>
            <p:cNvPr id="8" name="مستطيل 7"/>
            <p:cNvSpPr/>
            <p:nvPr userDrawn="1"/>
          </p:nvSpPr>
          <p:spPr>
            <a:xfrm>
              <a:off x="71406" y="3500438"/>
              <a:ext cx="571504" cy="1785950"/>
            </a:xfrm>
            <a:prstGeom prst="rect">
              <a:avLst/>
            </a:prstGeom>
            <a:ln/>
          </p:spPr>
          <p:style>
            <a:lnRef idx="1">
              <a:schemeClr val="accent5"/>
            </a:lnRef>
            <a:fillRef idx="2">
              <a:schemeClr val="accent5"/>
            </a:fillRef>
            <a:effectRef idx="1">
              <a:schemeClr val="accent5"/>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rgbClr val="00B050"/>
                  </a:solidFill>
                </a:ln>
                <a:solidFill>
                  <a:srgbClr val="00B050"/>
                </a:solidFill>
                <a:effectLst>
                  <a:outerShdw blurRad="76200" dist="50800" dir="5400000" algn="tl" rotWithShape="0">
                    <a:srgbClr val="000000">
                      <a:alpha val="65000"/>
                    </a:srgbClr>
                  </a:outerShdw>
                </a:effectLst>
              </a:rPr>
              <a:t>4</a:t>
            </a:r>
          </a:p>
        </p:txBody>
      </p:sp>
      <p:pic>
        <p:nvPicPr>
          <p:cNvPr id="15" name="صورة 14" descr="الكفاية-الرابعة.gif"/>
          <p:cNvPicPr>
            <a:picLocks noChangeAspect="1"/>
          </p:cNvPicPr>
          <p:nvPr/>
        </p:nvPicPr>
        <p:blipFill>
          <a:blip r:embed="rId9">
            <a:duotone>
              <a:schemeClr val="accent3">
                <a:shade val="45000"/>
                <a:satMod val="135000"/>
              </a:schemeClr>
              <a:prstClr val="white"/>
            </a:duotone>
          </a:blip>
          <a:stretch>
            <a:fillRect/>
          </a:stretch>
        </p:blipFill>
        <p:spPr>
          <a:xfrm>
            <a:off x="8136000" y="63318"/>
            <a:ext cx="726842" cy="1357200"/>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7" name="صورة 16" descr="0143.gif"/>
          <p:cNvPicPr>
            <a:picLocks noChangeAspect="1"/>
          </p:cNvPicPr>
          <p:nvPr/>
        </p:nvPicPr>
        <p:blipFill>
          <a:blip r:embed="rId10">
            <a:clrChange>
              <a:clrFrom>
                <a:srgbClr val="FFFFFF"/>
              </a:clrFrom>
              <a:clrTo>
                <a:srgbClr val="FFFFFF">
                  <a:alpha val="0"/>
                </a:srgbClr>
              </a:clrTo>
            </a:clrChange>
            <a:grayscl/>
          </a:blip>
          <a:srcRect l="32933" t="93101" r="57008" b="4908"/>
          <a:stretch>
            <a:fillRect/>
          </a:stretch>
        </p:blipFill>
        <p:spPr>
          <a:xfrm rot="16200000">
            <a:off x="-480083" y="4314485"/>
            <a:ext cx="2014858" cy="590229"/>
          </a:xfrm>
          <a:prstGeom prst="rect">
            <a:avLst/>
          </a:prstGeom>
          <a:effectLst>
            <a:glow rad="63500">
              <a:schemeClr val="accent3">
                <a:satMod val="175000"/>
                <a:alpha val="40000"/>
              </a:schemeClr>
            </a:glow>
          </a:effec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to="" calcmode="lin" valueType="num">
                                      <p:cBhvr>
                                        <p:cTn id="16" dur="1" fill="hold"/>
                                        <p:tgtEl>
                                          <p:spTgt spid="15"/>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89334E">
                <a:alpha val="7000"/>
              </a:srgbClr>
            </a:gs>
            <a:gs pos="30000">
              <a:srgbClr val="89334E">
                <a:alpha val="29000"/>
              </a:srgbClr>
            </a:gs>
            <a:gs pos="70000">
              <a:srgbClr val="89334E">
                <a:alpha val="42000"/>
              </a:srgbClr>
            </a:gs>
            <a:gs pos="100000">
              <a:srgbClr val="89334E">
                <a:alpha val="74000"/>
              </a:srgbClr>
            </a:gs>
          </a:gsLst>
          <a:lin ang="2700000" scaled="1"/>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4">
            <a:duotone>
              <a:prstClr val="black"/>
              <a:srgbClr val="89334E">
                <a:tint val="45000"/>
                <a:satMod val="400000"/>
              </a:srgbClr>
            </a:duotone>
          </a:blip>
          <a:stretch>
            <a:fillRect/>
          </a:stretch>
        </p:blipFill>
        <p:spPr>
          <a:xfrm>
            <a:off x="0" y="-10894"/>
            <a:ext cx="9144000" cy="6879788"/>
          </a:xfrm>
          <a:prstGeom prst="rect">
            <a:avLst/>
          </a:prstGeom>
          <a:ln>
            <a:noFill/>
          </a:ln>
          <a:effectLst>
            <a:glow rad="228600">
              <a:srgbClr val="89334E">
                <a:alpha val="40000"/>
              </a:srgb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5"/>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6"/>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89334E"/>
          </a:solidFill>
          <a:effectLst>
            <a:glow rad="63500">
              <a:schemeClr val="accent5">
                <a:satMod val="175000"/>
                <a:alpha val="40000"/>
              </a:schemeClr>
            </a:glow>
          </a:effectLst>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grp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grp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7">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7">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rgbClr val="00B050"/>
                  </a:solidFill>
                </a:ln>
                <a:solidFill>
                  <a:srgbClr val="00B050"/>
                </a:solidFill>
                <a:effectLst>
                  <a:outerShdw blurRad="76200" dist="50800" dir="5400000" algn="tl" rotWithShape="0">
                    <a:srgbClr val="000000">
                      <a:alpha val="65000"/>
                    </a:srgbClr>
                  </a:outerShdw>
                </a:effectLst>
              </a:rPr>
              <a:t>5</a:t>
            </a:r>
          </a:p>
        </p:txBody>
      </p:sp>
      <p:pic>
        <p:nvPicPr>
          <p:cNvPr id="14" name="صورة 13" descr="الكفاية-الخامسة.gif"/>
          <p:cNvPicPr>
            <a:picLocks noChangeAspect="1"/>
          </p:cNvPicPr>
          <p:nvPr/>
        </p:nvPicPr>
        <p:blipFill>
          <a:blip r:embed="rId8">
            <a:duotone>
              <a:schemeClr val="accent2">
                <a:shade val="45000"/>
                <a:satMod val="135000"/>
              </a:schemeClr>
              <a:prstClr val="white"/>
            </a:duotone>
          </a:blip>
          <a:stretch>
            <a:fillRect/>
          </a:stretch>
        </p:blipFill>
        <p:spPr>
          <a:xfrm>
            <a:off x="8136000" y="64800"/>
            <a:ext cx="726842" cy="1357200"/>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9" name="صورة 18" descr="0183.gif"/>
          <p:cNvPicPr>
            <a:picLocks noChangeAspect="1"/>
          </p:cNvPicPr>
          <p:nvPr/>
        </p:nvPicPr>
        <p:blipFill>
          <a:blip r:embed="rId9">
            <a:clrChange>
              <a:clrFrom>
                <a:srgbClr val="FFFFFF"/>
              </a:clrFrom>
              <a:clrTo>
                <a:srgbClr val="FFFFFF">
                  <a:alpha val="0"/>
                </a:srgbClr>
              </a:clrTo>
            </a:clrChange>
            <a:duotone>
              <a:schemeClr val="accent3">
                <a:shade val="45000"/>
                <a:satMod val="135000"/>
              </a:schemeClr>
              <a:prstClr val="white"/>
            </a:duotone>
          </a:blip>
          <a:srcRect l="32539" t="92976" r="57023" b="4792"/>
          <a:stretch>
            <a:fillRect/>
          </a:stretch>
        </p:blipFill>
        <p:spPr>
          <a:xfrm rot="16200000">
            <a:off x="-511630" y="4285345"/>
            <a:ext cx="2039259" cy="595085"/>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3713" r:id="rId1"/>
    <p:sldLayoutId id="2147483714" r:id="rId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to="" calcmode="lin" valueType="num">
                                      <p:cBhvr>
                                        <p:cTn id="16" dur="1" fill="hold"/>
                                        <p:tgtEl>
                                          <p:spTgt spid="14"/>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gi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3514275" y="513440"/>
            <a:ext cx="2465610" cy="879928"/>
            <a:chOff x="6241142" y="1921329"/>
            <a:chExt cx="2149930" cy="879928"/>
          </a:xfrm>
        </p:grpSpPr>
        <p:sp>
          <p:nvSpPr>
            <p:cNvPr id="6" name="شكل حر 5">
              <a:hlinkClick r:id="rId2"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مربع نص 6">
              <a:hlinkClick r:id="rId2"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الكفاية القرائية</a:t>
              </a:r>
            </a:p>
          </p:txBody>
        </p:sp>
      </p:grpSp>
      <p:grpSp>
        <p:nvGrpSpPr>
          <p:cNvPr id="8" name="مجموعة 7"/>
          <p:cNvGrpSpPr/>
          <p:nvPr/>
        </p:nvGrpSpPr>
        <p:grpSpPr>
          <a:xfrm>
            <a:off x="6168574" y="435425"/>
            <a:ext cx="1146626" cy="986970"/>
            <a:chOff x="1944917" y="319315"/>
            <a:chExt cx="1146626" cy="986970"/>
          </a:xfrm>
        </p:grpSpPr>
        <p:sp>
          <p:nvSpPr>
            <p:cNvPr id="9" name="شكل حر 8"/>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مربع نص 9">
              <a:hlinkClick r:id="rId2"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ثالثًا:</a:t>
              </a:r>
            </a:p>
          </p:txBody>
        </p:sp>
      </p:grpSp>
      <p:sp>
        <p:nvSpPr>
          <p:cNvPr id="13" name="مستطيل 12">
            <a:hlinkHover r:id="" action="ppaction://noaction" highlightClick="1"/>
          </p:cNvPr>
          <p:cNvSpPr/>
          <p:nvPr/>
        </p:nvSpPr>
        <p:spPr>
          <a:xfrm>
            <a:off x="3585032" y="2017489"/>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cs typeface="+mj-cs"/>
              </a:rPr>
              <a:t>القراءة السريعة</a:t>
            </a:r>
          </a:p>
        </p:txBody>
      </p:sp>
      <p:sp>
        <p:nvSpPr>
          <p:cNvPr id="14" name="مستطيل 13">
            <a:hlinkClick r:id="" action="ppaction://noaction"/>
            <a:hlinkHover r:id="" action="ppaction://noaction" highlightClick="1"/>
          </p:cNvPr>
          <p:cNvSpPr/>
          <p:nvPr/>
        </p:nvSpPr>
        <p:spPr>
          <a:xfrm>
            <a:off x="1683661" y="2786743"/>
            <a:ext cx="2846964" cy="551543"/>
          </a:xfrm>
          <a:prstGeom prst="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j-cs"/>
              </a:rPr>
              <a:t>أنواعـــــــــــــــها</a:t>
            </a:r>
          </a:p>
        </p:txBody>
      </p:sp>
      <p:sp>
        <p:nvSpPr>
          <p:cNvPr id="15" name="مستطيل 14">
            <a:hlinkClick r:id="" action="ppaction://noaction"/>
            <a:hlinkHover r:id="" action="ppaction://noaction" highlightClick="1"/>
          </p:cNvPr>
          <p:cNvSpPr/>
          <p:nvPr/>
        </p:nvSpPr>
        <p:spPr>
          <a:xfrm>
            <a:off x="1683661" y="3599543"/>
            <a:ext cx="2846964" cy="551543"/>
          </a:xfrm>
          <a:prstGeom prst="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j-cs"/>
              </a:rPr>
              <a:t>إستراتيجياتــــــها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8.gif"/>
          <p:cNvPicPr>
            <a:picLocks noChangeAspect="1"/>
          </p:cNvPicPr>
          <p:nvPr/>
        </p:nvPicPr>
        <p:blipFill>
          <a:blip r:embed="rId2">
            <a:clrChange>
              <a:clrFrom>
                <a:srgbClr val="FFFFFF"/>
              </a:clrFrom>
              <a:clrTo>
                <a:srgbClr val="FFFFFF">
                  <a:alpha val="0"/>
                </a:srgbClr>
              </a:clrTo>
            </a:clrChange>
          </a:blip>
          <a:srcRect l="9112" t="15920" b="40691"/>
          <a:stretch>
            <a:fillRect/>
          </a:stretch>
        </p:blipFill>
        <p:spPr>
          <a:xfrm>
            <a:off x="1460310" y="1351129"/>
            <a:ext cx="7142071" cy="4831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8.gif"/>
          <p:cNvPicPr>
            <a:picLocks noChangeAspect="1"/>
          </p:cNvPicPr>
          <p:nvPr/>
        </p:nvPicPr>
        <p:blipFill>
          <a:blip r:embed="rId2">
            <a:clrChange>
              <a:clrFrom>
                <a:srgbClr val="FFFFFF"/>
              </a:clrFrom>
              <a:clrTo>
                <a:srgbClr val="FFFFFF">
                  <a:alpha val="0"/>
                </a:srgbClr>
              </a:clrTo>
            </a:clrChange>
          </a:blip>
          <a:srcRect l="9112" t="65377" b="7662"/>
          <a:stretch>
            <a:fillRect/>
          </a:stretch>
        </p:blipFill>
        <p:spPr>
          <a:xfrm>
            <a:off x="1651379" y="1931158"/>
            <a:ext cx="7142071" cy="30020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9.gif"/>
          <p:cNvPicPr>
            <a:picLocks noChangeAspect="1"/>
          </p:cNvPicPr>
          <p:nvPr/>
        </p:nvPicPr>
        <p:blipFill>
          <a:blip r:embed="rId2">
            <a:clrChange>
              <a:clrFrom>
                <a:srgbClr val="FFFFFF"/>
              </a:clrFrom>
              <a:clrTo>
                <a:srgbClr val="FFFFFF">
                  <a:alpha val="0"/>
                </a:srgbClr>
              </a:clrTo>
            </a:clrChange>
          </a:blip>
          <a:srcRect l="4456" t="8159" r="5521" b="51610"/>
          <a:stretch>
            <a:fillRect/>
          </a:stretch>
        </p:blipFill>
        <p:spPr>
          <a:xfrm>
            <a:off x="1473961" y="1419367"/>
            <a:ext cx="7233314" cy="4326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9.gif"/>
          <p:cNvPicPr>
            <a:picLocks noChangeAspect="1"/>
          </p:cNvPicPr>
          <p:nvPr/>
        </p:nvPicPr>
        <p:blipFill>
          <a:blip r:embed="rId2">
            <a:clrChange>
              <a:clrFrom>
                <a:srgbClr val="FFFFFF"/>
              </a:clrFrom>
              <a:clrTo>
                <a:srgbClr val="FFFFFF">
                  <a:alpha val="0"/>
                </a:srgbClr>
              </a:clrTo>
            </a:clrChange>
          </a:blip>
          <a:srcRect l="4456" t="48771" r="5521" b="7065"/>
          <a:stretch>
            <a:fillRect/>
          </a:stretch>
        </p:blipFill>
        <p:spPr>
          <a:xfrm>
            <a:off x="1583143" y="1378424"/>
            <a:ext cx="7233314" cy="4749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0.gif"/>
          <p:cNvPicPr>
            <a:picLocks noChangeAspect="1"/>
          </p:cNvPicPr>
          <p:nvPr/>
        </p:nvPicPr>
        <p:blipFill>
          <a:blip r:embed="rId2">
            <a:clrChange>
              <a:clrFrom>
                <a:srgbClr val="FFFFFF"/>
              </a:clrFrom>
              <a:clrTo>
                <a:srgbClr val="FFFFFF">
                  <a:alpha val="0"/>
                </a:srgbClr>
              </a:clrTo>
            </a:clrChange>
          </a:blip>
          <a:srcRect l="8451" t="8557" r="3124" b="54303"/>
          <a:stretch>
            <a:fillRect/>
          </a:stretch>
        </p:blipFill>
        <p:spPr>
          <a:xfrm>
            <a:off x="1555845" y="1419367"/>
            <a:ext cx="7137779" cy="40124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0.gif"/>
          <p:cNvPicPr>
            <a:picLocks noChangeAspect="1"/>
          </p:cNvPicPr>
          <p:nvPr/>
        </p:nvPicPr>
        <p:blipFill>
          <a:blip r:embed="rId2">
            <a:clrChange>
              <a:clrFrom>
                <a:srgbClr val="FFFFFF"/>
              </a:clrFrom>
              <a:clrTo>
                <a:srgbClr val="FFFFFF">
                  <a:alpha val="0"/>
                </a:srgbClr>
              </a:clrTo>
            </a:clrChange>
          </a:blip>
          <a:srcRect l="8451" t="45697" r="3124" b="7264"/>
          <a:stretch>
            <a:fillRect/>
          </a:stretch>
        </p:blipFill>
        <p:spPr>
          <a:xfrm>
            <a:off x="1719619" y="1160063"/>
            <a:ext cx="7137779" cy="50817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1.gif"/>
          <p:cNvPicPr>
            <a:picLocks noChangeAspect="1"/>
          </p:cNvPicPr>
          <p:nvPr/>
        </p:nvPicPr>
        <p:blipFill>
          <a:blip r:embed="rId2">
            <a:clrChange>
              <a:clrFrom>
                <a:srgbClr val="FFFFFF"/>
              </a:clrFrom>
              <a:clrTo>
                <a:srgbClr val="FFFFFF">
                  <a:alpha val="0"/>
                </a:srgbClr>
              </a:clrTo>
            </a:clrChange>
          </a:blip>
          <a:srcRect l="4036" t="10945" r="2063" b="54388"/>
          <a:stretch>
            <a:fillRect/>
          </a:stretch>
        </p:blipFill>
        <p:spPr>
          <a:xfrm>
            <a:off x="1596789" y="1494429"/>
            <a:ext cx="7083189" cy="3705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1.gif"/>
          <p:cNvPicPr>
            <a:picLocks noChangeAspect="1"/>
          </p:cNvPicPr>
          <p:nvPr/>
        </p:nvPicPr>
        <p:blipFill>
          <a:blip r:embed="rId2">
            <a:clrChange>
              <a:clrFrom>
                <a:srgbClr val="FFFFFF"/>
              </a:clrFrom>
              <a:clrTo>
                <a:srgbClr val="FFFFFF">
                  <a:alpha val="0"/>
                </a:srgbClr>
              </a:clrTo>
            </a:clrChange>
          </a:blip>
          <a:srcRect l="4036" t="46634" r="2063" b="24765"/>
          <a:stretch>
            <a:fillRect/>
          </a:stretch>
        </p:blipFill>
        <p:spPr>
          <a:xfrm>
            <a:off x="1637734" y="1446662"/>
            <a:ext cx="7083189" cy="3057099"/>
          </a:xfrm>
          <a:prstGeom prst="rect">
            <a:avLst/>
          </a:prstGeom>
        </p:spPr>
      </p:pic>
      <p:pic>
        <p:nvPicPr>
          <p:cNvPr id="3" name="صورة 2" descr="61.gif"/>
          <p:cNvPicPr>
            <a:picLocks noChangeAspect="1"/>
          </p:cNvPicPr>
          <p:nvPr/>
        </p:nvPicPr>
        <p:blipFill>
          <a:blip r:embed="rId2">
            <a:clrChange>
              <a:clrFrom>
                <a:srgbClr val="FFFFFF"/>
              </a:clrFrom>
              <a:clrTo>
                <a:srgbClr val="FFFFFF">
                  <a:alpha val="0"/>
                </a:srgbClr>
              </a:clrTo>
            </a:clrChange>
          </a:blip>
          <a:srcRect l="4036" t="78555" r="2063" b="9826"/>
          <a:stretch>
            <a:fillRect/>
          </a:stretch>
        </p:blipFill>
        <p:spPr>
          <a:xfrm>
            <a:off x="1637734" y="4858603"/>
            <a:ext cx="7083189" cy="1241946"/>
          </a:xfrm>
          <a:prstGeom prst="rect">
            <a:avLst/>
          </a:prstGeom>
        </p:spPr>
      </p:pic>
      <p:sp>
        <p:nvSpPr>
          <p:cNvPr id="4" name="مربع نص 3"/>
          <p:cNvSpPr txBox="1"/>
          <p:nvPr/>
        </p:nvSpPr>
        <p:spPr>
          <a:xfrm>
            <a:off x="4380933" y="5049671"/>
            <a:ext cx="805218"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1.350</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6769291" y="5377217"/>
            <a:ext cx="805218"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4367285" y="5336274"/>
            <a:ext cx="805218"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1.350</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3398294" y="5377217"/>
            <a:ext cx="805218"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2374712" y="5377217"/>
            <a:ext cx="805218"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270</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2.gif"/>
          <p:cNvPicPr>
            <a:picLocks noChangeAspect="1"/>
          </p:cNvPicPr>
          <p:nvPr/>
        </p:nvPicPr>
        <p:blipFill>
          <a:blip r:embed="rId2">
            <a:clrChange>
              <a:clrFrom>
                <a:srgbClr val="FFFFFF"/>
              </a:clrFrom>
              <a:clrTo>
                <a:srgbClr val="FFFFFF">
                  <a:alpha val="0"/>
                </a:srgbClr>
              </a:clrTo>
            </a:clrChange>
          </a:blip>
          <a:srcRect l="9031" t="11144" b="45871"/>
          <a:stretch>
            <a:fillRect/>
          </a:stretch>
        </p:blipFill>
        <p:spPr>
          <a:xfrm>
            <a:off x="1702913" y="1487605"/>
            <a:ext cx="6935394" cy="4380931"/>
          </a:xfrm>
          <a:prstGeom prst="rect">
            <a:avLst/>
          </a:prstGeom>
        </p:spPr>
      </p:pic>
      <p:cxnSp>
        <p:nvCxnSpPr>
          <p:cNvPr id="4" name="رابط مستقيم 3"/>
          <p:cNvCxnSpPr/>
          <p:nvPr/>
        </p:nvCxnSpPr>
        <p:spPr>
          <a:xfrm rot="10800000" flipV="1">
            <a:off x="4716971" y="1842446"/>
            <a:ext cx="36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رابط مستقيم 7"/>
          <p:cNvCxnSpPr/>
          <p:nvPr/>
        </p:nvCxnSpPr>
        <p:spPr>
          <a:xfrm rot="10800000" flipV="1">
            <a:off x="4935335" y="2579425"/>
            <a:ext cx="36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رابط مستقيم 8"/>
          <p:cNvCxnSpPr/>
          <p:nvPr/>
        </p:nvCxnSpPr>
        <p:spPr>
          <a:xfrm rot="10800000" flipV="1">
            <a:off x="3535524" y="3289109"/>
            <a:ext cx="90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رابط مستقيم 9"/>
          <p:cNvCxnSpPr/>
          <p:nvPr/>
        </p:nvCxnSpPr>
        <p:spPr>
          <a:xfrm rot="10800000" flipV="1">
            <a:off x="4184696" y="3657598"/>
            <a:ext cx="36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رابط مستقيم 10"/>
          <p:cNvCxnSpPr/>
          <p:nvPr/>
        </p:nvCxnSpPr>
        <p:spPr>
          <a:xfrm rot="10800000" flipV="1">
            <a:off x="3663502" y="3985144"/>
            <a:ext cx="54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رابط مستقيم 11"/>
          <p:cNvCxnSpPr/>
          <p:nvPr/>
        </p:nvCxnSpPr>
        <p:spPr>
          <a:xfrm rot="10800000" flipV="1">
            <a:off x="1807406" y="4367281"/>
            <a:ext cx="54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رابط مستقيم 12"/>
          <p:cNvCxnSpPr/>
          <p:nvPr/>
        </p:nvCxnSpPr>
        <p:spPr>
          <a:xfrm rot="10800000" flipV="1">
            <a:off x="1725519" y="4722123"/>
            <a:ext cx="54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رابط مستقيم 13"/>
          <p:cNvCxnSpPr/>
          <p:nvPr/>
        </p:nvCxnSpPr>
        <p:spPr>
          <a:xfrm rot="10800000" flipV="1">
            <a:off x="1739167" y="5486397"/>
            <a:ext cx="540000" cy="1"/>
          </a:xfrm>
          <a:prstGeom prst="line">
            <a:avLst/>
          </a:prstGeom>
        </p:spPr>
        <p:style>
          <a:lnRef idx="2">
            <a:schemeClr val="accent2"/>
          </a:lnRef>
          <a:fillRef idx="0">
            <a:schemeClr val="accent2"/>
          </a:fillRef>
          <a:effectRef idx="1">
            <a:schemeClr val="accent2"/>
          </a:effectRef>
          <a:fontRef idx="minor">
            <a:schemeClr val="tx1"/>
          </a:fontRef>
        </p:style>
      </p:cxnSp>
      <p:sp>
        <p:nvSpPr>
          <p:cNvPr id="15" name="مربع نص 14"/>
          <p:cNvSpPr txBox="1"/>
          <p:nvPr/>
        </p:nvSpPr>
        <p:spPr>
          <a:xfrm>
            <a:off x="6045958" y="1910687"/>
            <a:ext cx="65509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الشعراء</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3466532" y="2620371"/>
            <a:ext cx="1037231"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الانجليزية</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to="" calcmode="lin" valueType="num">
                                      <p:cBhvr>
                                        <p:cTn id="17" dur="1" fill="hold"/>
                                        <p:tgtEl>
                                          <p:spTgt spid="1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to="" calcmode="lin" valueType="num">
                                      <p:cBhvr>
                                        <p:cTn id="27" dur="1" fill="hold"/>
                                        <p:tgtEl>
                                          <p:spTgt spid="1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3.gif"/>
          <p:cNvPicPr>
            <a:picLocks noChangeAspect="1"/>
          </p:cNvPicPr>
          <p:nvPr/>
        </p:nvPicPr>
        <p:blipFill>
          <a:blip r:embed="rId2">
            <a:clrChange>
              <a:clrFrom>
                <a:srgbClr val="FFFFFF"/>
              </a:clrFrom>
              <a:clrTo>
                <a:srgbClr val="FFFFFF">
                  <a:alpha val="0"/>
                </a:srgbClr>
              </a:clrTo>
            </a:clrChange>
          </a:blip>
          <a:srcRect l="4600" t="14726" r="3754" b="47005"/>
          <a:stretch>
            <a:fillRect/>
          </a:stretch>
        </p:blipFill>
        <p:spPr>
          <a:xfrm>
            <a:off x="1528549" y="1480782"/>
            <a:ext cx="7069541" cy="41830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5"/>
          <p:cNvGrpSpPr/>
          <p:nvPr/>
        </p:nvGrpSpPr>
        <p:grpSpPr>
          <a:xfrm>
            <a:off x="5130800" y="223215"/>
            <a:ext cx="2788832" cy="729123"/>
            <a:chOff x="2806055" y="3415865"/>
            <a:chExt cx="2788832" cy="729123"/>
          </a:xfrm>
        </p:grpSpPr>
        <p:pic>
          <p:nvPicPr>
            <p:cNvPr id="7" name="صورة 6" descr="0001.gif"/>
            <p:cNvPicPr>
              <a:picLocks noChangeAspect="1"/>
            </p:cNvPicPr>
            <p:nvPr/>
          </p:nvPicPr>
          <p:blipFill>
            <a:blip r:embed="rId2"/>
            <a:stretch>
              <a:fillRect/>
            </a:stretch>
          </p:blipFill>
          <p:spPr>
            <a:xfrm>
              <a:off x="4809882" y="3415865"/>
              <a:ext cx="785005" cy="729123"/>
            </a:xfrm>
            <a:prstGeom prst="rect">
              <a:avLst/>
            </a:prstGeom>
          </p:spPr>
        </p:pic>
        <p:sp>
          <p:nvSpPr>
            <p:cNvPr id="8" name="مربع نص 7"/>
            <p:cNvSpPr txBox="1"/>
            <p:nvPr/>
          </p:nvSpPr>
          <p:spPr>
            <a:xfrm>
              <a:off x="2806055" y="3538352"/>
              <a:ext cx="199018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AL-Bsher" pitchFamily="2" charset="-78"/>
                </a:rPr>
                <a:t>نشاطات تمهيدية</a:t>
              </a:r>
              <a:endParaRPr lang="en-GB"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AL-Bsher" pitchFamily="2" charset="-78"/>
              </a:endParaRPr>
            </a:p>
          </p:txBody>
        </p:sp>
      </p:grpSp>
      <p:pic>
        <p:nvPicPr>
          <p:cNvPr id="9" name="صورة 8" descr="54.gif"/>
          <p:cNvPicPr>
            <a:picLocks noChangeAspect="1"/>
          </p:cNvPicPr>
          <p:nvPr/>
        </p:nvPicPr>
        <p:blipFill>
          <a:blip r:embed="rId3">
            <a:clrChange>
              <a:clrFrom>
                <a:srgbClr val="FFFFFF"/>
              </a:clrFrom>
              <a:clrTo>
                <a:srgbClr val="FFFFFF">
                  <a:alpha val="0"/>
                </a:srgbClr>
              </a:clrTo>
            </a:clrChange>
          </a:blip>
          <a:srcRect l="8781" t="20344" r="2749" b="73809"/>
          <a:stretch>
            <a:fillRect/>
          </a:stretch>
        </p:blipFill>
        <p:spPr>
          <a:xfrm>
            <a:off x="1545465" y="1326520"/>
            <a:ext cx="7134895" cy="631069"/>
          </a:xfrm>
          <a:prstGeom prst="rect">
            <a:avLst/>
          </a:prstGeom>
        </p:spPr>
      </p:pic>
      <p:pic>
        <p:nvPicPr>
          <p:cNvPr id="10" name="صورة 9" descr="54.gif"/>
          <p:cNvPicPr>
            <a:picLocks noChangeAspect="1"/>
          </p:cNvPicPr>
          <p:nvPr/>
        </p:nvPicPr>
        <p:blipFill>
          <a:blip r:embed="rId3">
            <a:clrChange>
              <a:clrFrom>
                <a:srgbClr val="FFFFFF"/>
              </a:clrFrom>
              <a:clrTo>
                <a:srgbClr val="FFFFFF">
                  <a:alpha val="0"/>
                </a:srgbClr>
              </a:clrTo>
            </a:clrChange>
          </a:blip>
          <a:srcRect l="8781" t="26907" r="2749" b="35269"/>
          <a:stretch>
            <a:fillRect/>
          </a:stretch>
        </p:blipFill>
        <p:spPr>
          <a:xfrm>
            <a:off x="1545465" y="2034862"/>
            <a:ext cx="7134895" cy="4082598"/>
          </a:xfrm>
          <a:prstGeom prst="rect">
            <a:avLst/>
          </a:prstGeom>
        </p:spPr>
      </p:pic>
      <p:sp>
        <p:nvSpPr>
          <p:cNvPr id="11" name="مربع نص 10"/>
          <p:cNvSpPr txBox="1"/>
          <p:nvPr/>
        </p:nvSpPr>
        <p:spPr>
          <a:xfrm>
            <a:off x="7379594" y="2485622"/>
            <a:ext cx="1171978" cy="646331"/>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استطلاع النص</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7379594" y="3290840"/>
            <a:ext cx="1171978" cy="646331"/>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قراءة حول النص</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7352299" y="4423604"/>
            <a:ext cx="1171978" cy="646331"/>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القراءة للفهم والتفسير</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to="" calcmode="lin" valueType="num">
                                      <p:cBhvr>
                                        <p:cTn id="3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705970" y="1378425"/>
            <a:ext cx="7069541" cy="2470244"/>
            <a:chOff x="1705970" y="1378425"/>
            <a:chExt cx="7069541" cy="2470244"/>
          </a:xfrm>
        </p:grpSpPr>
        <p:pic>
          <p:nvPicPr>
            <p:cNvPr id="4" name="صورة 3" descr="63.gif"/>
            <p:cNvPicPr>
              <a:picLocks noChangeAspect="1"/>
            </p:cNvPicPr>
            <p:nvPr/>
          </p:nvPicPr>
          <p:blipFill>
            <a:blip r:embed="rId2">
              <a:clrChange>
                <a:clrFrom>
                  <a:srgbClr val="FFFFFF"/>
                </a:clrFrom>
                <a:clrTo>
                  <a:srgbClr val="FFFFFF">
                    <a:alpha val="0"/>
                  </a:srgbClr>
                </a:clrTo>
              </a:clrChange>
            </a:blip>
            <a:srcRect l="4600" t="52746" r="3754" b="28526"/>
            <a:stretch>
              <a:fillRect/>
            </a:stretch>
          </p:blipFill>
          <p:spPr>
            <a:xfrm>
              <a:off x="1705970" y="1801504"/>
              <a:ext cx="7069541" cy="2047165"/>
            </a:xfrm>
            <a:prstGeom prst="rect">
              <a:avLst/>
            </a:prstGeom>
          </p:spPr>
        </p:pic>
        <p:pic>
          <p:nvPicPr>
            <p:cNvPr id="2" name="صورة 1" descr="63.gif"/>
            <p:cNvPicPr>
              <a:picLocks noChangeAspect="1"/>
            </p:cNvPicPr>
            <p:nvPr/>
          </p:nvPicPr>
          <p:blipFill>
            <a:blip r:embed="rId2">
              <a:clrChange>
                <a:clrFrom>
                  <a:srgbClr val="FFFFFF"/>
                </a:clrFrom>
                <a:clrTo>
                  <a:srgbClr val="FFFFFF">
                    <a:alpha val="0"/>
                  </a:srgbClr>
                </a:clrTo>
              </a:clrChange>
            </a:blip>
            <a:srcRect l="4600" t="18658" r="3754" b="77096"/>
            <a:stretch>
              <a:fillRect/>
            </a:stretch>
          </p:blipFill>
          <p:spPr>
            <a:xfrm>
              <a:off x="1705970" y="1378425"/>
              <a:ext cx="7069541" cy="464024"/>
            </a:xfrm>
            <a:prstGeom prst="rect">
              <a:avLst/>
            </a:prstGeom>
          </p:spPr>
        </p:pic>
      </p:grpSp>
      <p:pic>
        <p:nvPicPr>
          <p:cNvPr id="3" name="صورة 2" descr="63.gif"/>
          <p:cNvPicPr>
            <a:picLocks noChangeAspect="1"/>
          </p:cNvPicPr>
          <p:nvPr/>
        </p:nvPicPr>
        <p:blipFill>
          <a:blip r:embed="rId2">
            <a:clrChange>
              <a:clrFrom>
                <a:srgbClr val="FFFFFF"/>
              </a:clrFrom>
              <a:clrTo>
                <a:srgbClr val="FFFFFF">
                  <a:alpha val="0"/>
                </a:srgbClr>
              </a:clrTo>
            </a:clrChange>
          </a:blip>
          <a:srcRect l="4600" t="71350" r="3754" b="6866"/>
          <a:stretch>
            <a:fillRect/>
          </a:stretch>
        </p:blipFill>
        <p:spPr>
          <a:xfrm>
            <a:off x="1705970" y="3835021"/>
            <a:ext cx="7069541" cy="2381198"/>
          </a:xfrm>
          <a:prstGeom prst="rect">
            <a:avLst/>
          </a:prstGeom>
        </p:spPr>
      </p:pic>
      <p:sp>
        <p:nvSpPr>
          <p:cNvPr id="6" name="مربع نص 5"/>
          <p:cNvSpPr txBox="1"/>
          <p:nvPr/>
        </p:nvSpPr>
        <p:spPr>
          <a:xfrm>
            <a:off x="1760561" y="4476465"/>
            <a:ext cx="5390866" cy="369332"/>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البحث عن معلومة معينة، أو كلية بالبحث عن الحرف الأول أو العنوان</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760561" y="4804012"/>
            <a:ext cx="5390866" cy="369332"/>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انتقاء القارئ للموضوع بحسب المطلع أو الكاتب أو الأهمية.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760561" y="5131559"/>
            <a:ext cx="5390866" cy="369332"/>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قراءة فهارس الكتب، لأخذ انطباع عام .</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760561" y="5459106"/>
            <a:ext cx="5390866" cy="369332"/>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القفز إلى المحتوى المهم اعتمادًا على أعراف الكتابة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1760561" y="5786653"/>
            <a:ext cx="5390866" cy="369332"/>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البحث عن معلومة متصفحًا الانترنت</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4.gif"/>
          <p:cNvPicPr>
            <a:picLocks noChangeAspect="1"/>
          </p:cNvPicPr>
          <p:nvPr/>
        </p:nvPicPr>
        <p:blipFill>
          <a:blip r:embed="rId2">
            <a:clrChange>
              <a:clrFrom>
                <a:srgbClr val="FFFFFF"/>
              </a:clrFrom>
              <a:clrTo>
                <a:srgbClr val="FFFFFF">
                  <a:alpha val="0"/>
                </a:srgbClr>
              </a:clrTo>
            </a:clrChange>
          </a:blip>
          <a:srcRect l="8402" t="8557" r="4136" b="57190"/>
          <a:stretch>
            <a:fillRect/>
          </a:stretch>
        </p:blipFill>
        <p:spPr>
          <a:xfrm>
            <a:off x="1487606" y="1426191"/>
            <a:ext cx="7165075" cy="37599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4.gif"/>
          <p:cNvPicPr>
            <a:picLocks noChangeAspect="1"/>
          </p:cNvPicPr>
          <p:nvPr/>
        </p:nvPicPr>
        <p:blipFill>
          <a:blip r:embed="rId2">
            <a:clrChange>
              <a:clrFrom>
                <a:srgbClr val="FFFFFF"/>
              </a:clrFrom>
              <a:clrTo>
                <a:srgbClr val="FFFFFF">
                  <a:alpha val="0"/>
                </a:srgbClr>
              </a:clrTo>
            </a:clrChange>
          </a:blip>
          <a:srcRect l="8402" t="48778" r="4136" b="12239"/>
          <a:stretch>
            <a:fillRect/>
          </a:stretch>
        </p:blipFill>
        <p:spPr>
          <a:xfrm>
            <a:off x="1473958" y="1651379"/>
            <a:ext cx="7165075" cy="4279155"/>
          </a:xfrm>
          <a:prstGeom prst="rect">
            <a:avLst/>
          </a:prstGeom>
        </p:spPr>
      </p:pic>
      <p:sp>
        <p:nvSpPr>
          <p:cNvPr id="3" name="مربع نص 2"/>
          <p:cNvSpPr txBox="1"/>
          <p:nvPr/>
        </p:nvSpPr>
        <p:spPr>
          <a:xfrm>
            <a:off x="1569493" y="3589365"/>
            <a:ext cx="5800298"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إذا كان المعنى مهمًا، أو صعب أو أحد هاتين الصفتين.</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569493" y="4408230"/>
            <a:ext cx="5800298"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إذا كان المعنى مفهومًا، وغير صعب.</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569493" y="5227095"/>
            <a:ext cx="5800298"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إذا كان المعنى لم يكن هناك أهمية للمعنى</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5.gif"/>
          <p:cNvPicPr>
            <a:picLocks noChangeAspect="1"/>
          </p:cNvPicPr>
          <p:nvPr/>
        </p:nvPicPr>
        <p:blipFill>
          <a:blip r:embed="rId2">
            <a:clrChange>
              <a:clrFrom>
                <a:srgbClr val="FFFFFF"/>
              </a:clrFrom>
              <a:clrTo>
                <a:srgbClr val="FFFFFF">
                  <a:alpha val="0"/>
                </a:srgbClr>
              </a:clrTo>
            </a:clrChange>
          </a:blip>
          <a:srcRect l="3473" t="15920" r="3472" b="64183"/>
          <a:stretch>
            <a:fillRect/>
          </a:stretch>
        </p:blipFill>
        <p:spPr>
          <a:xfrm>
            <a:off x="1692323" y="1433014"/>
            <a:ext cx="6892120" cy="2088108"/>
          </a:xfrm>
          <a:prstGeom prst="rect">
            <a:avLst/>
          </a:prstGeom>
        </p:spPr>
      </p:pic>
      <p:pic>
        <p:nvPicPr>
          <p:cNvPr id="3" name="صورة 2" descr="65.gif"/>
          <p:cNvPicPr>
            <a:picLocks noChangeAspect="1"/>
          </p:cNvPicPr>
          <p:nvPr/>
        </p:nvPicPr>
        <p:blipFill>
          <a:blip r:embed="rId2">
            <a:clrChange>
              <a:clrFrom>
                <a:srgbClr val="FFFFFF"/>
              </a:clrFrom>
              <a:clrTo>
                <a:srgbClr val="FFFFFF">
                  <a:alpha val="0"/>
                </a:srgbClr>
              </a:clrTo>
            </a:clrChange>
          </a:blip>
          <a:srcRect l="3473" t="36077" r="3472" b="40896"/>
          <a:stretch>
            <a:fillRect/>
          </a:stretch>
        </p:blipFill>
        <p:spPr>
          <a:xfrm>
            <a:off x="1692323" y="3548418"/>
            <a:ext cx="6892120" cy="2416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6.gif"/>
          <p:cNvPicPr>
            <a:picLocks noChangeAspect="1"/>
          </p:cNvPicPr>
          <p:nvPr/>
        </p:nvPicPr>
        <p:blipFill>
          <a:blip r:embed="rId2">
            <a:clrChange>
              <a:clrFrom>
                <a:srgbClr val="FFFFFF"/>
              </a:clrFrom>
              <a:clrTo>
                <a:srgbClr val="FFFFFF">
                  <a:alpha val="0"/>
                </a:srgbClr>
              </a:clrTo>
            </a:clrChange>
          </a:blip>
          <a:srcRect l="7857" t="10149" r="2255" b="73053"/>
          <a:stretch>
            <a:fillRect/>
          </a:stretch>
        </p:blipFill>
        <p:spPr>
          <a:xfrm>
            <a:off x="1460310" y="1787862"/>
            <a:ext cx="7137779" cy="1787851"/>
          </a:xfrm>
          <a:prstGeom prst="rect">
            <a:avLst/>
          </a:prstGeom>
        </p:spPr>
      </p:pic>
      <p:pic>
        <p:nvPicPr>
          <p:cNvPr id="3" name="صورة 2" descr="66.gif"/>
          <p:cNvPicPr>
            <a:picLocks noChangeAspect="1"/>
          </p:cNvPicPr>
          <p:nvPr/>
        </p:nvPicPr>
        <p:blipFill>
          <a:blip r:embed="rId2">
            <a:clrChange>
              <a:clrFrom>
                <a:srgbClr val="FFFFFF"/>
              </a:clrFrom>
              <a:clrTo>
                <a:srgbClr val="FFFFFF">
                  <a:alpha val="0"/>
                </a:srgbClr>
              </a:clrTo>
            </a:clrChange>
          </a:blip>
          <a:srcRect l="7857" t="27717" r="2255" b="61512"/>
          <a:stretch>
            <a:fillRect/>
          </a:stretch>
        </p:blipFill>
        <p:spPr>
          <a:xfrm>
            <a:off x="1460310" y="3657600"/>
            <a:ext cx="7137779" cy="1146418"/>
          </a:xfrm>
          <a:prstGeom prst="rect">
            <a:avLst/>
          </a:prstGeom>
        </p:spPr>
      </p:pic>
      <p:sp>
        <p:nvSpPr>
          <p:cNvPr id="4" name="مربع نص 3"/>
          <p:cNvSpPr txBox="1"/>
          <p:nvPr/>
        </p:nvSpPr>
        <p:spPr>
          <a:xfrm>
            <a:off x="1596785" y="3138985"/>
            <a:ext cx="3930555"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هي تمهيد للقراءة المركزة للدخول في الموضوع</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6.gif"/>
          <p:cNvPicPr>
            <a:picLocks noChangeAspect="1"/>
          </p:cNvPicPr>
          <p:nvPr/>
        </p:nvPicPr>
        <p:blipFill>
          <a:blip r:embed="rId2">
            <a:clrChange>
              <a:clrFrom>
                <a:srgbClr val="FFFFFF"/>
              </a:clrFrom>
              <a:clrTo>
                <a:srgbClr val="FFFFFF">
                  <a:alpha val="0"/>
                </a:srgbClr>
              </a:clrTo>
            </a:clrChange>
          </a:blip>
          <a:srcRect l="7857" t="39386" r="2255" b="43046"/>
          <a:stretch>
            <a:fillRect/>
          </a:stretch>
        </p:blipFill>
        <p:spPr>
          <a:xfrm>
            <a:off x="1665026" y="1405718"/>
            <a:ext cx="7137779" cy="1869745"/>
          </a:xfrm>
          <a:prstGeom prst="rect">
            <a:avLst/>
          </a:prstGeom>
        </p:spPr>
      </p:pic>
      <p:pic>
        <p:nvPicPr>
          <p:cNvPr id="3" name="صورة 2" descr="66.gif"/>
          <p:cNvPicPr>
            <a:picLocks noChangeAspect="1"/>
          </p:cNvPicPr>
          <p:nvPr/>
        </p:nvPicPr>
        <p:blipFill>
          <a:blip r:embed="rId2">
            <a:clrChange>
              <a:clrFrom>
                <a:srgbClr val="FFFFFF"/>
              </a:clrFrom>
              <a:clrTo>
                <a:srgbClr val="FFFFFF">
                  <a:alpha val="0"/>
                </a:srgbClr>
              </a:clrTo>
            </a:clrChange>
          </a:blip>
          <a:srcRect l="7857" t="57723" r="2255" b="18010"/>
          <a:stretch>
            <a:fillRect/>
          </a:stretch>
        </p:blipFill>
        <p:spPr>
          <a:xfrm>
            <a:off x="1665026" y="3357349"/>
            <a:ext cx="7137779" cy="2582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7.gif"/>
          <p:cNvPicPr>
            <a:picLocks noChangeAspect="1"/>
          </p:cNvPicPr>
          <p:nvPr/>
        </p:nvPicPr>
        <p:blipFill>
          <a:blip r:embed="rId2">
            <a:clrChange>
              <a:clrFrom>
                <a:srgbClr val="FFFFFF"/>
              </a:clrFrom>
              <a:clrTo>
                <a:srgbClr val="FFFFFF">
                  <a:alpha val="0"/>
                </a:srgbClr>
              </a:clrTo>
            </a:clrChange>
          </a:blip>
          <a:srcRect l="3472" t="11343" r="3754" b="66501"/>
          <a:stretch>
            <a:fillRect/>
          </a:stretch>
        </p:blipFill>
        <p:spPr>
          <a:xfrm>
            <a:off x="1419368" y="2511188"/>
            <a:ext cx="7178722" cy="2429302"/>
          </a:xfrm>
          <a:prstGeom prst="rect">
            <a:avLst/>
          </a:prstGeom>
        </p:spPr>
      </p:pic>
      <p:sp>
        <p:nvSpPr>
          <p:cNvPr id="3" name="مربع نص 2"/>
          <p:cNvSpPr txBox="1"/>
          <p:nvPr/>
        </p:nvSpPr>
        <p:spPr>
          <a:xfrm>
            <a:off x="2104113" y="3220872"/>
            <a:ext cx="677108" cy="1678674"/>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قاعة المحاضرات بمقر النادي</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544554" y="3220872"/>
            <a:ext cx="677108" cy="1678674"/>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بعد صلاة العشاء يوم الأحد 11-7-1424 هـ</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7.gif"/>
          <p:cNvPicPr>
            <a:picLocks noChangeAspect="1"/>
          </p:cNvPicPr>
          <p:nvPr/>
        </p:nvPicPr>
        <p:blipFill>
          <a:blip r:embed="rId2">
            <a:clrChange>
              <a:clrFrom>
                <a:srgbClr val="FFFFFF"/>
              </a:clrFrom>
              <a:clrTo>
                <a:srgbClr val="FFFFFF">
                  <a:alpha val="0"/>
                </a:srgbClr>
              </a:clrTo>
            </a:clrChange>
          </a:blip>
          <a:srcRect l="3472" t="33001" r="3754" b="30528"/>
          <a:stretch>
            <a:fillRect/>
          </a:stretch>
        </p:blipFill>
        <p:spPr>
          <a:xfrm>
            <a:off x="1596789" y="1678675"/>
            <a:ext cx="7178722" cy="3998794"/>
          </a:xfrm>
          <a:prstGeom prst="rect">
            <a:avLst/>
          </a:prstGeom>
        </p:spPr>
      </p:pic>
      <p:sp>
        <p:nvSpPr>
          <p:cNvPr id="3" name="مربع نص 2"/>
          <p:cNvSpPr txBox="1"/>
          <p:nvPr/>
        </p:nvSpPr>
        <p:spPr>
          <a:xfrm>
            <a:off x="4328702" y="2006221"/>
            <a:ext cx="430887" cy="3671248"/>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ناصر بن سعد</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3673607" y="2006221"/>
            <a:ext cx="430887" cy="3671248"/>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شكر وتقدير</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2936627" y="1992572"/>
            <a:ext cx="430887" cy="3671248"/>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اللياقة الأخلاقية والتهذيب الروحي</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2377068" y="1992572"/>
            <a:ext cx="430887" cy="3671248"/>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شركة سعودية راقية لها سمعتها في السوق</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803862" y="2019867"/>
            <a:ext cx="430887" cy="3671248"/>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27-5-1423 هــ</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7.gif"/>
          <p:cNvPicPr>
            <a:picLocks noChangeAspect="1"/>
          </p:cNvPicPr>
          <p:nvPr/>
        </p:nvPicPr>
        <p:blipFill>
          <a:blip r:embed="rId2">
            <a:clrChange>
              <a:clrFrom>
                <a:srgbClr val="FFFFFF"/>
              </a:clrFrom>
              <a:clrTo>
                <a:srgbClr val="FFFFFF">
                  <a:alpha val="0"/>
                </a:srgbClr>
              </a:clrTo>
            </a:clrChange>
          </a:blip>
          <a:srcRect l="3472" t="69347" r="3754" b="7264"/>
          <a:stretch>
            <a:fillRect/>
          </a:stretch>
        </p:blipFill>
        <p:spPr>
          <a:xfrm>
            <a:off x="1514901" y="2115403"/>
            <a:ext cx="7178722" cy="2564451"/>
          </a:xfrm>
          <a:prstGeom prst="rect">
            <a:avLst/>
          </a:prstGeom>
        </p:spPr>
      </p:pic>
      <p:sp>
        <p:nvSpPr>
          <p:cNvPr id="3" name="مربع نص 2"/>
          <p:cNvSpPr txBox="1"/>
          <p:nvPr/>
        </p:nvSpPr>
        <p:spPr>
          <a:xfrm>
            <a:off x="4219518" y="2374717"/>
            <a:ext cx="430887" cy="2279170"/>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مدير مدرسة الفهد الثانوية</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3564423" y="2374717"/>
            <a:ext cx="430887" cy="2279170"/>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طلب</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2827443" y="2361068"/>
            <a:ext cx="677108" cy="2279170"/>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لتزويد المدرسة بـ15 جهاز حاسب آلي </a:t>
            </a:r>
            <a:r>
              <a:rPr lang="ar-EG" sz="16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a:t>
            </a: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5 خطوط هاتف</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2267884" y="2361068"/>
            <a:ext cx="430887" cy="2279170"/>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التربية والتعليم</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694678" y="2388363"/>
            <a:ext cx="430887" cy="2279170"/>
          </a:xfrm>
          <a:prstGeom prst="rect">
            <a:avLst/>
          </a:prstGeom>
          <a:noFill/>
        </p:spPr>
        <p:txBody>
          <a:bodyPr vert="vert270"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أسرع وقت ممكن</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8.gif"/>
          <p:cNvPicPr>
            <a:picLocks noChangeAspect="1"/>
          </p:cNvPicPr>
          <p:nvPr/>
        </p:nvPicPr>
        <p:blipFill>
          <a:blip r:embed="rId2">
            <a:clrChange>
              <a:clrFrom>
                <a:srgbClr val="FFFFFF"/>
              </a:clrFrom>
              <a:clrTo>
                <a:srgbClr val="FFFFFF">
                  <a:alpha val="0"/>
                </a:srgbClr>
              </a:clrTo>
            </a:clrChange>
          </a:blip>
          <a:srcRect l="8136" t="16915" b="54982"/>
          <a:stretch>
            <a:fillRect/>
          </a:stretch>
        </p:blipFill>
        <p:spPr>
          <a:xfrm>
            <a:off x="1460311" y="2115402"/>
            <a:ext cx="7158395" cy="2934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4.gif"/>
          <p:cNvPicPr>
            <a:picLocks noChangeAspect="1"/>
          </p:cNvPicPr>
          <p:nvPr/>
        </p:nvPicPr>
        <p:blipFill>
          <a:blip r:embed="rId2">
            <a:clrChange>
              <a:clrFrom>
                <a:srgbClr val="FFFFFF"/>
              </a:clrFrom>
              <a:clrTo>
                <a:srgbClr val="FFFFFF">
                  <a:alpha val="0"/>
                </a:srgbClr>
              </a:clrTo>
            </a:clrChange>
          </a:blip>
          <a:srcRect l="65048" t="69515" r="5845" b="9875"/>
          <a:stretch>
            <a:fillRect/>
          </a:stretch>
        </p:blipFill>
        <p:spPr>
          <a:xfrm>
            <a:off x="6250675" y="2306472"/>
            <a:ext cx="2347415" cy="2224585"/>
          </a:xfrm>
          <a:prstGeom prst="rect">
            <a:avLst/>
          </a:prstGeom>
        </p:spPr>
      </p:pic>
      <p:sp>
        <p:nvSpPr>
          <p:cNvPr id="3" name="مربع نص 2"/>
          <p:cNvSpPr txBox="1"/>
          <p:nvPr/>
        </p:nvSpPr>
        <p:spPr>
          <a:xfrm>
            <a:off x="1801503" y="2415657"/>
            <a:ext cx="4312693" cy="1477328"/>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النص بما فيه من رموز وطلاسم لا يستطيع القارئ فكها من أول وهلة، بل لا بد له من الفحص والتمعن، وهنا نقول مهما تفحص وتمعن لن ولم ولما يفهم النص، كما يفهم القارئ الملم موضوعات النص من خبرات سابقة، فهنا يصل إليه معنى النص الصحيح كاملا.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صورة 3" descr="54.gif"/>
          <p:cNvPicPr>
            <a:picLocks noChangeAspect="1"/>
          </p:cNvPicPr>
          <p:nvPr/>
        </p:nvPicPr>
        <p:blipFill>
          <a:blip r:embed="rId2">
            <a:clrChange>
              <a:clrFrom>
                <a:srgbClr val="FFFFFF"/>
              </a:clrFrom>
              <a:clrTo>
                <a:srgbClr val="FFFFFF">
                  <a:alpha val="0"/>
                </a:srgbClr>
              </a:clrTo>
            </a:clrChange>
          </a:blip>
          <a:srcRect l="83494" t="65089" r="2749" b="32256"/>
          <a:stretch>
            <a:fillRect/>
          </a:stretch>
        </p:blipFill>
        <p:spPr>
          <a:xfrm>
            <a:off x="7157114" y="1678676"/>
            <a:ext cx="1690671" cy="436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8.gif"/>
          <p:cNvPicPr>
            <a:picLocks noChangeAspect="1"/>
          </p:cNvPicPr>
          <p:nvPr/>
        </p:nvPicPr>
        <p:blipFill>
          <a:blip r:embed="rId2">
            <a:clrChange>
              <a:clrFrom>
                <a:srgbClr val="FFFFFF"/>
              </a:clrFrom>
              <a:clrTo>
                <a:srgbClr val="FFFFFF">
                  <a:alpha val="0"/>
                </a:srgbClr>
              </a:clrTo>
            </a:clrChange>
          </a:blip>
          <a:srcRect l="8136" t="44756" b="7463"/>
          <a:stretch>
            <a:fillRect/>
          </a:stretch>
        </p:blipFill>
        <p:spPr>
          <a:xfrm>
            <a:off x="1460310" y="1214651"/>
            <a:ext cx="7158395" cy="49888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9.gif"/>
          <p:cNvPicPr>
            <a:picLocks noChangeAspect="1"/>
          </p:cNvPicPr>
          <p:nvPr/>
        </p:nvPicPr>
        <p:blipFill>
          <a:blip r:embed="rId2">
            <a:clrChange>
              <a:clrFrom>
                <a:srgbClr val="FFFFFF"/>
              </a:clrFrom>
              <a:clrTo>
                <a:srgbClr val="FFFFFF">
                  <a:alpha val="0"/>
                </a:srgbClr>
              </a:clrTo>
            </a:clrChange>
          </a:blip>
          <a:srcRect l="4600" t="16915" b="76862"/>
          <a:stretch>
            <a:fillRect/>
          </a:stretch>
        </p:blipFill>
        <p:spPr>
          <a:xfrm>
            <a:off x="1487607" y="1405719"/>
            <a:ext cx="7087480" cy="655093"/>
          </a:xfrm>
          <a:prstGeom prst="rect">
            <a:avLst/>
          </a:prstGeom>
        </p:spPr>
      </p:pic>
      <p:pic>
        <p:nvPicPr>
          <p:cNvPr id="3" name="صورة 2" descr="69.gif"/>
          <p:cNvPicPr>
            <a:picLocks noChangeAspect="1"/>
          </p:cNvPicPr>
          <p:nvPr/>
        </p:nvPicPr>
        <p:blipFill>
          <a:blip r:embed="rId2">
            <a:clrChange>
              <a:clrFrom>
                <a:srgbClr val="FFFFFF"/>
              </a:clrFrom>
              <a:clrTo>
                <a:srgbClr val="FFFFFF">
                  <a:alpha val="0"/>
                </a:srgbClr>
              </a:clrTo>
            </a:clrChange>
          </a:blip>
          <a:srcRect l="4600" t="34287" b="39654"/>
          <a:stretch>
            <a:fillRect/>
          </a:stretch>
        </p:blipFill>
        <p:spPr>
          <a:xfrm>
            <a:off x="1487607" y="3234519"/>
            <a:ext cx="7087480" cy="2743200"/>
          </a:xfrm>
          <a:prstGeom prst="rect">
            <a:avLst/>
          </a:prstGeom>
        </p:spPr>
      </p:pic>
      <p:sp>
        <p:nvSpPr>
          <p:cNvPr id="4" name="مربع نص 3"/>
          <p:cNvSpPr txBox="1"/>
          <p:nvPr/>
        </p:nvSpPr>
        <p:spPr>
          <a:xfrm>
            <a:off x="1569493" y="4039737"/>
            <a:ext cx="4189862"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الخبرة السابقة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569493" y="4408226"/>
            <a:ext cx="4189862"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استغلال الوقت في فهم ما هو غامض مما هو واضح</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569493" y="4872251"/>
            <a:ext cx="4189862"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لأنه تم الفهم من العنوان الرئيسي .</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569493" y="5431812"/>
            <a:ext cx="4189862"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لا فائدة لها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9.gif"/>
          <p:cNvPicPr>
            <a:picLocks noChangeAspect="1"/>
          </p:cNvPicPr>
          <p:nvPr/>
        </p:nvPicPr>
        <p:blipFill>
          <a:blip r:embed="rId2">
            <a:clrChange>
              <a:clrFrom>
                <a:srgbClr val="FFFFFF"/>
              </a:clrFrom>
              <a:clrTo>
                <a:srgbClr val="FFFFFF">
                  <a:alpha val="0"/>
                </a:srgbClr>
              </a:clrTo>
            </a:clrChange>
          </a:blip>
          <a:srcRect l="4600" t="71236" b="8259"/>
          <a:stretch>
            <a:fillRect/>
          </a:stretch>
        </p:blipFill>
        <p:spPr>
          <a:xfrm>
            <a:off x="1542198" y="2579426"/>
            <a:ext cx="7087480" cy="2158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0.gif"/>
          <p:cNvPicPr>
            <a:picLocks noChangeAspect="1"/>
          </p:cNvPicPr>
          <p:nvPr/>
        </p:nvPicPr>
        <p:blipFill>
          <a:blip r:embed="rId2">
            <a:clrChange>
              <a:clrFrom>
                <a:srgbClr val="FFFFFF"/>
              </a:clrFrom>
              <a:clrTo>
                <a:srgbClr val="FFFFFF">
                  <a:alpha val="0"/>
                </a:srgbClr>
              </a:clrTo>
            </a:clrChange>
          </a:blip>
          <a:srcRect l="8390" t="9751" r="4123" b="83673"/>
          <a:stretch>
            <a:fillRect/>
          </a:stretch>
        </p:blipFill>
        <p:spPr>
          <a:xfrm>
            <a:off x="1255594" y="1487605"/>
            <a:ext cx="7315200" cy="736980"/>
          </a:xfrm>
          <a:prstGeom prst="rect">
            <a:avLst/>
          </a:prstGeom>
        </p:spPr>
      </p:pic>
      <p:pic>
        <p:nvPicPr>
          <p:cNvPr id="3" name="صورة 2" descr="70.gif"/>
          <p:cNvPicPr>
            <a:picLocks noChangeAspect="1"/>
          </p:cNvPicPr>
          <p:nvPr/>
        </p:nvPicPr>
        <p:blipFill>
          <a:blip r:embed="rId2">
            <a:clrChange>
              <a:clrFrom>
                <a:srgbClr val="FFFFFF"/>
              </a:clrFrom>
              <a:clrTo>
                <a:srgbClr val="FFFFFF">
                  <a:alpha val="0"/>
                </a:srgbClr>
              </a:clrTo>
            </a:clrChange>
          </a:blip>
          <a:srcRect l="8390" t="16692" r="4123" b="51401"/>
          <a:stretch>
            <a:fillRect/>
          </a:stretch>
        </p:blipFill>
        <p:spPr>
          <a:xfrm>
            <a:off x="1255594" y="2265528"/>
            <a:ext cx="7315200" cy="3575714"/>
          </a:xfrm>
          <a:prstGeom prst="rect">
            <a:avLst/>
          </a:prstGeom>
        </p:spPr>
      </p:pic>
      <p:sp>
        <p:nvSpPr>
          <p:cNvPr id="4" name="مربع نص 3"/>
          <p:cNvSpPr txBox="1"/>
          <p:nvPr/>
        </p:nvSpPr>
        <p:spPr>
          <a:xfrm>
            <a:off x="2920621" y="2593074"/>
            <a:ext cx="409433" cy="369332"/>
          </a:xfrm>
          <a:prstGeom prst="rect">
            <a:avLst/>
          </a:prstGeom>
          <a:noFill/>
        </p:spPr>
        <p:txBody>
          <a:bodyPr wrap="square" rtlCol="1">
            <a:spAutoFit/>
          </a:bodyPr>
          <a:lstStyle/>
          <a:p>
            <a:pPr algn="ctr"/>
            <a:r>
              <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2497541" y="2893324"/>
            <a:ext cx="409433" cy="369332"/>
          </a:xfrm>
          <a:prstGeom prst="rect">
            <a:avLst/>
          </a:prstGeom>
          <a:noFill/>
        </p:spPr>
        <p:txBody>
          <a:bodyPr wrap="square" rtlCol="1">
            <a:spAutoFit/>
          </a:bodyPr>
          <a:lstStyle/>
          <a:p>
            <a:pPr algn="ctr"/>
            <a:r>
              <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978925" y="3207224"/>
            <a:ext cx="409433" cy="369332"/>
          </a:xfrm>
          <a:prstGeom prst="rect">
            <a:avLst/>
          </a:prstGeom>
          <a:noFill/>
        </p:spPr>
        <p:txBody>
          <a:bodyPr wrap="square" rtlCol="1">
            <a:spAutoFit/>
          </a:bodyPr>
          <a:lstStyle/>
          <a:p>
            <a:pPr algn="ctr"/>
            <a:r>
              <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446661" y="3507474"/>
            <a:ext cx="409433" cy="369332"/>
          </a:xfrm>
          <a:prstGeom prst="rect">
            <a:avLst/>
          </a:prstGeom>
          <a:noFill/>
        </p:spPr>
        <p:txBody>
          <a:bodyPr wrap="square" rtlCol="1">
            <a:spAutoFit/>
          </a:bodyPr>
          <a:lstStyle/>
          <a:p>
            <a:pPr algn="ctr"/>
            <a:r>
              <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2906973" y="3821372"/>
            <a:ext cx="409433" cy="369332"/>
          </a:xfrm>
          <a:prstGeom prst="rect">
            <a:avLst/>
          </a:prstGeom>
          <a:noFill/>
        </p:spPr>
        <p:txBody>
          <a:bodyPr wrap="square" rtlCol="1">
            <a:spAutoFit/>
          </a:bodyPr>
          <a:lstStyle/>
          <a:p>
            <a:pPr algn="ctr"/>
            <a:r>
              <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2483893" y="4230806"/>
            <a:ext cx="409433" cy="369332"/>
          </a:xfrm>
          <a:prstGeom prst="rect">
            <a:avLst/>
          </a:prstGeom>
          <a:noFill/>
        </p:spPr>
        <p:txBody>
          <a:bodyPr wrap="square" rtlCol="1">
            <a:spAutoFit/>
          </a:bodyPr>
          <a:lstStyle/>
          <a:p>
            <a:pPr algn="ctr"/>
            <a:r>
              <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2006221" y="4763074"/>
            <a:ext cx="409433" cy="369332"/>
          </a:xfrm>
          <a:prstGeom prst="rect">
            <a:avLst/>
          </a:prstGeom>
          <a:noFill/>
        </p:spPr>
        <p:txBody>
          <a:bodyPr wrap="square" rtlCol="1">
            <a:spAutoFit/>
          </a:bodyPr>
          <a:lstStyle/>
          <a:p>
            <a:pPr algn="ctr"/>
            <a:r>
              <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1446661" y="5322636"/>
            <a:ext cx="409433" cy="369332"/>
          </a:xfrm>
          <a:prstGeom prst="rect">
            <a:avLst/>
          </a:prstGeom>
          <a:noFill/>
        </p:spPr>
        <p:txBody>
          <a:bodyPr wrap="square" rtlCol="1">
            <a:spAutoFit/>
          </a:bodyPr>
          <a:lstStyle/>
          <a:p>
            <a:pPr algn="ctr"/>
            <a:r>
              <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0.gif"/>
          <p:cNvPicPr>
            <a:picLocks noChangeAspect="1"/>
          </p:cNvPicPr>
          <p:nvPr/>
        </p:nvPicPr>
        <p:blipFill>
          <a:blip r:embed="rId2">
            <a:clrChange>
              <a:clrFrom>
                <a:srgbClr val="FFFFFF"/>
              </a:clrFrom>
              <a:clrTo>
                <a:srgbClr val="FFFFFF">
                  <a:alpha val="0"/>
                </a:srgbClr>
              </a:clrTo>
            </a:clrChange>
          </a:blip>
          <a:srcRect l="8390" t="58706" r="4123" b="7264"/>
          <a:stretch>
            <a:fillRect/>
          </a:stretch>
        </p:blipFill>
        <p:spPr>
          <a:xfrm>
            <a:off x="1514901" y="2006221"/>
            <a:ext cx="7315200" cy="3813716"/>
          </a:xfrm>
          <a:prstGeom prst="rect">
            <a:avLst/>
          </a:prstGeom>
        </p:spPr>
      </p:pic>
      <p:graphicFrame>
        <p:nvGraphicFramePr>
          <p:cNvPr id="3" name="مخطط 2"/>
          <p:cNvGraphicFramePr/>
          <p:nvPr/>
        </p:nvGraphicFramePr>
        <p:xfrm>
          <a:off x="3179928" y="3343701"/>
          <a:ext cx="4135271" cy="24994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1.gif"/>
          <p:cNvPicPr>
            <a:picLocks noChangeAspect="1"/>
          </p:cNvPicPr>
          <p:nvPr/>
        </p:nvPicPr>
        <p:blipFill>
          <a:blip r:embed="rId2">
            <a:clrChange>
              <a:clrFrom>
                <a:srgbClr val="FFFFFF"/>
              </a:clrFrom>
              <a:clrTo>
                <a:srgbClr val="FFFFFF">
                  <a:alpha val="0"/>
                </a:srgbClr>
              </a:clrTo>
            </a:clrChange>
          </a:blip>
          <a:srcRect l="5119" t="9552" r="4011" b="45650"/>
          <a:stretch>
            <a:fillRect/>
          </a:stretch>
        </p:blipFill>
        <p:spPr>
          <a:xfrm>
            <a:off x="1473959" y="1201000"/>
            <a:ext cx="7178722" cy="49268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1.gif"/>
          <p:cNvPicPr>
            <a:picLocks noChangeAspect="1"/>
          </p:cNvPicPr>
          <p:nvPr/>
        </p:nvPicPr>
        <p:blipFill>
          <a:blip r:embed="rId2">
            <a:clrChange>
              <a:clrFrom>
                <a:srgbClr val="FFFFFF"/>
              </a:clrFrom>
              <a:clrTo>
                <a:srgbClr val="FFFFFF">
                  <a:alpha val="0"/>
                </a:srgbClr>
              </a:clrTo>
            </a:clrChange>
          </a:blip>
          <a:srcRect l="5119" t="55839" r="4011" b="7861"/>
          <a:stretch>
            <a:fillRect/>
          </a:stretch>
        </p:blipFill>
        <p:spPr>
          <a:xfrm>
            <a:off x="1583141" y="1760554"/>
            <a:ext cx="7178722" cy="3992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2.gif"/>
          <p:cNvPicPr>
            <a:picLocks noChangeAspect="1"/>
          </p:cNvPicPr>
          <p:nvPr/>
        </p:nvPicPr>
        <p:blipFill>
          <a:blip r:embed="rId2">
            <a:clrChange>
              <a:clrFrom>
                <a:srgbClr val="FFFFFF"/>
              </a:clrFrom>
              <a:clrTo>
                <a:srgbClr val="FFFFFF">
                  <a:alpha val="0"/>
                </a:srgbClr>
              </a:clrTo>
            </a:clrChange>
          </a:blip>
          <a:srcRect l="8209" t="8159" r="2885" b="51600"/>
          <a:stretch>
            <a:fillRect/>
          </a:stretch>
        </p:blipFill>
        <p:spPr>
          <a:xfrm>
            <a:off x="1542197" y="1610440"/>
            <a:ext cx="7055893" cy="42717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2.gif"/>
          <p:cNvPicPr>
            <a:picLocks noChangeAspect="1"/>
          </p:cNvPicPr>
          <p:nvPr/>
        </p:nvPicPr>
        <p:blipFill>
          <a:blip r:embed="rId2">
            <a:clrChange>
              <a:clrFrom>
                <a:srgbClr val="FFFFFF"/>
              </a:clrFrom>
              <a:clrTo>
                <a:srgbClr val="FFFFFF">
                  <a:alpha val="0"/>
                </a:srgbClr>
              </a:clrTo>
            </a:clrChange>
          </a:blip>
          <a:srcRect l="8209" t="48657" r="2885" b="7463"/>
          <a:stretch>
            <a:fillRect/>
          </a:stretch>
        </p:blipFill>
        <p:spPr>
          <a:xfrm>
            <a:off x="1651379" y="1392071"/>
            <a:ext cx="7055893" cy="46581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3.gif"/>
          <p:cNvPicPr>
            <a:picLocks noChangeAspect="1"/>
          </p:cNvPicPr>
          <p:nvPr/>
        </p:nvPicPr>
        <p:blipFill>
          <a:blip r:embed="rId2">
            <a:clrChange>
              <a:clrFrom>
                <a:srgbClr val="FFFFFF"/>
              </a:clrFrom>
              <a:clrTo>
                <a:srgbClr val="FFFFFF">
                  <a:alpha val="0"/>
                </a:srgbClr>
              </a:clrTo>
            </a:clrChange>
          </a:blip>
          <a:srcRect t="7960" b="43128"/>
          <a:stretch>
            <a:fillRect/>
          </a:stretch>
        </p:blipFill>
        <p:spPr>
          <a:xfrm>
            <a:off x="1446664" y="1214646"/>
            <a:ext cx="7128422" cy="49404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5.gif"/>
          <p:cNvPicPr>
            <a:picLocks noChangeAspect="1"/>
          </p:cNvPicPr>
          <p:nvPr/>
        </p:nvPicPr>
        <p:blipFill>
          <a:blip r:embed="rId2">
            <a:clrChange>
              <a:clrFrom>
                <a:srgbClr val="FFFFFF"/>
              </a:clrFrom>
              <a:clrTo>
                <a:srgbClr val="FFFFFF">
                  <a:alpha val="0"/>
                </a:srgbClr>
              </a:clrTo>
            </a:clrChange>
          </a:blip>
          <a:srcRect l="4036" t="9353" r="2909" b="87289"/>
          <a:stretch>
            <a:fillRect/>
          </a:stretch>
        </p:blipFill>
        <p:spPr>
          <a:xfrm>
            <a:off x="1419368" y="1323833"/>
            <a:ext cx="7206018" cy="368489"/>
          </a:xfrm>
          <a:prstGeom prst="rect">
            <a:avLst/>
          </a:prstGeom>
        </p:spPr>
      </p:pic>
      <p:pic>
        <p:nvPicPr>
          <p:cNvPr id="11" name="صورة 10" descr="55.gif"/>
          <p:cNvPicPr>
            <a:picLocks noChangeAspect="1"/>
          </p:cNvPicPr>
          <p:nvPr/>
        </p:nvPicPr>
        <p:blipFill>
          <a:blip r:embed="rId2">
            <a:clrChange>
              <a:clrFrom>
                <a:srgbClr val="FFFFFF"/>
              </a:clrFrom>
              <a:clrTo>
                <a:srgbClr val="FFFFFF">
                  <a:alpha val="0"/>
                </a:srgbClr>
              </a:clrTo>
            </a:clrChange>
          </a:blip>
          <a:srcRect l="4036" t="13209" r="2909" b="47861"/>
          <a:stretch>
            <a:fillRect/>
          </a:stretch>
        </p:blipFill>
        <p:spPr>
          <a:xfrm>
            <a:off x="1419368" y="1746913"/>
            <a:ext cx="7206018" cy="4271750"/>
          </a:xfrm>
          <a:prstGeom prst="rect">
            <a:avLst/>
          </a:prstGeom>
        </p:spPr>
      </p:pic>
      <p:sp>
        <p:nvSpPr>
          <p:cNvPr id="3" name="مربع نص 2"/>
          <p:cNvSpPr txBox="1"/>
          <p:nvPr/>
        </p:nvSpPr>
        <p:spPr>
          <a:xfrm>
            <a:off x="3739483" y="2565779"/>
            <a:ext cx="95534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أستطلع</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3425583" y="2893325"/>
            <a:ext cx="95534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أسأل</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3084387" y="3248167"/>
            <a:ext cx="95534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أقرأ</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2702253" y="2634018"/>
            <a:ext cx="95534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أجب</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2374707" y="3057099"/>
            <a:ext cx="95534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أراجع</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3166278" y="4667535"/>
            <a:ext cx="95534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الرموز</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2183641" y="4217159"/>
            <a:ext cx="95534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التسميع</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2415655" y="4599296"/>
            <a:ext cx="955343" cy="307777"/>
          </a:xfrm>
          <a:prstGeom prst="rect">
            <a:avLst/>
          </a:prstGeom>
          <a:noFill/>
        </p:spPr>
        <p:txBody>
          <a:bodyPr wrap="square" rtlCol="1">
            <a:spAutoFit/>
          </a:bodyPr>
          <a:lstStyle/>
          <a:p>
            <a:pPr algn="ctr"/>
            <a:r>
              <a:rPr lang="ar-EG"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التلخيص</a:t>
            </a:r>
            <a:endParaRPr lang="ar-SA"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3.gif"/>
          <p:cNvPicPr>
            <a:picLocks noChangeAspect="1"/>
          </p:cNvPicPr>
          <p:nvPr/>
        </p:nvPicPr>
        <p:blipFill>
          <a:blip r:embed="rId2">
            <a:clrChange>
              <a:clrFrom>
                <a:srgbClr val="FFFFFF"/>
              </a:clrFrom>
              <a:clrTo>
                <a:srgbClr val="FFFFFF">
                  <a:alpha val="0"/>
                </a:srgbClr>
              </a:clrTo>
            </a:clrChange>
          </a:blip>
          <a:srcRect l="9190" t="57142" r="8676" b="34751"/>
          <a:stretch>
            <a:fillRect/>
          </a:stretch>
        </p:blipFill>
        <p:spPr>
          <a:xfrm>
            <a:off x="2169994" y="1487607"/>
            <a:ext cx="5854890" cy="818865"/>
          </a:xfrm>
          <a:prstGeom prst="rect">
            <a:avLst/>
          </a:prstGeom>
        </p:spPr>
      </p:pic>
      <p:pic>
        <p:nvPicPr>
          <p:cNvPr id="3" name="صورة 2" descr="73.gif"/>
          <p:cNvPicPr>
            <a:picLocks noChangeAspect="1"/>
          </p:cNvPicPr>
          <p:nvPr/>
        </p:nvPicPr>
        <p:blipFill>
          <a:blip r:embed="rId2">
            <a:clrChange>
              <a:clrFrom>
                <a:srgbClr val="FFFFFF"/>
              </a:clrFrom>
              <a:clrTo>
                <a:srgbClr val="FFFFFF">
                  <a:alpha val="0"/>
                </a:srgbClr>
              </a:clrTo>
            </a:clrChange>
          </a:blip>
          <a:srcRect l="25272" t="67682" b="30021"/>
          <a:stretch>
            <a:fillRect/>
          </a:stretch>
        </p:blipFill>
        <p:spPr>
          <a:xfrm>
            <a:off x="2567437" y="2511188"/>
            <a:ext cx="6266960" cy="272955"/>
          </a:xfrm>
          <a:prstGeom prst="rect">
            <a:avLst/>
          </a:prstGeom>
        </p:spPr>
      </p:pic>
      <p:pic>
        <p:nvPicPr>
          <p:cNvPr id="4" name="صورة 3" descr="73.gif"/>
          <p:cNvPicPr>
            <a:picLocks noChangeAspect="1"/>
          </p:cNvPicPr>
          <p:nvPr/>
        </p:nvPicPr>
        <p:blipFill>
          <a:blip r:embed="rId2">
            <a:clrChange>
              <a:clrFrom>
                <a:srgbClr val="FFFFFF"/>
              </a:clrFrom>
              <a:clrTo>
                <a:srgbClr val="FFFFFF">
                  <a:alpha val="0"/>
                </a:srgbClr>
              </a:clrTo>
            </a:clrChange>
          </a:blip>
          <a:srcRect l="5935" t="70789" r="6953" b="20398"/>
          <a:stretch>
            <a:fillRect/>
          </a:stretch>
        </p:blipFill>
        <p:spPr>
          <a:xfrm>
            <a:off x="1689751" y="3070750"/>
            <a:ext cx="7140354" cy="1023579"/>
          </a:xfrm>
          <a:prstGeom prst="rect">
            <a:avLst/>
          </a:prstGeom>
        </p:spPr>
      </p:pic>
      <p:sp>
        <p:nvSpPr>
          <p:cNvPr id="5" name="مربع نص 4"/>
          <p:cNvSpPr txBox="1"/>
          <p:nvPr/>
        </p:nvSpPr>
        <p:spPr>
          <a:xfrm>
            <a:off x="7718905" y="3930555"/>
            <a:ext cx="1015663" cy="1965278"/>
          </a:xfrm>
          <a:prstGeom prst="rect">
            <a:avLst/>
          </a:prstGeom>
          <a:noFill/>
        </p:spPr>
        <p:txBody>
          <a:bodyPr vert="vert270"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مرض روماتزمي مزمن يصيب جزءًا أو أجزاء من الجسم</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6153451" y="3916908"/>
            <a:ext cx="1292662" cy="2006220"/>
          </a:xfrm>
          <a:prstGeom prst="rect">
            <a:avLst/>
          </a:prstGeom>
          <a:noFill/>
        </p:spPr>
        <p:txBody>
          <a:bodyPr vert="vert270" wrap="square" rtlCol="1">
            <a:spAutoFit/>
          </a:bodyPr>
          <a:lstStyle/>
          <a:p>
            <a:pPr marL="342900" indent="-342900" algn="ctr">
              <a:buAutoNum type="arabicPeriod"/>
            </a:pP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اختلاف الجهاز المناعي.</a:t>
            </a:r>
          </a:p>
          <a:p>
            <a:pPr marL="342900" indent="-342900" algn="ctr">
              <a:buAutoNum type="arabicPeriod"/>
            </a:pP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نتيجة آثار جانبية لبعض العقاقير</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4583958" y="3944203"/>
            <a:ext cx="1292662" cy="2006221"/>
          </a:xfrm>
          <a:prstGeom prst="rect">
            <a:avLst/>
          </a:prstGeom>
          <a:noFill/>
        </p:spPr>
        <p:txBody>
          <a:bodyPr vert="vert270" wrap="square" rtlCol="1">
            <a:spAutoFit/>
          </a:bodyPr>
          <a:lstStyle/>
          <a:p>
            <a:pPr marL="342900" indent="-342900" algn="ctr">
              <a:buAutoNum type="arabicPeriod"/>
            </a:pP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ظهور طفح جلدي واحمرار على الوجه أو الأذنين، وتساقط الشعر</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3232832" y="3971498"/>
            <a:ext cx="1015663" cy="2115403"/>
          </a:xfrm>
          <a:prstGeom prst="rect">
            <a:avLst/>
          </a:prstGeom>
          <a:noFill/>
        </p:spPr>
        <p:txBody>
          <a:bodyPr vert="vert270" wrap="square" rtlCol="1">
            <a:spAutoFit/>
          </a:bodyPr>
          <a:lstStyle/>
          <a:p>
            <a:pPr marL="342900" indent="-342900" algn="ctr">
              <a:buAutoNum type="arabicPeriod"/>
            </a:pP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استخدام عقار </a:t>
            </a:r>
            <a:r>
              <a:rPr lang="ar-EG"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الكرتزول</a:t>
            </a: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أو الأدوية الخافضة للمناعة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936299" y="3985147"/>
            <a:ext cx="738664" cy="2033516"/>
          </a:xfrm>
          <a:prstGeom prst="rect">
            <a:avLst/>
          </a:prstGeom>
          <a:noFill/>
        </p:spPr>
        <p:txBody>
          <a:bodyPr vert="vert270" wrap="square" rtlCol="1">
            <a:spAutoFit/>
          </a:bodyPr>
          <a:lstStyle/>
          <a:p>
            <a:pPr marL="342900" indent="-342900" algn="ctr">
              <a:buAutoNum type="arabicPeriod"/>
            </a:pP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تجنب التعرض لأشعة الشمس المباشرة، </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4.gif"/>
          <p:cNvPicPr>
            <a:picLocks noChangeAspect="1"/>
          </p:cNvPicPr>
          <p:nvPr/>
        </p:nvPicPr>
        <p:blipFill>
          <a:blip r:embed="rId2">
            <a:clrChange>
              <a:clrFrom>
                <a:srgbClr val="FFFFFF"/>
              </a:clrFrom>
              <a:clrTo>
                <a:srgbClr val="FFFFFF">
                  <a:alpha val="0"/>
                </a:srgbClr>
              </a:clrTo>
            </a:clrChange>
          </a:blip>
          <a:srcRect l="7967" t="10746" r="2912" b="46004"/>
          <a:stretch>
            <a:fillRect/>
          </a:stretch>
        </p:blipFill>
        <p:spPr>
          <a:xfrm>
            <a:off x="1473958" y="1473957"/>
            <a:ext cx="7110484" cy="46129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4.gif"/>
          <p:cNvPicPr>
            <a:picLocks noChangeAspect="1"/>
          </p:cNvPicPr>
          <p:nvPr/>
        </p:nvPicPr>
        <p:blipFill>
          <a:blip r:embed="rId2">
            <a:clrChange>
              <a:clrFrom>
                <a:srgbClr val="FFFFFF"/>
              </a:clrFrom>
              <a:clrTo>
                <a:srgbClr val="FFFFFF">
                  <a:alpha val="0"/>
                </a:srgbClr>
              </a:clrTo>
            </a:clrChange>
          </a:blip>
          <a:srcRect l="7967" t="54252" r="2912" b="7662"/>
          <a:stretch>
            <a:fillRect/>
          </a:stretch>
        </p:blipFill>
        <p:spPr>
          <a:xfrm>
            <a:off x="1583140" y="1692323"/>
            <a:ext cx="7110484" cy="4062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5.gif"/>
          <p:cNvPicPr>
            <a:picLocks noChangeAspect="1"/>
          </p:cNvPicPr>
          <p:nvPr/>
        </p:nvPicPr>
        <p:blipFill>
          <a:blip r:embed="rId2">
            <a:clrChange>
              <a:clrFrom>
                <a:srgbClr val="FFFFFF"/>
              </a:clrFrom>
              <a:clrTo>
                <a:srgbClr val="FFFFFF">
                  <a:alpha val="0"/>
                </a:srgbClr>
              </a:clrTo>
            </a:clrChange>
          </a:blip>
          <a:srcRect l="2909" t="8557" r="4318" b="56198"/>
          <a:stretch>
            <a:fillRect/>
          </a:stretch>
        </p:blipFill>
        <p:spPr>
          <a:xfrm>
            <a:off x="1433015" y="1596790"/>
            <a:ext cx="7124131" cy="38350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5.gif"/>
          <p:cNvPicPr>
            <a:picLocks noChangeAspect="1"/>
          </p:cNvPicPr>
          <p:nvPr/>
        </p:nvPicPr>
        <p:blipFill>
          <a:blip r:embed="rId2">
            <a:clrChange>
              <a:clrFrom>
                <a:srgbClr val="FFFFFF"/>
              </a:clrFrom>
              <a:clrTo>
                <a:srgbClr val="FFFFFF">
                  <a:alpha val="0"/>
                </a:srgbClr>
              </a:clrTo>
            </a:clrChange>
          </a:blip>
          <a:srcRect l="2909" t="47314" r="4318" b="41147"/>
          <a:stretch>
            <a:fillRect/>
          </a:stretch>
        </p:blipFill>
        <p:spPr>
          <a:xfrm>
            <a:off x="1460310" y="1569493"/>
            <a:ext cx="7124131" cy="1255594"/>
          </a:xfrm>
          <a:prstGeom prst="rect">
            <a:avLst/>
          </a:prstGeom>
        </p:spPr>
      </p:pic>
      <p:pic>
        <p:nvPicPr>
          <p:cNvPr id="3" name="صورة 2" descr="75.gif"/>
          <p:cNvPicPr>
            <a:picLocks noChangeAspect="1"/>
          </p:cNvPicPr>
          <p:nvPr/>
        </p:nvPicPr>
        <p:blipFill>
          <a:blip r:embed="rId2">
            <a:clrChange>
              <a:clrFrom>
                <a:srgbClr val="FFFFFF"/>
              </a:clrFrom>
              <a:clrTo>
                <a:srgbClr val="FFFFFF">
                  <a:alpha val="0"/>
                </a:srgbClr>
              </a:clrTo>
            </a:clrChange>
          </a:blip>
          <a:srcRect l="2909" t="60484" r="4318" b="10647"/>
          <a:stretch>
            <a:fillRect/>
          </a:stretch>
        </p:blipFill>
        <p:spPr>
          <a:xfrm>
            <a:off x="1460310" y="3002507"/>
            <a:ext cx="7124131" cy="3141310"/>
          </a:xfrm>
          <a:prstGeom prst="rect">
            <a:avLst/>
          </a:prstGeom>
        </p:spPr>
      </p:pic>
      <p:sp>
        <p:nvSpPr>
          <p:cNvPr id="4" name="مربع نص 3"/>
          <p:cNvSpPr txBox="1"/>
          <p:nvPr/>
        </p:nvSpPr>
        <p:spPr>
          <a:xfrm>
            <a:off x="4517408" y="1869741"/>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1000</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3411940" y="1883389"/>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5663820" y="2183639"/>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1000</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4749424" y="2224583"/>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3411944" y="2251879"/>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100</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4080681" y="3589362"/>
            <a:ext cx="3111689"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فن الإصغاء</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2893325" y="3985147"/>
            <a:ext cx="3111689"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تعلم الحوار، والإصغاء للآخر</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3548417" y="4271750"/>
            <a:ext cx="3111689"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الإصغاء ضرورة بين الناس</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3562065" y="4626591"/>
            <a:ext cx="3111689"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الإصغاء يبصر النفوس بالحقائق الدينية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3589360" y="4981432"/>
            <a:ext cx="3111689"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الإصغاء ضرورة من ضرورات التعلم</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3616655" y="5322625"/>
            <a:ext cx="3111689"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 </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to="" calcmode="lin" valueType="num">
                                      <p:cBhvr>
                                        <p:cTn id="37" dur="1" fill="hold"/>
                                        <p:tgtEl>
                                          <p:spTgt spid="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6.gif"/>
          <p:cNvPicPr>
            <a:picLocks noChangeAspect="1"/>
          </p:cNvPicPr>
          <p:nvPr/>
        </p:nvPicPr>
        <p:blipFill>
          <a:blip r:embed="rId2">
            <a:clrChange>
              <a:clrFrom>
                <a:srgbClr val="FFFFFF"/>
              </a:clrFrom>
              <a:clrTo>
                <a:srgbClr val="FFFFFF">
                  <a:alpha val="0"/>
                </a:srgbClr>
              </a:clrTo>
            </a:clrChange>
          </a:blip>
          <a:srcRect l="8136" t="8358" r="3336" b="51176"/>
          <a:stretch>
            <a:fillRect/>
          </a:stretch>
        </p:blipFill>
        <p:spPr>
          <a:xfrm>
            <a:off x="1378425" y="1433014"/>
            <a:ext cx="7219666" cy="44218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6.gif"/>
          <p:cNvPicPr>
            <a:picLocks noChangeAspect="1"/>
          </p:cNvPicPr>
          <p:nvPr/>
        </p:nvPicPr>
        <p:blipFill>
          <a:blip r:embed="rId2">
            <a:clrChange>
              <a:clrFrom>
                <a:srgbClr val="FFFFFF"/>
              </a:clrFrom>
              <a:clrTo>
                <a:srgbClr val="FFFFFF">
                  <a:alpha val="0"/>
                </a:srgbClr>
              </a:clrTo>
            </a:clrChange>
          </a:blip>
          <a:srcRect l="8136" t="48949" r="3336" b="8657"/>
          <a:stretch>
            <a:fillRect/>
          </a:stretch>
        </p:blipFill>
        <p:spPr>
          <a:xfrm>
            <a:off x="1501255" y="1501254"/>
            <a:ext cx="7219666" cy="4632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7.gif"/>
          <p:cNvPicPr>
            <a:picLocks noChangeAspect="1"/>
          </p:cNvPicPr>
          <p:nvPr/>
        </p:nvPicPr>
        <p:blipFill>
          <a:blip r:embed="rId2">
            <a:clrChange>
              <a:clrFrom>
                <a:srgbClr val="FFFFFF"/>
              </a:clrFrom>
              <a:clrTo>
                <a:srgbClr val="FFFFFF">
                  <a:alpha val="0"/>
                </a:srgbClr>
              </a:clrTo>
            </a:clrChange>
          </a:blip>
          <a:srcRect l="2909" t="9552" r="3472" b="54692"/>
          <a:stretch>
            <a:fillRect/>
          </a:stretch>
        </p:blipFill>
        <p:spPr>
          <a:xfrm>
            <a:off x="1514903" y="1603613"/>
            <a:ext cx="7124132" cy="38554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7.gif"/>
          <p:cNvPicPr>
            <a:picLocks noChangeAspect="1"/>
          </p:cNvPicPr>
          <p:nvPr/>
        </p:nvPicPr>
        <p:blipFill>
          <a:blip r:embed="rId2">
            <a:clrChange>
              <a:clrFrom>
                <a:srgbClr val="FFFFFF"/>
              </a:clrFrom>
              <a:clrTo>
                <a:srgbClr val="FFFFFF">
                  <a:alpha val="0"/>
                </a:srgbClr>
              </a:clrTo>
            </a:clrChange>
          </a:blip>
          <a:srcRect l="2909" t="45941" r="3472" b="40390"/>
          <a:stretch>
            <a:fillRect/>
          </a:stretch>
        </p:blipFill>
        <p:spPr>
          <a:xfrm>
            <a:off x="1542198" y="1692322"/>
            <a:ext cx="7124132" cy="1473959"/>
          </a:xfrm>
          <a:prstGeom prst="rect">
            <a:avLst/>
          </a:prstGeom>
        </p:spPr>
      </p:pic>
      <p:pic>
        <p:nvPicPr>
          <p:cNvPr id="3" name="صورة 2" descr="77.gif"/>
          <p:cNvPicPr>
            <a:picLocks noChangeAspect="1"/>
          </p:cNvPicPr>
          <p:nvPr/>
        </p:nvPicPr>
        <p:blipFill>
          <a:blip r:embed="rId2">
            <a:clrChange>
              <a:clrFrom>
                <a:srgbClr val="FFFFFF"/>
              </a:clrFrom>
              <a:clrTo>
                <a:srgbClr val="FFFFFF">
                  <a:alpha val="0"/>
                </a:srgbClr>
              </a:clrTo>
            </a:clrChange>
          </a:blip>
          <a:srcRect l="2909" t="59610" r="3472" b="12799"/>
          <a:stretch>
            <a:fillRect/>
          </a:stretch>
        </p:blipFill>
        <p:spPr>
          <a:xfrm>
            <a:off x="1542198" y="3166281"/>
            <a:ext cx="7124132" cy="2975212"/>
          </a:xfrm>
          <a:prstGeom prst="rect">
            <a:avLst/>
          </a:prstGeom>
        </p:spPr>
      </p:pic>
      <p:sp>
        <p:nvSpPr>
          <p:cNvPr id="5" name="مربع نص 4"/>
          <p:cNvSpPr txBox="1"/>
          <p:nvPr/>
        </p:nvSpPr>
        <p:spPr>
          <a:xfrm>
            <a:off x="4681184" y="2156349"/>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1000</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3575716" y="2169997"/>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5827596" y="2470247"/>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1000</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4913200" y="2511191"/>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3575720" y="2538487"/>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100</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1815152" y="3903264"/>
            <a:ext cx="6496335" cy="1631216"/>
          </a:xfrm>
          <a:prstGeom prst="rect">
            <a:avLst/>
          </a:prstGeom>
          <a:noFill/>
        </p:spPr>
        <p:txBody>
          <a:bodyPr wrap="square" rtlCol="1">
            <a:spAutoFit/>
          </a:bodyPr>
          <a:lstStyle/>
          <a:p>
            <a:pPr algn="justLow"/>
            <a:r>
              <a:rPr lang="ar-EG"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المثقف في العالم العربي والإسلامي لا يرى إلا من خلال صفات تأصلت حوله في المجتمع، فعندما يأتي كر المثقف فهو مارق من مجتمع. وفي بعض الأحيان من معتقده، أو هو معارض لكل شيء، كما يقال عنه، ومتأثر بالفكر الغربي أو غيره ضد مجتمعه وأمته، وهذا ليس صوابًا؛ لأن هناك مستفيدًا يريد أن يزيل كل ما يساهم في رفع مستوى الوعي الاجتماعي من خلال مثقفيه.</a:t>
            </a:r>
            <a:endParaRPr lang="ar-SA"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to="" calcmode="lin" valueType="num">
                                      <p:cBhvr>
                                        <p:cTn id="37" dur="1" fill="hold"/>
                                        <p:tgtEl>
                                          <p:spTgt spid="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74.gif"/>
          <p:cNvPicPr>
            <a:picLocks noChangeAspect="1"/>
          </p:cNvPicPr>
          <p:nvPr/>
        </p:nvPicPr>
        <p:blipFill>
          <a:blip r:embed="rId2">
            <a:clrChange>
              <a:clrFrom>
                <a:srgbClr val="FFFFFF"/>
              </a:clrFrom>
              <a:clrTo>
                <a:srgbClr val="FFFFFF">
                  <a:alpha val="0"/>
                </a:srgbClr>
              </a:clrTo>
            </a:clrChange>
          </a:blip>
          <a:srcRect l="7435" t="9353" r="2646" b="45933"/>
          <a:stretch>
            <a:fillRect/>
          </a:stretch>
        </p:blipFill>
        <p:spPr>
          <a:xfrm>
            <a:off x="1433015" y="1419367"/>
            <a:ext cx="7124131" cy="47357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5.gif"/>
          <p:cNvPicPr>
            <a:picLocks noChangeAspect="1"/>
          </p:cNvPicPr>
          <p:nvPr/>
        </p:nvPicPr>
        <p:blipFill>
          <a:blip r:embed="rId2">
            <a:clrChange>
              <a:clrFrom>
                <a:srgbClr val="FFFFFF"/>
              </a:clrFrom>
              <a:clrTo>
                <a:srgbClr val="FFFFFF">
                  <a:alpha val="0"/>
                </a:srgbClr>
              </a:clrTo>
            </a:clrChange>
          </a:blip>
          <a:srcRect l="4036" t="54627" r="2909" b="13234"/>
          <a:stretch>
            <a:fillRect/>
          </a:stretch>
        </p:blipFill>
        <p:spPr>
          <a:xfrm>
            <a:off x="1651380" y="2292824"/>
            <a:ext cx="7206018" cy="3526582"/>
          </a:xfrm>
          <a:prstGeom prst="rect">
            <a:avLst/>
          </a:prstGeom>
        </p:spPr>
      </p:pic>
      <p:sp>
        <p:nvSpPr>
          <p:cNvPr id="3" name="مربع نص 2"/>
          <p:cNvSpPr txBox="1"/>
          <p:nvPr/>
        </p:nvSpPr>
        <p:spPr>
          <a:xfrm>
            <a:off x="1719618" y="3343703"/>
            <a:ext cx="4735773" cy="646331"/>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 الإنسان يحيى بفكره فكلما كان فكره مرموقًا، كلما قاده وأخذه إلى الرقي والعلم.</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733266" y="4162568"/>
            <a:ext cx="4735773" cy="646331"/>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 فهم الناس وما يدور بخلجات أنفسهم، لا تأتي من فراغ، بل تأتي من النقاش</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746914" y="4981433"/>
            <a:ext cx="4735773" cy="646331"/>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 البداية هي نقطة الابتداء، فلا يمكن أن يجعلها أحد هي نقط النهاية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4.gif"/>
          <p:cNvPicPr>
            <a:picLocks noChangeAspect="1"/>
          </p:cNvPicPr>
          <p:nvPr/>
        </p:nvPicPr>
        <p:blipFill>
          <a:blip r:embed="rId2">
            <a:clrChange>
              <a:clrFrom>
                <a:srgbClr val="FFFFFF"/>
              </a:clrFrom>
              <a:clrTo>
                <a:srgbClr val="FFFFFF">
                  <a:alpha val="0"/>
                </a:srgbClr>
              </a:clrTo>
            </a:clrChange>
          </a:blip>
          <a:srcRect l="7435" t="54195" r="2646" b="7463"/>
          <a:stretch>
            <a:fillRect/>
          </a:stretch>
        </p:blipFill>
        <p:spPr>
          <a:xfrm>
            <a:off x="1501255" y="1555845"/>
            <a:ext cx="7124131" cy="4060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5.gif"/>
          <p:cNvPicPr>
            <a:picLocks noChangeAspect="1"/>
          </p:cNvPicPr>
          <p:nvPr/>
        </p:nvPicPr>
        <p:blipFill>
          <a:blip r:embed="rId2">
            <a:clrChange>
              <a:clrFrom>
                <a:srgbClr val="FFFFFF"/>
              </a:clrFrom>
              <a:clrTo>
                <a:srgbClr val="FFFFFF">
                  <a:alpha val="0"/>
                </a:srgbClr>
              </a:clrTo>
            </a:clrChange>
          </a:blip>
          <a:srcRect l="2627" t="8358" r="3472" b="55111"/>
          <a:stretch>
            <a:fillRect/>
          </a:stretch>
        </p:blipFill>
        <p:spPr>
          <a:xfrm>
            <a:off x="1514902" y="1487605"/>
            <a:ext cx="7055894" cy="38896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9.gif"/>
          <p:cNvPicPr>
            <a:picLocks noChangeAspect="1"/>
          </p:cNvPicPr>
          <p:nvPr/>
        </p:nvPicPr>
        <p:blipFill>
          <a:blip r:embed="rId2">
            <a:clrChange>
              <a:clrFrom>
                <a:srgbClr val="FFFFFF"/>
              </a:clrFrom>
              <a:clrTo>
                <a:srgbClr val="FFFFFF">
                  <a:alpha val="0"/>
                </a:srgbClr>
              </a:clrTo>
            </a:clrChange>
          </a:blip>
          <a:srcRect l="3472" t="8756" r="3191" b="44533"/>
          <a:stretch>
            <a:fillRect/>
          </a:stretch>
        </p:blipFill>
        <p:spPr>
          <a:xfrm>
            <a:off x="1433016" y="1187349"/>
            <a:ext cx="7178722" cy="5090616"/>
          </a:xfrm>
          <a:prstGeom prst="rect">
            <a:avLst/>
          </a:prstGeom>
        </p:spPr>
      </p:pic>
      <p:sp>
        <p:nvSpPr>
          <p:cNvPr id="3" name="مربع نص 2"/>
          <p:cNvSpPr txBox="1"/>
          <p:nvPr/>
        </p:nvSpPr>
        <p:spPr>
          <a:xfrm>
            <a:off x="1514901" y="2470244"/>
            <a:ext cx="1364776" cy="3139321"/>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العقل هو الذي يصنع أما الإنسان العقبات، فقد تكون هذه العقبات التي تحول بينه وبين التفوق، هي عقبات وهمية من صنع الخيال.</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9.gif"/>
          <p:cNvPicPr>
            <a:picLocks noChangeAspect="1"/>
          </p:cNvPicPr>
          <p:nvPr/>
        </p:nvPicPr>
        <p:blipFill>
          <a:blip r:embed="rId2">
            <a:clrChange>
              <a:clrFrom>
                <a:srgbClr val="FFFFFF"/>
              </a:clrFrom>
              <a:clrTo>
                <a:srgbClr val="FFFFFF">
                  <a:alpha val="0"/>
                </a:srgbClr>
              </a:clrTo>
            </a:clrChange>
          </a:blip>
          <a:srcRect l="3472" t="55967" r="3191" b="7662"/>
          <a:stretch>
            <a:fillRect/>
          </a:stretch>
        </p:blipFill>
        <p:spPr>
          <a:xfrm>
            <a:off x="1528550" y="1937982"/>
            <a:ext cx="7178722" cy="3963746"/>
          </a:xfrm>
          <a:prstGeom prst="rect">
            <a:avLst/>
          </a:prstGeom>
        </p:spPr>
      </p:pic>
      <p:sp>
        <p:nvSpPr>
          <p:cNvPr id="3" name="مربع نص 2"/>
          <p:cNvSpPr txBox="1"/>
          <p:nvPr/>
        </p:nvSpPr>
        <p:spPr>
          <a:xfrm>
            <a:off x="1624084" y="2552131"/>
            <a:ext cx="2006220" cy="830997"/>
          </a:xfrm>
          <a:prstGeom prst="rect">
            <a:avLst/>
          </a:prstGeom>
          <a:noFill/>
        </p:spPr>
        <p:txBody>
          <a:bodyPr wrap="square" rtlCol="1">
            <a:spAutoFit/>
          </a:bodyPr>
          <a:lstStyle/>
          <a:p>
            <a:pPr algn="justLow"/>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هذا يحدث بالفعل، فلكل موضوع نوع القراءة خاصة </a:t>
            </a:r>
            <a:r>
              <a:rPr lang="ar-EG" sz="16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به</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610436" y="3589365"/>
            <a:ext cx="2006220" cy="830997"/>
          </a:xfrm>
          <a:prstGeom prst="rect">
            <a:avLst/>
          </a:prstGeom>
          <a:noFill/>
        </p:spPr>
        <p:txBody>
          <a:bodyPr wrap="square" rtlCol="1">
            <a:spAutoFit/>
          </a:bodyPr>
          <a:lstStyle/>
          <a:p>
            <a:pPr algn="justLow"/>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القراءة السريعة هي تركيز عقلي على العناوين وأعراف الكتابة.</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637732" y="4612947"/>
            <a:ext cx="2006220" cy="584775"/>
          </a:xfrm>
          <a:prstGeom prst="rect">
            <a:avLst/>
          </a:prstGeom>
          <a:noFill/>
        </p:spPr>
        <p:txBody>
          <a:bodyPr wrap="square" rtlCol="1">
            <a:spAutoFit/>
          </a:bodyPr>
          <a:lstStyle/>
          <a:p>
            <a:pPr algn="justLow"/>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اقرأ كي تعلم وتساير الآخرون.</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665028" y="5145201"/>
            <a:ext cx="2006220" cy="830997"/>
          </a:xfrm>
          <a:prstGeom prst="rect">
            <a:avLst/>
          </a:prstGeom>
          <a:noFill/>
        </p:spPr>
        <p:txBody>
          <a:bodyPr wrap="square" rtlCol="1">
            <a:spAutoFit/>
          </a:bodyPr>
          <a:lstStyle/>
          <a:p>
            <a:pPr algn="justLow"/>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القراءة السريعة تجعلك تشغل الوقت في اكتساب خبرات أكثر.</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0.gif"/>
          <p:cNvPicPr>
            <a:picLocks noChangeAspect="1"/>
          </p:cNvPicPr>
          <p:nvPr/>
        </p:nvPicPr>
        <p:blipFill>
          <a:blip r:embed="rId2">
            <a:clrChange>
              <a:clrFrom>
                <a:srgbClr val="FFFFFF"/>
              </a:clrFrom>
              <a:clrTo>
                <a:srgbClr val="FFFFFF">
                  <a:alpha val="0"/>
                </a:srgbClr>
              </a:clrTo>
            </a:clrChange>
          </a:blip>
          <a:srcRect l="7496" t="9353" r="2183" b="46797"/>
          <a:stretch>
            <a:fillRect/>
          </a:stretch>
        </p:blipFill>
        <p:spPr>
          <a:xfrm>
            <a:off x="1514901" y="1419364"/>
            <a:ext cx="7096837" cy="45992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0.gif"/>
          <p:cNvPicPr>
            <a:picLocks noChangeAspect="1"/>
          </p:cNvPicPr>
          <p:nvPr/>
        </p:nvPicPr>
        <p:blipFill>
          <a:blip r:embed="rId2">
            <a:clrChange>
              <a:clrFrom>
                <a:srgbClr val="FFFFFF"/>
              </a:clrFrom>
              <a:clrTo>
                <a:srgbClr val="FFFFFF">
                  <a:alpha val="0"/>
                </a:srgbClr>
              </a:clrTo>
            </a:clrChange>
          </a:blip>
          <a:srcRect l="7496" t="53463" r="2183" b="10448"/>
          <a:stretch>
            <a:fillRect/>
          </a:stretch>
        </p:blipFill>
        <p:spPr>
          <a:xfrm>
            <a:off x="1569492" y="1842447"/>
            <a:ext cx="7096837" cy="3785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1.gif"/>
          <p:cNvPicPr>
            <a:picLocks noChangeAspect="1"/>
          </p:cNvPicPr>
          <p:nvPr/>
        </p:nvPicPr>
        <p:blipFill>
          <a:blip r:embed="rId2">
            <a:clrChange>
              <a:clrFrom>
                <a:srgbClr val="FFFFFF"/>
              </a:clrFrom>
              <a:clrTo>
                <a:srgbClr val="FFFFFF">
                  <a:alpha val="0"/>
                </a:srgbClr>
              </a:clrTo>
            </a:clrChange>
          </a:blip>
          <a:srcRect l="7224" t="10547" r="3481" b="67782"/>
          <a:stretch>
            <a:fillRect/>
          </a:stretch>
        </p:blipFill>
        <p:spPr>
          <a:xfrm>
            <a:off x="1419367" y="1412545"/>
            <a:ext cx="7178723" cy="2340589"/>
          </a:xfrm>
          <a:prstGeom prst="rect">
            <a:avLst/>
          </a:prstGeom>
        </p:spPr>
      </p:pic>
      <p:pic>
        <p:nvPicPr>
          <p:cNvPr id="3" name="صورة 2" descr="81.gif"/>
          <p:cNvPicPr>
            <a:picLocks noChangeAspect="1"/>
          </p:cNvPicPr>
          <p:nvPr/>
        </p:nvPicPr>
        <p:blipFill>
          <a:blip r:embed="rId2">
            <a:clrChange>
              <a:clrFrom>
                <a:srgbClr val="FFFFFF"/>
              </a:clrFrom>
              <a:clrTo>
                <a:srgbClr val="FFFFFF">
                  <a:alpha val="0"/>
                </a:srgbClr>
              </a:clrTo>
            </a:clrChange>
          </a:blip>
          <a:srcRect l="7224" t="35883" r="3481" b="41498"/>
          <a:stretch>
            <a:fillRect/>
          </a:stretch>
        </p:blipFill>
        <p:spPr>
          <a:xfrm>
            <a:off x="1419367" y="3643943"/>
            <a:ext cx="7178723" cy="2442958"/>
          </a:xfrm>
          <a:prstGeom prst="rect">
            <a:avLst/>
          </a:prstGeom>
        </p:spPr>
      </p:pic>
      <p:sp>
        <p:nvSpPr>
          <p:cNvPr id="4" name="مربع نص 3"/>
          <p:cNvSpPr txBox="1"/>
          <p:nvPr/>
        </p:nvSpPr>
        <p:spPr>
          <a:xfrm>
            <a:off x="1733266" y="1801505"/>
            <a:ext cx="544545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100 كلمة في الدقيقة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828800" y="2483893"/>
            <a:ext cx="650998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 الموضوع يعتبر موضوع قصصي مسل]</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1.gif"/>
          <p:cNvPicPr>
            <a:picLocks noChangeAspect="1"/>
          </p:cNvPicPr>
          <p:nvPr/>
        </p:nvPicPr>
        <p:blipFill>
          <a:blip r:embed="rId2">
            <a:clrChange>
              <a:clrFrom>
                <a:srgbClr val="FFFFFF"/>
              </a:clrFrom>
              <a:clrTo>
                <a:srgbClr val="FFFFFF">
                  <a:alpha val="0"/>
                </a:srgbClr>
              </a:clrTo>
            </a:clrChange>
          </a:blip>
          <a:srcRect l="7224" t="59387" r="3481" b="8259"/>
          <a:stretch>
            <a:fillRect/>
          </a:stretch>
        </p:blipFill>
        <p:spPr>
          <a:xfrm>
            <a:off x="1705971" y="1801505"/>
            <a:ext cx="7178723" cy="3494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2.gif"/>
          <p:cNvPicPr>
            <a:picLocks noChangeAspect="1"/>
          </p:cNvPicPr>
          <p:nvPr/>
        </p:nvPicPr>
        <p:blipFill>
          <a:blip r:embed="rId2">
            <a:clrChange>
              <a:clrFrom>
                <a:srgbClr val="FFFFFF"/>
              </a:clrFrom>
              <a:clrTo>
                <a:srgbClr val="FFFFFF">
                  <a:alpha val="0"/>
                </a:srgbClr>
              </a:clrTo>
            </a:clrChange>
          </a:blip>
          <a:srcRect l="8378" t="8557" r="3309" b="52673"/>
          <a:stretch>
            <a:fillRect/>
          </a:stretch>
        </p:blipFill>
        <p:spPr>
          <a:xfrm>
            <a:off x="1392073" y="1351128"/>
            <a:ext cx="7165074" cy="4217159"/>
          </a:xfrm>
          <a:prstGeom prst="rect">
            <a:avLst/>
          </a:prstGeom>
        </p:spPr>
      </p:pic>
      <p:sp>
        <p:nvSpPr>
          <p:cNvPr id="3" name="مربع نص 2"/>
          <p:cNvSpPr txBox="1"/>
          <p:nvPr/>
        </p:nvSpPr>
        <p:spPr>
          <a:xfrm>
            <a:off x="1692323" y="2838735"/>
            <a:ext cx="5445457"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50 كلمة في الدقيقة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787857" y="3439235"/>
            <a:ext cx="6509983" cy="646331"/>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 الموضوع يدور حول تبادل الخبرات، فيحتاج هذا مزيد من التركيز لاكتساب الخبرات</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2.gif"/>
          <p:cNvPicPr>
            <a:picLocks noChangeAspect="1"/>
          </p:cNvPicPr>
          <p:nvPr/>
        </p:nvPicPr>
        <p:blipFill>
          <a:blip r:embed="rId2">
            <a:clrChange>
              <a:clrFrom>
                <a:srgbClr val="FFFFFF"/>
              </a:clrFrom>
              <a:clrTo>
                <a:srgbClr val="FFFFFF">
                  <a:alpha val="0"/>
                </a:srgbClr>
              </a:clrTo>
            </a:clrChange>
          </a:blip>
          <a:srcRect l="8378" t="47954" r="3309" b="25823"/>
          <a:stretch>
            <a:fillRect/>
          </a:stretch>
        </p:blipFill>
        <p:spPr>
          <a:xfrm>
            <a:off x="1501255" y="1897040"/>
            <a:ext cx="7165074" cy="2852383"/>
          </a:xfrm>
          <a:prstGeom prst="rect">
            <a:avLst/>
          </a:prstGeom>
        </p:spPr>
      </p:pic>
      <p:sp>
        <p:nvSpPr>
          <p:cNvPr id="3" name="مربع نص 2"/>
          <p:cNvSpPr txBox="1"/>
          <p:nvPr/>
        </p:nvSpPr>
        <p:spPr>
          <a:xfrm>
            <a:off x="1624084" y="2470245"/>
            <a:ext cx="6701050" cy="369332"/>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مثل نبش الطائر في الأرض بحثًا عن الطعام</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665028" y="3029803"/>
            <a:ext cx="6701050" cy="369332"/>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مثل الحفر في الصحراء بحثًا عن الماء</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746914" y="3603009"/>
            <a:ext cx="6701050" cy="369332"/>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مثل السير بمركب فوق مياه البحر.</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6.gif"/>
          <p:cNvPicPr>
            <a:picLocks noChangeAspect="1"/>
          </p:cNvPicPr>
          <p:nvPr/>
        </p:nvPicPr>
        <p:blipFill>
          <a:blip r:embed="rId2">
            <a:clrChange>
              <a:clrFrom>
                <a:srgbClr val="FFFFFF"/>
              </a:clrFrom>
              <a:clrTo>
                <a:srgbClr val="FFFFFF">
                  <a:alpha val="0"/>
                </a:srgbClr>
              </a:clrTo>
            </a:clrChange>
          </a:blip>
          <a:srcRect l="8717" t="8358" r="3124" b="57360"/>
          <a:stretch>
            <a:fillRect/>
          </a:stretch>
        </p:blipFill>
        <p:spPr>
          <a:xfrm>
            <a:off x="1351129" y="1405719"/>
            <a:ext cx="7342496" cy="382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3.gif"/>
          <p:cNvPicPr>
            <a:picLocks noChangeAspect="1"/>
          </p:cNvPicPr>
          <p:nvPr/>
        </p:nvPicPr>
        <p:blipFill>
          <a:blip r:embed="rId2">
            <a:clrChange>
              <a:clrFrom>
                <a:srgbClr val="FFFFFF"/>
              </a:clrFrom>
              <a:clrTo>
                <a:srgbClr val="FFFFFF">
                  <a:alpha val="0"/>
                </a:srgbClr>
              </a:clrTo>
            </a:clrChange>
          </a:blip>
          <a:srcRect l="8548" t="16517" r="3754" b="46070"/>
          <a:stretch>
            <a:fillRect/>
          </a:stretch>
        </p:blipFill>
        <p:spPr>
          <a:xfrm>
            <a:off x="1610436" y="1460310"/>
            <a:ext cx="6960358" cy="4207547"/>
          </a:xfrm>
          <a:prstGeom prst="rect">
            <a:avLst/>
          </a:prstGeom>
        </p:spPr>
      </p:pic>
      <p:sp>
        <p:nvSpPr>
          <p:cNvPr id="3" name="مربع نص 2"/>
          <p:cNvSpPr txBox="1"/>
          <p:nvPr/>
        </p:nvSpPr>
        <p:spPr>
          <a:xfrm>
            <a:off x="4067033" y="2320119"/>
            <a:ext cx="2224585" cy="646331"/>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البحث عن معلومات صغيرة ومحددة.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719618" y="2361063"/>
            <a:ext cx="2306471" cy="646331"/>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البحث عن رقم هاتف أو البحث عن كلمة في قاموس.</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4067033" y="3002507"/>
            <a:ext cx="2224585" cy="646331"/>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لإبداء الرأي في مادة مكتوبة.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719618" y="3043451"/>
            <a:ext cx="2306471"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الاطلاع على قائمة الفهارس.</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4067033" y="3684895"/>
            <a:ext cx="2224585" cy="646331"/>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البحث عن مادة مناسبة ينتقيها القارئ.</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719618" y="3657599"/>
            <a:ext cx="2306471" cy="646331"/>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مثل انتقاء ديوان شعر أو مجلة.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4067033" y="4339987"/>
            <a:ext cx="2224585" cy="646331"/>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هي وضع رموز وعلامات للاستذكار حول النص</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1719618" y="4339987"/>
            <a:ext cx="2306471" cy="646331"/>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يقوم بوضع رموز وأسئلة حول الفقر لتسهل التذكرة.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4067033" y="4967783"/>
            <a:ext cx="2224585" cy="646331"/>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التحليل والنقد والتعقيب على جودة النص.</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1719618" y="4967783"/>
            <a:ext cx="2306471" cy="369332"/>
          </a:xfrm>
          <a:prstGeom prst="rect">
            <a:avLst/>
          </a:prstGeom>
          <a:noFill/>
        </p:spPr>
        <p:txBody>
          <a:bodyPr wrap="square" rtlCol="1">
            <a:spAutoFit/>
          </a:bodyPr>
          <a:lstStyle/>
          <a:p>
            <a:pPr algn="justLow"/>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البحث عن الألفاظ ودراستها.</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5.gif"/>
          <p:cNvPicPr>
            <a:picLocks noChangeAspect="1"/>
          </p:cNvPicPr>
          <p:nvPr/>
        </p:nvPicPr>
        <p:blipFill>
          <a:blip r:embed="rId2">
            <a:clrChange>
              <a:clrFrom>
                <a:srgbClr val="FFFFFF"/>
              </a:clrFrom>
              <a:clrTo>
                <a:srgbClr val="FFFFFF">
                  <a:alpha val="0"/>
                </a:srgbClr>
              </a:clrTo>
            </a:clrChange>
          </a:blip>
          <a:srcRect t="15522" b="39705"/>
          <a:stretch>
            <a:fillRect/>
          </a:stretch>
        </p:blipFill>
        <p:spPr>
          <a:xfrm>
            <a:off x="1433016" y="1473958"/>
            <a:ext cx="7142070" cy="4531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5.gif"/>
          <p:cNvPicPr>
            <a:picLocks noChangeAspect="1"/>
          </p:cNvPicPr>
          <p:nvPr/>
        </p:nvPicPr>
        <p:blipFill>
          <a:blip r:embed="rId2">
            <a:clrChange>
              <a:clrFrom>
                <a:srgbClr val="FFFFFF"/>
              </a:clrFrom>
              <a:clrTo>
                <a:srgbClr val="FFFFFF">
                  <a:alpha val="0"/>
                </a:srgbClr>
              </a:clrTo>
            </a:clrChange>
          </a:blip>
          <a:srcRect t="60295" b="8657"/>
          <a:stretch>
            <a:fillRect/>
          </a:stretch>
        </p:blipFill>
        <p:spPr>
          <a:xfrm>
            <a:off x="1610437" y="2074460"/>
            <a:ext cx="7142070" cy="3142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6.gif"/>
          <p:cNvPicPr>
            <a:picLocks noChangeAspect="1"/>
          </p:cNvPicPr>
          <p:nvPr/>
        </p:nvPicPr>
        <p:blipFill>
          <a:blip r:embed="rId2">
            <a:clrChange>
              <a:clrFrom>
                <a:srgbClr val="FFFFFF"/>
              </a:clrFrom>
              <a:clrTo>
                <a:srgbClr val="FFFFFF">
                  <a:alpha val="0"/>
                </a:srgbClr>
              </a:clrTo>
            </a:clrChange>
          </a:blip>
          <a:srcRect l="7410" t="8358" r="3950" b="51956"/>
          <a:stretch>
            <a:fillRect/>
          </a:stretch>
        </p:blipFill>
        <p:spPr>
          <a:xfrm>
            <a:off x="1392073" y="1419367"/>
            <a:ext cx="7178722" cy="4299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6.gif"/>
          <p:cNvPicPr>
            <a:picLocks noChangeAspect="1"/>
          </p:cNvPicPr>
          <p:nvPr/>
        </p:nvPicPr>
        <p:blipFill>
          <a:blip r:embed="rId2">
            <a:clrChange>
              <a:clrFrom>
                <a:srgbClr val="FFFFFF"/>
              </a:clrFrom>
              <a:clrTo>
                <a:srgbClr val="FFFFFF">
                  <a:alpha val="0"/>
                </a:srgbClr>
              </a:clrTo>
            </a:clrChange>
          </a:blip>
          <a:srcRect l="7410" t="47792" r="3950" b="9453"/>
          <a:stretch>
            <a:fillRect/>
          </a:stretch>
        </p:blipFill>
        <p:spPr>
          <a:xfrm>
            <a:off x="1351130" y="1446662"/>
            <a:ext cx="7178722" cy="4631589"/>
          </a:xfrm>
          <a:prstGeom prst="rect">
            <a:avLst/>
          </a:prstGeom>
        </p:spPr>
      </p:pic>
      <p:sp>
        <p:nvSpPr>
          <p:cNvPr id="5" name="مربع نص 4"/>
          <p:cNvSpPr txBox="1"/>
          <p:nvPr/>
        </p:nvSpPr>
        <p:spPr>
          <a:xfrm>
            <a:off x="4612945" y="4844958"/>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2702258" y="4831311"/>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2019870" y="4817663"/>
            <a:ext cx="682389"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112</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7.gif"/>
          <p:cNvPicPr>
            <a:picLocks noChangeAspect="1"/>
          </p:cNvPicPr>
          <p:nvPr/>
        </p:nvPicPr>
        <p:blipFill>
          <a:blip r:embed="rId2">
            <a:clrChange>
              <a:clrFrom>
                <a:srgbClr val="FFFFFF"/>
              </a:clrFrom>
              <a:clrTo>
                <a:srgbClr val="FFFFFF">
                  <a:alpha val="0"/>
                </a:srgbClr>
              </a:clrTo>
            </a:clrChange>
          </a:blip>
          <a:srcRect l="3344" t="8756" r="3270" b="54826"/>
          <a:stretch>
            <a:fillRect/>
          </a:stretch>
        </p:blipFill>
        <p:spPr>
          <a:xfrm>
            <a:off x="1651379" y="1514901"/>
            <a:ext cx="7137779" cy="3944203"/>
          </a:xfrm>
          <a:prstGeom prst="rect">
            <a:avLst/>
          </a:prstGeom>
        </p:spPr>
      </p:pic>
      <p:sp>
        <p:nvSpPr>
          <p:cNvPr id="3" name="مربع نص 2"/>
          <p:cNvSpPr txBox="1"/>
          <p:nvPr/>
        </p:nvSpPr>
        <p:spPr>
          <a:xfrm>
            <a:off x="5158854" y="2183642"/>
            <a:ext cx="573205"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الدفاع</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4476466" y="2183642"/>
            <a:ext cx="573205"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الأمن</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6796586" y="2838736"/>
            <a:ext cx="1037228"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الرأسمالي</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910689" y="3166283"/>
            <a:ext cx="1037228" cy="338554"/>
          </a:xfrm>
          <a:prstGeom prst="rect">
            <a:avLst/>
          </a:prstGeom>
          <a:noFill/>
        </p:spPr>
        <p:txBody>
          <a:bodyPr wrap="square" rtlCol="1">
            <a:spAutoFit/>
          </a:bodyPr>
          <a:lstStyle/>
          <a:p>
            <a:pPr algn="ctr"/>
            <a:r>
              <a:rPr lang="ar-EG"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الاشتراكية</a:t>
            </a:r>
            <a:endParaRPr lang="ar-S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cxnSp>
        <p:nvCxnSpPr>
          <p:cNvPr id="8" name="رابط مستقيم 7"/>
          <p:cNvCxnSpPr/>
          <p:nvPr/>
        </p:nvCxnSpPr>
        <p:spPr>
          <a:xfrm rot="10800000">
            <a:off x="3357350" y="2115403"/>
            <a:ext cx="1760561"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رابط مستقيم 8"/>
          <p:cNvCxnSpPr/>
          <p:nvPr/>
        </p:nvCxnSpPr>
        <p:spPr>
          <a:xfrm rot="10800000">
            <a:off x="4457659" y="2811439"/>
            <a:ext cx="360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رابط مستقيم 9"/>
          <p:cNvCxnSpPr/>
          <p:nvPr/>
        </p:nvCxnSpPr>
        <p:spPr>
          <a:xfrm rot="10800000">
            <a:off x="3183260" y="3125338"/>
            <a:ext cx="720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رابط مستقيم 10"/>
          <p:cNvCxnSpPr/>
          <p:nvPr/>
        </p:nvCxnSpPr>
        <p:spPr>
          <a:xfrm rot="10800000">
            <a:off x="4434124" y="3807726"/>
            <a:ext cx="288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رابط مستقيم 11"/>
          <p:cNvCxnSpPr/>
          <p:nvPr/>
        </p:nvCxnSpPr>
        <p:spPr>
          <a:xfrm rot="10800000">
            <a:off x="4725454" y="4148920"/>
            <a:ext cx="720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رابط مستقيم 12"/>
          <p:cNvCxnSpPr/>
          <p:nvPr/>
        </p:nvCxnSpPr>
        <p:spPr>
          <a:xfrm rot="10800000">
            <a:off x="1850935" y="4490114"/>
            <a:ext cx="360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رابط مستقيم 13"/>
          <p:cNvCxnSpPr/>
          <p:nvPr/>
        </p:nvCxnSpPr>
        <p:spPr>
          <a:xfrm rot="10800000">
            <a:off x="2688608" y="5227094"/>
            <a:ext cx="1760561"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رابط مستقيم 14"/>
          <p:cNvCxnSpPr/>
          <p:nvPr/>
        </p:nvCxnSpPr>
        <p:spPr>
          <a:xfrm rot="10800000">
            <a:off x="3270302" y="4858604"/>
            <a:ext cx="360000" cy="1588"/>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9.gif"/>
          <p:cNvPicPr>
            <a:picLocks noChangeAspect="1"/>
          </p:cNvPicPr>
          <p:nvPr/>
        </p:nvPicPr>
        <p:blipFill>
          <a:blip r:embed="rId2">
            <a:clrChange>
              <a:clrFrom>
                <a:srgbClr val="FFFFFF"/>
              </a:clrFrom>
              <a:clrTo>
                <a:srgbClr val="FFFFFF">
                  <a:alpha val="0"/>
                </a:srgbClr>
              </a:clrTo>
            </a:clrChange>
          </a:blip>
          <a:srcRect l="7984" t="13134" r="5164" b="50418"/>
          <a:stretch>
            <a:fillRect/>
          </a:stretch>
        </p:blipFill>
        <p:spPr>
          <a:xfrm>
            <a:off x="1446663" y="1419367"/>
            <a:ext cx="7137779" cy="4244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9.gif"/>
          <p:cNvPicPr>
            <a:picLocks noChangeAspect="1"/>
          </p:cNvPicPr>
          <p:nvPr/>
        </p:nvPicPr>
        <p:blipFill>
          <a:blip r:embed="rId2">
            <a:clrChange>
              <a:clrFrom>
                <a:srgbClr val="FFFFFF"/>
              </a:clrFrom>
              <a:clrTo>
                <a:srgbClr val="FFFFFF">
                  <a:alpha val="0"/>
                </a:srgbClr>
              </a:clrTo>
            </a:clrChange>
          </a:blip>
          <a:srcRect l="7984" t="49816" r="5164" b="10448"/>
          <a:stretch>
            <a:fillRect/>
          </a:stretch>
        </p:blipFill>
        <p:spPr>
          <a:xfrm>
            <a:off x="1446663" y="1446662"/>
            <a:ext cx="7137779" cy="46273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0.gif"/>
          <p:cNvPicPr>
            <a:picLocks noChangeAspect="1"/>
          </p:cNvPicPr>
          <p:nvPr/>
        </p:nvPicPr>
        <p:blipFill>
          <a:blip r:embed="rId2">
            <a:clrChange>
              <a:clrFrom>
                <a:srgbClr val="FFFFFF"/>
              </a:clrFrom>
              <a:clrTo>
                <a:srgbClr val="FFFFFF">
                  <a:alpha val="0"/>
                </a:srgbClr>
              </a:clrTo>
            </a:clrChange>
          </a:blip>
          <a:srcRect l="12080" t="9751" r="4870" b="52985"/>
          <a:stretch>
            <a:fillRect/>
          </a:stretch>
        </p:blipFill>
        <p:spPr>
          <a:xfrm>
            <a:off x="1487606" y="1439837"/>
            <a:ext cx="7151427" cy="4305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0.gif"/>
          <p:cNvPicPr>
            <a:picLocks noChangeAspect="1"/>
          </p:cNvPicPr>
          <p:nvPr/>
        </p:nvPicPr>
        <p:blipFill>
          <a:blip r:embed="rId2">
            <a:clrChange>
              <a:clrFrom>
                <a:srgbClr val="FFFFFF"/>
              </a:clrFrom>
              <a:clrTo>
                <a:srgbClr val="FFFFFF">
                  <a:alpha val="0"/>
                </a:srgbClr>
              </a:clrTo>
            </a:clrChange>
          </a:blip>
          <a:srcRect l="12080" t="47252" r="4870" b="12836"/>
          <a:stretch>
            <a:fillRect/>
          </a:stretch>
        </p:blipFill>
        <p:spPr>
          <a:xfrm>
            <a:off x="1514901" y="1460309"/>
            <a:ext cx="7151427" cy="46118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6.gif"/>
          <p:cNvPicPr>
            <a:picLocks noChangeAspect="1"/>
          </p:cNvPicPr>
          <p:nvPr/>
        </p:nvPicPr>
        <p:blipFill>
          <a:blip r:embed="rId2">
            <a:clrChange>
              <a:clrFrom>
                <a:srgbClr val="FFFFFF"/>
              </a:clrFrom>
              <a:clrTo>
                <a:srgbClr val="FFFFFF">
                  <a:alpha val="0"/>
                </a:srgbClr>
              </a:clrTo>
            </a:clrChange>
          </a:blip>
          <a:srcRect l="8717" t="60393" r="3124" b="36301"/>
          <a:stretch>
            <a:fillRect/>
          </a:stretch>
        </p:blipFill>
        <p:spPr>
          <a:xfrm>
            <a:off x="1460312" y="1678674"/>
            <a:ext cx="7342496" cy="368490"/>
          </a:xfrm>
          <a:prstGeom prst="rect">
            <a:avLst/>
          </a:prstGeom>
        </p:spPr>
      </p:pic>
      <p:pic>
        <p:nvPicPr>
          <p:cNvPr id="3" name="صورة 2" descr="56.gif"/>
          <p:cNvPicPr>
            <a:picLocks noChangeAspect="1"/>
          </p:cNvPicPr>
          <p:nvPr/>
        </p:nvPicPr>
        <p:blipFill>
          <a:blip r:embed="rId2">
            <a:clrChange>
              <a:clrFrom>
                <a:srgbClr val="FFFFFF"/>
              </a:clrFrom>
              <a:clrTo>
                <a:srgbClr val="FFFFFF">
                  <a:alpha val="0"/>
                </a:srgbClr>
              </a:clrTo>
            </a:clrChange>
          </a:blip>
          <a:srcRect l="8717" t="63576" r="3124" b="6866"/>
          <a:stretch>
            <a:fillRect/>
          </a:stretch>
        </p:blipFill>
        <p:spPr>
          <a:xfrm>
            <a:off x="1460312" y="2033516"/>
            <a:ext cx="7342496" cy="3294717"/>
          </a:xfrm>
          <a:prstGeom prst="rect">
            <a:avLst/>
          </a:prstGeom>
        </p:spPr>
      </p:pic>
      <p:sp>
        <p:nvSpPr>
          <p:cNvPr id="4" name="مربع نص 3"/>
          <p:cNvSpPr txBox="1"/>
          <p:nvPr/>
        </p:nvSpPr>
        <p:spPr>
          <a:xfrm>
            <a:off x="5008728" y="4162567"/>
            <a:ext cx="3643953"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مجموعة قصصية – مقال اجتماعية في صحيفة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378424" y="4244455"/>
            <a:ext cx="3643953" cy="646331"/>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ديوان شعر – عقد أو اتفاق – مقالة علمية في مجلة – نص تاريخي يحلل الأسباب</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1.gif"/>
          <p:cNvPicPr>
            <a:picLocks noChangeAspect="1"/>
          </p:cNvPicPr>
          <p:nvPr/>
        </p:nvPicPr>
        <p:blipFill>
          <a:blip r:embed="rId2">
            <a:clrChange>
              <a:clrFrom>
                <a:srgbClr val="FFFFFF"/>
              </a:clrFrom>
              <a:clrTo>
                <a:srgbClr val="FFFFFF">
                  <a:alpha val="0"/>
                </a:srgbClr>
              </a:clrTo>
            </a:clrChange>
          </a:blip>
          <a:srcRect l="4882" t="8955" r="4882" b="49836"/>
          <a:stretch>
            <a:fillRect/>
          </a:stretch>
        </p:blipFill>
        <p:spPr>
          <a:xfrm>
            <a:off x="1501254" y="1412541"/>
            <a:ext cx="7096836" cy="4592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1.gif"/>
          <p:cNvPicPr>
            <a:picLocks noChangeAspect="1"/>
          </p:cNvPicPr>
          <p:nvPr/>
        </p:nvPicPr>
        <p:blipFill>
          <a:blip r:embed="rId2">
            <a:clrChange>
              <a:clrFrom>
                <a:srgbClr val="FFFFFF"/>
              </a:clrFrom>
              <a:clrTo>
                <a:srgbClr val="FFFFFF">
                  <a:alpha val="0"/>
                </a:srgbClr>
              </a:clrTo>
            </a:clrChange>
          </a:blip>
          <a:srcRect l="4882" t="50042" r="4882" b="13632"/>
          <a:stretch>
            <a:fillRect/>
          </a:stretch>
        </p:blipFill>
        <p:spPr>
          <a:xfrm>
            <a:off x="1528550" y="1801505"/>
            <a:ext cx="7096836" cy="4048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2.gif"/>
          <p:cNvPicPr>
            <a:picLocks noChangeAspect="1"/>
          </p:cNvPicPr>
          <p:nvPr/>
        </p:nvPicPr>
        <p:blipFill>
          <a:blip r:embed="rId2">
            <a:clrChange>
              <a:clrFrom>
                <a:srgbClr val="FFFFFF"/>
              </a:clrFrom>
              <a:clrTo>
                <a:srgbClr val="FFFFFF">
                  <a:alpha val="0"/>
                </a:srgbClr>
              </a:clrTo>
            </a:clrChange>
          </a:blip>
          <a:srcRect l="10315" t="8955" r="4988" b="50302"/>
          <a:stretch>
            <a:fillRect/>
          </a:stretch>
        </p:blipFill>
        <p:spPr>
          <a:xfrm>
            <a:off x="1528549" y="1412545"/>
            <a:ext cx="7069541" cy="45515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2.gif"/>
          <p:cNvPicPr>
            <a:picLocks noChangeAspect="1"/>
          </p:cNvPicPr>
          <p:nvPr/>
        </p:nvPicPr>
        <p:blipFill>
          <a:blip r:embed="rId2">
            <a:clrChange>
              <a:clrFrom>
                <a:srgbClr val="FFFFFF"/>
              </a:clrFrom>
              <a:clrTo>
                <a:srgbClr val="FFFFFF">
                  <a:alpha val="0"/>
                </a:srgbClr>
              </a:clrTo>
            </a:clrChange>
          </a:blip>
          <a:srcRect l="10315" t="49698" r="4988" b="10249"/>
          <a:stretch>
            <a:fillRect/>
          </a:stretch>
        </p:blipFill>
        <p:spPr>
          <a:xfrm>
            <a:off x="1528549" y="1514901"/>
            <a:ext cx="7069541" cy="44743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3.gif"/>
          <p:cNvPicPr>
            <a:picLocks noChangeAspect="1"/>
          </p:cNvPicPr>
          <p:nvPr/>
        </p:nvPicPr>
        <p:blipFill>
          <a:blip r:embed="rId2">
            <a:clrChange>
              <a:clrFrom>
                <a:srgbClr val="FFFFFF"/>
              </a:clrFrom>
              <a:clrTo>
                <a:srgbClr val="FFFFFF">
                  <a:alpha val="0"/>
                </a:srgbClr>
              </a:clrTo>
            </a:clrChange>
          </a:blip>
          <a:srcRect l="5728" t="9154" r="4882" b="56711"/>
          <a:stretch>
            <a:fillRect/>
          </a:stretch>
        </p:blipFill>
        <p:spPr>
          <a:xfrm>
            <a:off x="1433016" y="1555845"/>
            <a:ext cx="7137780" cy="38623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3.gif"/>
          <p:cNvPicPr>
            <a:picLocks noChangeAspect="1"/>
          </p:cNvPicPr>
          <p:nvPr/>
        </p:nvPicPr>
        <p:blipFill>
          <a:blip r:embed="rId2">
            <a:clrChange>
              <a:clrFrom>
                <a:srgbClr val="FFFFFF"/>
              </a:clrFrom>
              <a:clrTo>
                <a:srgbClr val="FFFFFF">
                  <a:alpha val="0"/>
                </a:srgbClr>
              </a:clrTo>
            </a:clrChange>
          </a:blip>
          <a:srcRect l="5728" t="38706" r="4882" b="39503"/>
          <a:stretch>
            <a:fillRect/>
          </a:stretch>
        </p:blipFill>
        <p:spPr>
          <a:xfrm>
            <a:off x="1501254" y="2442949"/>
            <a:ext cx="7137780" cy="2465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7.gif"/>
          <p:cNvPicPr>
            <a:picLocks noChangeAspect="1"/>
          </p:cNvPicPr>
          <p:nvPr/>
        </p:nvPicPr>
        <p:blipFill>
          <a:blip r:embed="rId2">
            <a:clrChange>
              <a:clrFrom>
                <a:srgbClr val="FFFFFF"/>
              </a:clrFrom>
              <a:clrTo>
                <a:srgbClr val="FFFFFF">
                  <a:alpha val="0"/>
                </a:srgbClr>
              </a:clrTo>
            </a:clrChange>
          </a:blip>
          <a:srcRect l="2627" t="11144" b="85947"/>
          <a:stretch>
            <a:fillRect/>
          </a:stretch>
        </p:blipFill>
        <p:spPr>
          <a:xfrm>
            <a:off x="1501255" y="1378424"/>
            <a:ext cx="7415026" cy="313898"/>
          </a:xfrm>
          <a:prstGeom prst="rect">
            <a:avLst/>
          </a:prstGeom>
        </p:spPr>
      </p:pic>
      <p:sp>
        <p:nvSpPr>
          <p:cNvPr id="3" name="مربع نص 2"/>
          <p:cNvSpPr txBox="1"/>
          <p:nvPr/>
        </p:nvSpPr>
        <p:spPr>
          <a:xfrm>
            <a:off x="1637732" y="1978925"/>
            <a:ext cx="7028597" cy="923330"/>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حينما نسعى إلى تحليل النص وتقويمه والحكم على ألفاظه، وأساليبه النحوية، والسعي وراء الوزن الشعري، والتوازن بين أطوال الجمل النثرية، والتكرار، والتقارب الصوتي، وكذلك البحث عن الألفاظ المتضادة، والتشبيهات والرموز، كل هذا يجعل من قراءتنا قراءة متأنية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719618" y="4053385"/>
            <a:ext cx="7028597" cy="1200329"/>
          </a:xfrm>
          <a:prstGeom prst="rect">
            <a:avLst/>
          </a:prstGeom>
          <a:noFill/>
        </p:spPr>
        <p:txBody>
          <a:bodyPr wrap="square" rtlCol="1">
            <a:spAutoFit/>
          </a:bodyPr>
          <a:lstStyle/>
          <a:p>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أولا: أقوم بالتركيز على العناوين الرئيسية في الموضوع، والتركيز على النقاط الفرعية، ثم القراءة قراءة سريعة لما هو أسفل هذه العناصر الفرعية، حتى ألم إلمامًا سريعا بجوانب الموضوع، وأركز في قراءتي على الخبرات السابقة وخاصة وقت الإجابة، ففي الإجابة أقوم بذكر العنوان الرئيس ثم العناوين الفرعية وأتكلم عنها من خلال خبراتي السابقة.</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صورة 4" descr="57.gif"/>
          <p:cNvPicPr>
            <a:picLocks noChangeAspect="1"/>
          </p:cNvPicPr>
          <p:nvPr/>
        </p:nvPicPr>
        <p:blipFill>
          <a:blip r:embed="rId2">
            <a:clrChange>
              <a:clrFrom>
                <a:srgbClr val="FFFFFF"/>
              </a:clrFrom>
              <a:clrTo>
                <a:srgbClr val="FFFFFF">
                  <a:alpha val="0"/>
                </a:srgbClr>
              </a:clrTo>
            </a:clrChange>
          </a:blip>
          <a:srcRect l="2627" t="29610" b="64192"/>
          <a:stretch>
            <a:fillRect/>
          </a:stretch>
        </p:blipFill>
        <p:spPr>
          <a:xfrm>
            <a:off x="1501255" y="3370997"/>
            <a:ext cx="7415026" cy="668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7.gif"/>
          <p:cNvPicPr>
            <a:picLocks noChangeAspect="1"/>
          </p:cNvPicPr>
          <p:nvPr/>
        </p:nvPicPr>
        <p:blipFill>
          <a:blip r:embed="rId2">
            <a:clrChange>
              <a:clrFrom>
                <a:srgbClr val="FFFFFF"/>
              </a:clrFrom>
              <a:clrTo>
                <a:srgbClr val="FFFFFF">
                  <a:alpha val="0"/>
                </a:srgbClr>
              </a:clrTo>
            </a:clrChange>
          </a:blip>
          <a:srcRect l="2627" t="55918" b="38011"/>
          <a:stretch>
            <a:fillRect/>
          </a:stretch>
        </p:blipFill>
        <p:spPr>
          <a:xfrm>
            <a:off x="1419368" y="1733266"/>
            <a:ext cx="7415026" cy="655092"/>
          </a:xfrm>
          <a:prstGeom prst="rect">
            <a:avLst/>
          </a:prstGeom>
        </p:spPr>
      </p:pic>
      <p:pic>
        <p:nvPicPr>
          <p:cNvPr id="3" name="صورة 2" descr="57.gif"/>
          <p:cNvPicPr>
            <a:picLocks noChangeAspect="1"/>
          </p:cNvPicPr>
          <p:nvPr/>
        </p:nvPicPr>
        <p:blipFill>
          <a:blip r:embed="rId2">
            <a:clrChange>
              <a:clrFrom>
                <a:srgbClr val="FFFFFF"/>
              </a:clrFrom>
              <a:clrTo>
                <a:srgbClr val="FFFFFF">
                  <a:alpha val="0"/>
                </a:srgbClr>
              </a:clrTo>
            </a:clrChange>
          </a:blip>
          <a:srcRect l="54242" t="62748" r="11885" b="14229"/>
          <a:stretch>
            <a:fillRect/>
          </a:stretch>
        </p:blipFill>
        <p:spPr>
          <a:xfrm>
            <a:off x="5172501" y="2852382"/>
            <a:ext cx="2729553" cy="2628768"/>
          </a:xfrm>
          <a:prstGeom prst="rect">
            <a:avLst/>
          </a:prstGeom>
        </p:spPr>
      </p:pic>
      <p:sp>
        <p:nvSpPr>
          <p:cNvPr id="4" name="مربع نص 3"/>
          <p:cNvSpPr txBox="1"/>
          <p:nvPr/>
        </p:nvSpPr>
        <p:spPr>
          <a:xfrm>
            <a:off x="7942997" y="2866030"/>
            <a:ext cx="368490"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7956645" y="3179929"/>
            <a:ext cx="368490"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7</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7970293" y="3521124"/>
            <a:ext cx="368490"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7983941" y="3862319"/>
            <a:ext cx="368490"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7997589" y="4217162"/>
            <a:ext cx="368490"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8011237" y="4599301"/>
            <a:ext cx="368490"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8024885" y="4954144"/>
            <a:ext cx="368490" cy="369332"/>
          </a:xfrm>
          <a:prstGeom prst="rect">
            <a:avLst/>
          </a:prstGeom>
          <a:noFill/>
        </p:spPr>
        <p:txBody>
          <a:bodyPr wrap="square" rtlCol="1">
            <a:spAutoFit/>
          </a:bodyPr>
          <a:lstStyle/>
          <a:p>
            <a:pPr algn="ctr"/>
            <a:r>
              <a:rPr lang="ar-EG"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theme/theme1.xml><?xml version="1.0" encoding="utf-8"?>
<a:theme xmlns:a="http://schemas.openxmlformats.org/drawingml/2006/main" name="2_تصميم مخصص">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تصميم مخصص">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1">
        <a:spAutoFit/>
      </a:bodyPr>
      <a:lstStyle>
        <a:defPPr algn="ctr">
          <a:defRPr sz="1600" b="1" dirty="0" smtClean="0">
            <a:ln w="10541" cmpd="sng">
              <a:solidFill>
                <a:srgbClr val="0000FF"/>
              </a:solidFill>
              <a:prstDash val="solid"/>
            </a:ln>
            <a:solidFill>
              <a:srgbClr val="0000FF"/>
            </a:solidFill>
          </a:defRPr>
        </a:defPPr>
      </a:lstStyle>
    </a:txDef>
  </a:objectDefaults>
  <a:extraClrSchemeLst/>
</a:theme>
</file>

<file path=ppt/theme/theme4.xml><?xml version="1.0" encoding="utf-8"?>
<a:theme xmlns:a="http://schemas.openxmlformats.org/drawingml/2006/main" name="1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lgn="justLow">
          <a:defRP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defPPr>
      </a:lstStyle>
    </a:txDef>
  </a:objectDefaults>
  <a:extraClrSchemeLst/>
</a:theme>
</file>

<file path=ppt/theme/theme5.xml><?xml version="1.0" encoding="utf-8"?>
<a:theme xmlns:a="http://schemas.openxmlformats.org/drawingml/2006/main" name="2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indent="457200"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6.xml><?xml version="1.0" encoding="utf-8"?>
<a:theme xmlns:a="http://schemas.openxmlformats.org/drawingml/2006/main" name="3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7.xml><?xml version="1.0" encoding="utf-8"?>
<a:theme xmlns:a="http://schemas.openxmlformats.org/drawingml/2006/main" name="4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8.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13322</TotalTime>
  <Words>761</Words>
  <Application>Microsoft Office PowerPoint</Application>
  <PresentationFormat>عرض على الشاشة (4:3)</PresentationFormat>
  <Paragraphs>124</Paragraphs>
  <Slides>75</Slides>
  <Notes>0</Notes>
  <HiddenSlides>0</HiddenSlides>
  <MMClips>0</MMClips>
  <ScaleCrop>false</ScaleCrop>
  <HeadingPairs>
    <vt:vector size="6" baseType="variant">
      <vt:variant>
        <vt:lpstr>الخطوط المستخدمة</vt:lpstr>
      </vt:variant>
      <vt:variant>
        <vt:i4>3</vt:i4>
      </vt:variant>
      <vt:variant>
        <vt:lpstr>نسق</vt:lpstr>
      </vt:variant>
      <vt:variant>
        <vt:i4>7</vt:i4>
      </vt:variant>
      <vt:variant>
        <vt:lpstr>عناوين الشرائح</vt:lpstr>
      </vt:variant>
      <vt:variant>
        <vt:i4>75</vt:i4>
      </vt:variant>
    </vt:vector>
  </HeadingPairs>
  <TitlesOfParts>
    <vt:vector size="85" baseType="lpstr">
      <vt:lpstr>Calibri</vt:lpstr>
      <vt:lpstr>Times New Roman</vt:lpstr>
      <vt:lpstr>Arial</vt:lpstr>
      <vt:lpstr>2_تصميم مخصص</vt:lpstr>
      <vt:lpstr>3_تصميم مخصص</vt:lpstr>
      <vt:lpstr>سمة Office</vt:lpstr>
      <vt:lpstr>1_سمة Office</vt:lpstr>
      <vt:lpstr>2_سمة Office</vt:lpstr>
      <vt:lpstr>3_سمة Office</vt:lpstr>
      <vt:lpstr>4_سمة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Abdelkhaliq</dc:creator>
  <cp:lastModifiedBy>hammoud nasser</cp:lastModifiedBy>
  <cp:revision>2111</cp:revision>
  <dcterms:created xsi:type="dcterms:W3CDTF">2011-09-18T02:35:34Z</dcterms:created>
  <dcterms:modified xsi:type="dcterms:W3CDTF">2020-09-23T21:31:03Z</dcterms:modified>
</cp:coreProperties>
</file>