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3" d="100"/>
          <a:sy n="73" d="100"/>
        </p:scale>
        <p:origin x="-10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63F643-30C3-45F2-ACB5-5C08066BA750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2E4945-37C7-4A19-AE56-000DE1812A1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15/11/1431</a:t>
            </a:fld>
            <a:endParaRPr lang="ar-SA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latin typeface="Arial Black" pitchFamily="34" charset="0"/>
                <a:cs typeface="Arial" pitchFamily="34" charset="0"/>
              </a:rPr>
              <a:t>الخُلع</a:t>
            </a:r>
            <a:endParaRPr lang="ar-SA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3600" dirty="0" smtClean="0"/>
              <a:t>قد تتعثر حياة امرأة مع زوجها لسبب أو لآخر , وترى المرأة حياتها معه لا تطاق وترغب فراقه ولكنه لا يوافق على ذلك . </a:t>
            </a:r>
          </a:p>
          <a:p>
            <a:r>
              <a:rPr lang="ar-SA" sz="3600" dirty="0" smtClean="0"/>
              <a:t>وقد جعل الله لذلك حلا مشروعا  وعادلا يضمن حق المرأة , ولا يضر بالرجل.</a:t>
            </a:r>
          </a:p>
          <a:p>
            <a:r>
              <a:rPr lang="ar-SA" sz="3600" dirty="0" smtClean="0"/>
              <a:t> قال تعالى </a:t>
            </a:r>
            <a:r>
              <a:rPr lang="ar-SA" sz="4400" dirty="0" smtClean="0">
                <a:solidFill>
                  <a:srgbClr val="00B050"/>
                </a:solidFill>
                <a:cs typeface="Old Antic Decorative" pitchFamily="2" charset="-78"/>
              </a:rPr>
              <a:t>( فأن خفتم ألا يقيما حدود الله فلا جناح عليهما فيما افتدت به)</a:t>
            </a:r>
            <a:endParaRPr lang="ar-SA" sz="4400" dirty="0" smtClean="0">
              <a:solidFill>
                <a:srgbClr val="00B050"/>
              </a:solidFill>
              <a:latin typeface="DilleniaUPC" pitchFamily="18" charset="-34"/>
              <a:cs typeface="Old Antic Decorative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تعريف الخُلع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400" dirty="0" smtClean="0"/>
              <a:t> </a:t>
            </a:r>
            <a:r>
              <a:rPr lang="ar-SA" sz="4400" u="sng" dirty="0" smtClean="0">
                <a:cs typeface="Arabic Transparent" pitchFamily="2" charset="-78"/>
              </a:rPr>
              <a:t>هو حل عقد الزوجية بمقابل تدفعه الزوجة أو </a:t>
            </a:r>
            <a:r>
              <a:rPr lang="ar-SA" sz="4400" u="sng" dirty="0" smtClean="0">
                <a:cs typeface="Arabic Transparent" pitchFamily="2" charset="-78"/>
              </a:rPr>
              <a:t>ولُّيها</a:t>
            </a:r>
            <a:r>
              <a:rPr lang="ar-SA" sz="4400" u="sng" dirty="0" smtClean="0">
                <a:cs typeface="Arabic Transparent" pitchFamily="2" charset="-78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طلب المرأة الخلع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Autofit/>
          </a:bodyPr>
          <a:lstStyle/>
          <a:p>
            <a:r>
              <a:rPr lang="ar-SA" sz="2800" dirty="0" smtClean="0"/>
              <a:t>للمرأة في ذلك حالتان:</a:t>
            </a:r>
          </a:p>
          <a:p>
            <a:pPr>
              <a:buNone/>
            </a:pPr>
            <a:r>
              <a:rPr lang="ar-SA" sz="2400" u="sng" dirty="0" smtClean="0">
                <a:solidFill>
                  <a:srgbClr val="0070C0"/>
                </a:solidFill>
              </a:rPr>
              <a:t>الحالة الأولى </a:t>
            </a:r>
            <a:r>
              <a:rPr lang="ar-SA" sz="2400" u="sng" dirty="0" smtClean="0"/>
              <a:t>: اذا كانت هناك أسباب وجيهة لطلب الخلع ,</a:t>
            </a:r>
          </a:p>
          <a:p>
            <a:pPr marL="514350" indent="-514350">
              <a:buAutoNum type="arabic1Minus"/>
            </a:pPr>
            <a:r>
              <a:rPr lang="ar-SA" sz="2400" u="sng" dirty="0" smtClean="0"/>
              <a:t>فأن كان الزوج مقصرا في حق الله تعلى </a:t>
            </a:r>
          </a:p>
          <a:p>
            <a:pPr marL="514350" indent="-514350">
              <a:buNone/>
            </a:pPr>
            <a:r>
              <a:rPr lang="ar-SA" sz="2400" dirty="0" smtClean="0">
                <a:solidFill>
                  <a:srgbClr val="92D050"/>
                </a:solidFill>
              </a:rPr>
              <a:t>مثل : </a:t>
            </a:r>
            <a:r>
              <a:rPr lang="ar-SA" sz="2400" dirty="0" smtClean="0"/>
              <a:t>تركه للصيام, أو شربه للمسكرات , أو فعل الزنا , أو نحو ذلك , فعليها مناصحة فان ابى التوبه ولم يستجب لنصحها طلبت الطلاق منه : فان رفض طلاقها , </a:t>
            </a:r>
          </a:p>
          <a:p>
            <a:pPr marL="514350" indent="-514350">
              <a:buNone/>
            </a:pPr>
            <a:r>
              <a:rPr lang="ar-SA" sz="2400" u="sng" dirty="0" smtClean="0">
                <a:solidFill>
                  <a:schemeClr val="accent2">
                    <a:lumMod val="75000"/>
                  </a:schemeClr>
                </a:solidFill>
              </a:rPr>
              <a:t>حكمه : </a:t>
            </a:r>
            <a:r>
              <a:rPr lang="ar-SA" sz="2400" u="sng" dirty="0" smtClean="0"/>
              <a:t>فيستحب لها </a:t>
            </a:r>
            <a:r>
              <a:rPr lang="ar-SA" sz="2400" u="sng" dirty="0" err="1" smtClean="0"/>
              <a:t>الاختلاع</a:t>
            </a:r>
            <a:r>
              <a:rPr lang="ar-SA" sz="2400" u="sng" dirty="0" smtClean="0"/>
              <a:t> منه </a:t>
            </a:r>
          </a:p>
          <a:p>
            <a:pPr marL="514350" indent="-514350">
              <a:buFont typeface="+mj-cs"/>
              <a:buAutoNum type="arabic2Minus" startAt="2"/>
            </a:pPr>
            <a:r>
              <a:rPr lang="ar-SA" sz="2400" u="sng" dirty="0" smtClean="0"/>
              <a:t>وأما ان كان مقصرا في حقها </a:t>
            </a:r>
          </a:p>
          <a:p>
            <a:pPr marL="514350" indent="-514350">
              <a:buNone/>
            </a:pPr>
            <a:r>
              <a:rPr lang="ar-SA" sz="2400" dirty="0" smtClean="0">
                <a:solidFill>
                  <a:srgbClr val="92D050"/>
                </a:solidFill>
              </a:rPr>
              <a:t>مثل : </a:t>
            </a:r>
            <a:r>
              <a:rPr lang="ar-SA" sz="2400" dirty="0" smtClean="0"/>
              <a:t>سوء خلقه , او  تقصيره في النفقة عليها, اولدمامة  خلقته، ونحو ذالك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ar-SA" sz="2400" u="sng" dirty="0" smtClean="0">
                <a:solidFill>
                  <a:schemeClr val="accent2">
                    <a:lumMod val="75000"/>
                  </a:schemeClr>
                </a:solidFill>
              </a:rPr>
              <a:t>حكمه : </a:t>
            </a:r>
            <a:r>
              <a:rPr lang="ar-SA" sz="2400" u="sng" dirty="0" smtClean="0"/>
              <a:t>فيجوز لها الاختلاع منه ، والأفضل لها ان تصبر وتحتسب : ان لم تخش على نفسها بذالك فتنة أو فسادا.</a:t>
            </a:r>
            <a:endParaRPr lang="ar-SA" sz="2400" u="sn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ar-SA" sz="4400" u="sng" dirty="0" smtClean="0">
                <a:solidFill>
                  <a:srgbClr val="0070C0"/>
                </a:solidFill>
                <a:cs typeface="Arabic Transparent" pitchFamily="2" charset="-78"/>
              </a:rPr>
              <a:t>الحالة  الثانية </a:t>
            </a:r>
            <a:r>
              <a:rPr lang="ar-SA" sz="4400" u="sng" dirty="0" smtClean="0">
                <a:cs typeface="Arabic Transparent" pitchFamily="2" charset="-78"/>
              </a:rPr>
              <a:t>: اذا لم يكن هناك أسباب وجيهة لطلب الخلع </a:t>
            </a:r>
          </a:p>
          <a:p>
            <a:r>
              <a:rPr lang="ar-SA" sz="4400" u="sng" dirty="0" smtClean="0">
                <a:solidFill>
                  <a:schemeClr val="accent3">
                    <a:lumMod val="75000"/>
                  </a:schemeClr>
                </a:solidFill>
                <a:cs typeface="Arabic Transparent" pitchFamily="2" charset="-78"/>
              </a:rPr>
              <a:t>حكمه : </a:t>
            </a:r>
            <a:r>
              <a:rPr lang="ar-SA" sz="4400" u="sng" dirty="0" smtClean="0">
                <a:solidFill>
                  <a:srgbClr val="FF0000"/>
                </a:solidFill>
                <a:cs typeface="Arabic Transparent" pitchFamily="2" charset="-78"/>
              </a:rPr>
              <a:t>فيحرم</a:t>
            </a:r>
            <a:r>
              <a:rPr lang="ar-SA" sz="4400" u="sng" dirty="0" smtClean="0">
                <a:cs typeface="Arabic Transparent" pitchFamily="2" charset="-78"/>
              </a:rPr>
              <a:t> طلبه : لما فيه من انهاء للزوجية التي يرغب الله فيها , </a:t>
            </a:r>
            <a:r>
              <a:rPr lang="ar-SA" sz="4400" dirty="0" smtClean="0"/>
              <a:t>وحث على انشائها , وقد قال: </a:t>
            </a:r>
            <a:r>
              <a:rPr lang="ar-SA" sz="4400" dirty="0" smtClean="0">
                <a:solidFill>
                  <a:srgbClr val="00B050"/>
                </a:solidFill>
              </a:rPr>
              <a:t>( أيما امرأة سألت زوجها طلاقا في غير ما بأس فحرام عليها رائحة الجنه).</a:t>
            </a:r>
            <a:endParaRPr lang="ar-SA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/>
          <a:lstStyle/>
          <a:p>
            <a:pPr algn="ctr"/>
            <a:r>
              <a:rPr lang="ar-SA" dirty="0" err="1" smtClean="0"/>
              <a:t>الإيلاء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2857520"/>
          </a:xfrm>
        </p:spPr>
        <p:txBody>
          <a:bodyPr>
            <a:noAutofit/>
          </a:bodyPr>
          <a:lstStyle/>
          <a:p>
            <a:r>
              <a:rPr lang="ar-SA" sz="2800" b="1" u="sng" dirty="0" smtClean="0">
                <a:solidFill>
                  <a:schemeClr val="accent3">
                    <a:lumMod val="75000"/>
                  </a:schemeClr>
                </a:solidFill>
              </a:rPr>
              <a:t>تعريف </a:t>
            </a:r>
            <a:r>
              <a:rPr lang="ar-SA" sz="2800" b="1" u="sng" dirty="0" err="1" smtClean="0">
                <a:solidFill>
                  <a:schemeClr val="accent3">
                    <a:lumMod val="75000"/>
                  </a:schemeClr>
                </a:solidFill>
              </a:rPr>
              <a:t>الإيلاء</a:t>
            </a:r>
            <a:r>
              <a:rPr lang="ar-SA" sz="2800" b="1" u="sng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ar-SA" sz="2800" b="1" u="sng" dirty="0" smtClean="0">
                <a:cs typeface="Arabic Transparent" pitchFamily="2" charset="-78"/>
              </a:rPr>
              <a:t>هو الحلف على ترك وطء الزوجة أبداً ، أو أكثر من أربعة أشهر .</a:t>
            </a:r>
          </a:p>
          <a:p>
            <a:pPr marL="514350" indent="-514350">
              <a:buNone/>
            </a:pPr>
            <a:r>
              <a:rPr lang="ar-SA" sz="2400" u="sng" dirty="0" smtClean="0">
                <a:solidFill>
                  <a:schemeClr val="accent2">
                    <a:lumMod val="75000"/>
                  </a:schemeClr>
                </a:solidFill>
              </a:rPr>
              <a:t>حكمه : </a:t>
            </a:r>
            <a:r>
              <a:rPr lang="ar-SA" sz="2400" u="sng" dirty="0" smtClean="0"/>
              <a:t>محرم .</a:t>
            </a:r>
          </a:p>
          <a:p>
            <a:pPr marL="514350" indent="-514350">
              <a:buNone/>
            </a:pPr>
            <a:r>
              <a:rPr lang="ar-SA" sz="2400" dirty="0" smtClean="0">
                <a:solidFill>
                  <a:srgbClr val="92D050"/>
                </a:solidFill>
              </a:rPr>
              <a:t>مثل : </a:t>
            </a:r>
            <a:r>
              <a:rPr lang="ar-SA" sz="2400" dirty="0" smtClean="0"/>
              <a:t>فلو قال الزوج لزوجته والله لا أجمعك إلا بعد أربعة أشهر أو حتى تقوم الساعة أو والله لا أجامعك حتى تشربي الخمر أو تعطيني أرضك </a:t>
            </a:r>
            <a:r>
              <a:rPr lang="ar-SA" sz="2400" dirty="0" err="1" smtClean="0"/>
              <a:t>الفلانية</a:t>
            </a:r>
            <a:r>
              <a:rPr lang="ar-SA" sz="2400" dirty="0" smtClean="0"/>
              <a:t> أو مائة ريال ، فهو في كل هذه الصور مول .</a:t>
            </a:r>
            <a:endParaRPr lang="ar-SA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ما يترتب على </a:t>
            </a:r>
            <a:r>
              <a:rPr lang="ar-SA" dirty="0" err="1" smtClean="0"/>
              <a:t>الإيلاء</a:t>
            </a:r>
            <a:r>
              <a:rPr lang="ar-SA" dirty="0" smtClean="0"/>
              <a:t> :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2857520"/>
          </a:xfrm>
        </p:spPr>
        <p:txBody>
          <a:bodyPr>
            <a:noAutofit/>
          </a:bodyPr>
          <a:lstStyle/>
          <a:p>
            <a:r>
              <a:rPr lang="ar-SA" sz="2800" b="1" u="sng" dirty="0" smtClean="0">
                <a:cs typeface="Arabic Transparent" pitchFamily="2" charset="-78"/>
              </a:rPr>
              <a:t>إذا مضت أربعة أشهر لزم الزوج أن يرجع إلى زوجته ويجامعها ، فإن أبى ذلك وطلبت الزوجة بحقها ، فإن قاضي يلزمه بذلك .</a:t>
            </a:r>
          </a:p>
          <a:p>
            <a:r>
              <a:rPr lang="ar-SA" sz="2800" b="1" u="sng" dirty="0" smtClean="0">
                <a:cs typeface="Arabic Transparent" pitchFamily="2" charset="-78"/>
              </a:rPr>
              <a:t>فإن أبى أمره بالطلاق ، فإن أبى الطلاق فإن القاضي يفرق بينهما فيفسخ النكاح دفعاً للضرر عن المرأة 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339</Words>
  <Application>Microsoft Office PowerPoint</Application>
  <PresentationFormat>عرض على الشاشة (3:4)‏</PresentationFormat>
  <Paragraphs>24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الخُلع</vt:lpstr>
      <vt:lpstr>تعريف الخُلع :</vt:lpstr>
      <vt:lpstr>طلب المرأة الخلع</vt:lpstr>
      <vt:lpstr>الشريحة 4</vt:lpstr>
      <vt:lpstr>الإيلاء</vt:lpstr>
      <vt:lpstr>ما يترتب على الإيلاء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علي العمري</dc:creator>
  <cp:lastModifiedBy>Al Fajar</cp:lastModifiedBy>
  <cp:revision>17</cp:revision>
  <dcterms:created xsi:type="dcterms:W3CDTF">2010-10-01T11:05:59Z</dcterms:created>
  <dcterms:modified xsi:type="dcterms:W3CDTF">2010-10-22T10:09:15Z</dcterms:modified>
</cp:coreProperties>
</file>