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329" r:id="rId4"/>
    <p:sldId id="322" r:id="rId5"/>
    <p:sldId id="330" r:id="rId6"/>
    <p:sldId id="331" r:id="rId7"/>
    <p:sldId id="332" r:id="rId8"/>
    <p:sldId id="333" r:id="rId9"/>
    <p:sldId id="335" r:id="rId10"/>
    <p:sldId id="336" r:id="rId11"/>
    <p:sldId id="323" r:id="rId12"/>
    <p:sldId id="337" r:id="rId13"/>
    <p:sldId id="338" r:id="rId14"/>
    <p:sldId id="340" r:id="rId15"/>
    <p:sldId id="342" r:id="rId16"/>
    <p:sldId id="300" r:id="rId17"/>
    <p:sldId id="354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900"/>
    <a:srgbClr val="003CDB"/>
    <a:srgbClr val="0026D5"/>
    <a:srgbClr val="008E7A"/>
    <a:srgbClr val="D64700"/>
    <a:srgbClr val="006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0" autoAdjust="0"/>
    <p:restoredTop sz="94280" autoAdjust="0"/>
  </p:normalViewPr>
  <p:slideViewPr>
    <p:cSldViewPr snapToGrid="0" showGuides="1">
      <p:cViewPr varScale="1">
        <p:scale>
          <a:sx n="102" d="100"/>
          <a:sy n="102" d="100"/>
        </p:scale>
        <p:origin x="144" y="3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13/02/1442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ulul.onlin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9198889" y="2670931"/>
            <a:ext cx="7779829" cy="1386046"/>
            <a:chOff x="9198889" y="2670931"/>
            <a:chExt cx="7779829" cy="138604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033138" y="3102870"/>
              <a:ext cx="31752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السلسلة والشبكة الغذائية</a:t>
              </a:r>
            </a:p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72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السلسلة الغذائية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894310" y="1925514"/>
            <a:ext cx="5297690" cy="1330422"/>
            <a:chOff x="592456" y="1272891"/>
            <a:chExt cx="5297690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592456" y="1300987"/>
              <a:ext cx="4324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يحصل المخلوق الحي على الطاقة من الغذاء الذي يتناوله؛ فالمخلوقات الحية يتغذى بعضها على بعض، وبهذا تنتقل الطاقة من مخلوق إلى آخر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2056303" y="1825893"/>
            <a:ext cx="5805743" cy="5905219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16" b="10716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3997731" y="1196752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صورة 19" descr="graphics-laptop-304941.gif">
            <a:extLst>
              <a:ext uri="{FF2B5EF4-FFF2-40B4-BE49-F238E27FC236}">
                <a16:creationId xmlns:a16="http://schemas.microsoft.com/office/drawing/2014/main" id="{E876EC82-ADEB-4784-A6BD-0C06F93D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91" y="5470634"/>
            <a:ext cx="1397734" cy="139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8BEE03-82B5-4E5D-8DAF-ABCD47ACE462}"/>
              </a:ext>
            </a:extLst>
          </p:cNvPr>
          <p:cNvGrpSpPr/>
          <p:nvPr/>
        </p:nvGrpSpPr>
        <p:grpSpPr>
          <a:xfrm>
            <a:off x="6925365" y="3325521"/>
            <a:ext cx="5294901" cy="1330422"/>
            <a:chOff x="595245" y="1272891"/>
            <a:chExt cx="5294901" cy="13304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4459AE6-9D81-4ECC-BF23-22825AD1A17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ACBC8BF-92F3-457D-9833-3B5663A5229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08F44AB-AF71-4AD9-ABF4-7239EC42019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FB6231E7-9CCD-4D42-B50B-B6C0B680FEB9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02BD9A22-BAF9-43A5-A122-CFB48FC489C7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3F06E7B2-A3F4-4251-93E3-CD32562417AF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B16BE056-381C-45B0-8D2B-6D38D3272AEA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99D485B-E9C9-489A-8964-4E2F87DACEA4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C6470ED-822F-4744-BA55-72CAD36324DD}"/>
                </a:ext>
              </a:extLst>
            </p:cNvPr>
            <p:cNvSpPr txBox="1"/>
            <p:nvPr/>
          </p:nvSpPr>
          <p:spPr>
            <a:xfrm>
              <a:off x="595245" y="1475145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هي ترتيب المخلوقات الحية التي يعتمد كل واحد منها على الآخر في غذائه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9283332-CB89-48C5-BA28-D7F4C3F60F03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12F02AA-5B62-4159-BBC3-281B4CB895DF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A0125CB-F824-4AB5-BA1C-8F01B2A6AAB5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4B2E576-22F2-4033-87DC-8A1D021F9415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1D8E07-4E7C-4930-A689-1BDBB6BAE2C4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57" name="Graphic 65">
            <a:extLst>
              <a:ext uri="{FF2B5EF4-FFF2-40B4-BE49-F238E27FC236}">
                <a16:creationId xmlns:a16="http://schemas.microsoft.com/office/drawing/2014/main" id="{DF881841-6973-4CF1-A509-10EF9EC79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FB962E0-C9FE-4BF8-BA4F-285D8EFB5AA0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السلسلة الغذائية </a:t>
            </a:r>
          </a:p>
        </p:txBody>
      </p:sp>
    </p:spTree>
    <p:extLst>
      <p:ext uri="{BB962C8B-B14F-4D97-AF65-F5344CB8AC3E}">
        <p14:creationId xmlns:p14="http://schemas.microsoft.com/office/powerpoint/2010/main" val="38080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" grpId="0"/>
          <p:bldP spid="5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404103" y="6874486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السلسلة الغذائية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839874" y="1602916"/>
            <a:ext cx="5333646" cy="1330422"/>
            <a:chOff x="556500" y="1272891"/>
            <a:chExt cx="5333646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556500" y="1539648"/>
              <a:ext cx="3802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مكونات السلسلة الغذائية 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7026323" y="2934267"/>
            <a:ext cx="5147197" cy="1330422"/>
            <a:chOff x="742949" y="1272891"/>
            <a:chExt cx="5147197" cy="13304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855065" y="1303525"/>
              <a:ext cx="380299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/>
              </a:pPr>
              <a:r>
                <a:rPr lang="ar-SY" sz="2800" dirty="0">
                  <a:solidFill>
                    <a:srgbClr val="FF0000"/>
                  </a:solidFill>
                </a:rPr>
                <a:t>المنتجات </a:t>
              </a:r>
              <a:r>
                <a:rPr lang="ar-SY" sz="2400" dirty="0"/>
                <a:t>مخلوق حي يصنع غذاءه بنفسة </a:t>
              </a:r>
              <a:endParaRPr lang="ar-SY" sz="2800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7004770" y="4212978"/>
            <a:ext cx="5241705" cy="1330422"/>
            <a:chOff x="648441" y="1272891"/>
            <a:chExt cx="5241705" cy="13304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648441" y="1394980"/>
              <a:ext cx="410250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2"/>
              </a:pPr>
              <a:r>
                <a:rPr lang="ar-SY" sz="2800" dirty="0">
                  <a:solidFill>
                    <a:srgbClr val="FF0000"/>
                  </a:solidFill>
                </a:rPr>
                <a:t>المستهلكات </a:t>
              </a:r>
              <a:r>
                <a:rPr lang="ar-SY" sz="2400" dirty="0"/>
                <a:t>مخلوق حي يتغذى على مخلوقات حية أخرى</a:t>
              </a:r>
              <a:endParaRPr lang="ar-SY" sz="2800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9F4690-45CF-4EC1-B4AF-44CB9226EB7D}"/>
              </a:ext>
            </a:extLst>
          </p:cNvPr>
          <p:cNvGrpSpPr/>
          <p:nvPr/>
        </p:nvGrpSpPr>
        <p:grpSpPr>
          <a:xfrm>
            <a:off x="7099278" y="5432624"/>
            <a:ext cx="5147197" cy="1444483"/>
            <a:chOff x="742949" y="1158830"/>
            <a:chExt cx="5147197" cy="144448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6713C6-9233-46F7-BE4D-842332C91D3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E82766F-745F-4369-8355-BFE200D05714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2E53558-05FE-4FE8-8DBF-C0763E97A4A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3807323C-54CC-49F7-ADC3-F453E8248A8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D4DFD13-67C3-420B-84C9-C21326E218F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9AFE540D-7670-40C5-AB24-7B32D127B7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911B80-CEBE-4D8C-AD54-D27FD1ACC50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DBD9F8F-BA89-4BFE-9BB4-F99ED35C04B3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6CC4FDA-BA52-4ACF-9170-A521D4E5BF3B}"/>
                </a:ext>
              </a:extLst>
            </p:cNvPr>
            <p:cNvSpPr txBox="1"/>
            <p:nvPr/>
          </p:nvSpPr>
          <p:spPr>
            <a:xfrm>
              <a:off x="780372" y="1158830"/>
              <a:ext cx="410250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 rtl="1">
                <a:buFont typeface="+mj-lt"/>
                <a:buAutoNum type="arabicPeriod" startAt="3"/>
              </a:pPr>
              <a:r>
                <a:rPr lang="ar-SY" sz="2800" dirty="0">
                  <a:solidFill>
                    <a:srgbClr val="FF0000"/>
                  </a:solidFill>
                </a:rPr>
                <a:t>المحللات </a:t>
              </a:r>
              <a:r>
                <a:rPr lang="ar-SY" sz="2400" dirty="0"/>
                <a:t>وهي المخلوقات الحية التي تحلل بقايا النباتات والحيوانات وأجسامها بعد موتها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366067-C69D-4667-8776-41EE83FE3B8C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1E0EBC7-CE7F-45D5-AE00-5CA630CAEDD2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09250A8-C249-43F3-BD8A-3872F6459398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A282B01-D813-44DA-AB13-F4539F8EEBF6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7FCBBC-7C9D-4ABB-9054-744E684D77C5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81" name="Graphic 65">
            <a:extLst>
              <a:ext uri="{FF2B5EF4-FFF2-40B4-BE49-F238E27FC236}">
                <a16:creationId xmlns:a16="http://schemas.microsoft.com/office/drawing/2014/main" id="{2B282C6D-930F-4DBE-9D9D-37C0918A3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2F767800-5FFC-452D-A1CC-45DB43A679E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السلسلة الغذائية 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1FCFD8F-556F-4887-9BEE-B287E0F038FD}"/>
              </a:ext>
            </a:extLst>
          </p:cNvPr>
          <p:cNvGrpSpPr/>
          <p:nvPr/>
        </p:nvGrpSpPr>
        <p:grpSpPr>
          <a:xfrm>
            <a:off x="2049807" y="541402"/>
            <a:ext cx="3594345" cy="3655931"/>
            <a:chOff x="1283714" y="2741775"/>
            <a:chExt cx="4312621" cy="438651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109CFB9-1135-46C1-B0AE-01C3424E201D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4" name="Rectangle: Top Corners One Rounded and One Snipped 123">
              <a:extLst>
                <a:ext uri="{FF2B5EF4-FFF2-40B4-BE49-F238E27FC236}">
                  <a16:creationId xmlns:a16="http://schemas.microsoft.com/office/drawing/2014/main" id="{ADCDF204-EEC5-4331-8EAC-C5F7811D7BCE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Top Corners One Rounded and One Snipped 124">
              <a:extLst>
                <a:ext uri="{FF2B5EF4-FFF2-40B4-BE49-F238E27FC236}">
                  <a16:creationId xmlns:a16="http://schemas.microsoft.com/office/drawing/2014/main" id="{8383D5FF-5417-4508-ACCD-B0C3941E1F4F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ight Triangle 11">
              <a:extLst>
                <a:ext uri="{FF2B5EF4-FFF2-40B4-BE49-F238E27FC236}">
                  <a16:creationId xmlns:a16="http://schemas.microsoft.com/office/drawing/2014/main" id="{22A1457C-8A12-4714-8E86-03B25F88B382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Graphic 177">
              <a:extLst>
                <a:ext uri="{FF2B5EF4-FFF2-40B4-BE49-F238E27FC236}">
                  <a16:creationId xmlns:a16="http://schemas.microsoft.com/office/drawing/2014/main" id="{A9135049-F746-4356-9959-05F5BE232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" r="2030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79DB18B-8BAB-4EB5-93F4-7E26640DEBB9}"/>
              </a:ext>
            </a:extLst>
          </p:cNvPr>
          <p:cNvGrpSpPr/>
          <p:nvPr/>
        </p:nvGrpSpPr>
        <p:grpSpPr>
          <a:xfrm>
            <a:off x="3253354" y="-4717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55D0215-A5D3-4D35-A746-89AEE50C9E2F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D036326-EF14-4CC0-9728-078F393AEB14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D8BE3DC1-119E-4CEE-9BF6-B8C416E64D7A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722F052-926D-4EAC-8B98-E4A72083EEB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A46A688-4DF8-4F18-8962-EEFB7B1F27B7}"/>
              </a:ext>
            </a:extLst>
          </p:cNvPr>
          <p:cNvGrpSpPr/>
          <p:nvPr/>
        </p:nvGrpSpPr>
        <p:grpSpPr>
          <a:xfrm>
            <a:off x="4272329" y="3799928"/>
            <a:ext cx="3594345" cy="3655931"/>
            <a:chOff x="1283714" y="2741775"/>
            <a:chExt cx="4312621" cy="4386514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F86660E-D0C0-4093-989D-23A32DD55FCB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6" name="Rectangle: Top Corners One Rounded and One Snipped 145">
              <a:extLst>
                <a:ext uri="{FF2B5EF4-FFF2-40B4-BE49-F238E27FC236}">
                  <a16:creationId xmlns:a16="http://schemas.microsoft.com/office/drawing/2014/main" id="{AD6C31FC-8D70-4A7D-932E-D2C81CBF4776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Top Corners One Rounded and One Snipped 146">
              <a:extLst>
                <a:ext uri="{FF2B5EF4-FFF2-40B4-BE49-F238E27FC236}">
                  <a16:creationId xmlns:a16="http://schemas.microsoft.com/office/drawing/2014/main" id="{E64092F1-039B-463A-B127-68820E8B8E2E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ight Triangle 11">
              <a:extLst>
                <a:ext uri="{FF2B5EF4-FFF2-40B4-BE49-F238E27FC236}">
                  <a16:creationId xmlns:a16="http://schemas.microsoft.com/office/drawing/2014/main" id="{661DB986-0C7F-44B1-9F16-92F575492E8A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Graphic 177">
              <a:extLst>
                <a:ext uri="{FF2B5EF4-FFF2-40B4-BE49-F238E27FC236}">
                  <a16:creationId xmlns:a16="http://schemas.microsoft.com/office/drawing/2014/main" id="{E318F6C6-7A8E-41F2-B9C1-090E763D1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1" t="570" r="21287" b="-570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5A07CC1-CD65-47DA-ADE8-6CA88D0BAF59}"/>
              </a:ext>
            </a:extLst>
          </p:cNvPr>
          <p:cNvGrpSpPr/>
          <p:nvPr/>
        </p:nvGrpSpPr>
        <p:grpSpPr>
          <a:xfrm>
            <a:off x="5475876" y="3253809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4910ACFF-BC85-42BF-A226-CDC018A5C3C6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933127D-58C8-4232-9B21-5398195A39E6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rapezoid 152">
              <a:extLst>
                <a:ext uri="{FF2B5EF4-FFF2-40B4-BE49-F238E27FC236}">
                  <a16:creationId xmlns:a16="http://schemas.microsoft.com/office/drawing/2014/main" id="{ED66E15E-10C5-48FC-8A48-2EEA05D059FC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EE0B606-F4B4-4595-AAD3-2B874968FFF0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D82CCE4-166E-4B05-8A5C-6BACC068BA3E}"/>
              </a:ext>
            </a:extLst>
          </p:cNvPr>
          <p:cNvGrpSpPr/>
          <p:nvPr/>
        </p:nvGrpSpPr>
        <p:grpSpPr>
          <a:xfrm>
            <a:off x="1199001" y="3734816"/>
            <a:ext cx="3594345" cy="3655931"/>
            <a:chOff x="1283714" y="2741775"/>
            <a:chExt cx="4312621" cy="4386514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4BDB55A-ACA4-4EFB-B1E1-8F8D20B918C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7" name="Rectangle: Top Corners One Rounded and One Snipped 156">
              <a:extLst>
                <a:ext uri="{FF2B5EF4-FFF2-40B4-BE49-F238E27FC236}">
                  <a16:creationId xmlns:a16="http://schemas.microsoft.com/office/drawing/2014/main" id="{633B8C46-5F85-4DB7-8626-F8AC836C2D12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Top Corners One Rounded and One Snipped 157">
              <a:extLst>
                <a:ext uri="{FF2B5EF4-FFF2-40B4-BE49-F238E27FC236}">
                  <a16:creationId xmlns:a16="http://schemas.microsoft.com/office/drawing/2014/main" id="{72616E80-A67C-40FF-9659-CA52CAE8AAF0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ight Triangle 11">
              <a:extLst>
                <a:ext uri="{FF2B5EF4-FFF2-40B4-BE49-F238E27FC236}">
                  <a16:creationId xmlns:a16="http://schemas.microsoft.com/office/drawing/2014/main" id="{0E24E676-4C51-4714-8F36-A71D28C4D2AB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Graphic 177">
              <a:extLst>
                <a:ext uri="{FF2B5EF4-FFF2-40B4-BE49-F238E27FC236}">
                  <a16:creationId xmlns:a16="http://schemas.microsoft.com/office/drawing/2014/main" id="{2F9C1028-3C43-43B1-BE05-76DBCA685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8" b="4788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D1D7B02-3B38-4278-8ACB-D0D0E601F833}"/>
              </a:ext>
            </a:extLst>
          </p:cNvPr>
          <p:cNvGrpSpPr/>
          <p:nvPr/>
        </p:nvGrpSpPr>
        <p:grpSpPr>
          <a:xfrm>
            <a:off x="2402548" y="3188697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646EFA60-C3D3-42B7-8A4F-CD0DEE894486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236E7AD-E46C-4380-B328-3D0F1D82E90C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B4EB3EBE-336E-4866-90B3-2260A693361E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27CB038-9550-43E1-9594-A6524D2E066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7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7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404103" y="6874486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339235" y="1534568"/>
              <a:ext cx="3793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فكر واكتشف الخطأ بالجملة الاتية: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26323" y="1602916"/>
            <a:ext cx="5147197" cy="1330422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9960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الجملة الخاطئة : تحصل معظم النباتات على الطاقة من الصخور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9F4690-45CF-4EC1-B4AF-44CB9226EB7D}"/>
              </a:ext>
            </a:extLst>
          </p:cNvPr>
          <p:cNvGrpSpPr/>
          <p:nvPr/>
        </p:nvGrpSpPr>
        <p:grpSpPr>
          <a:xfrm>
            <a:off x="7001958" y="2976754"/>
            <a:ext cx="5147197" cy="1330422"/>
            <a:chOff x="742949" y="1272891"/>
            <a:chExt cx="5147197" cy="133042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6713C6-9233-46F7-BE4D-842332C91D3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E82766F-745F-4369-8355-BFE200D05714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2E53558-05FE-4FE8-8DBF-C0763E97A4A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3807323C-54CC-49F7-ADC3-F453E8248A8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D4DFD13-67C3-420B-84C9-C21326E218F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9AFE540D-7670-40C5-AB24-7B32D127B7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911B80-CEBE-4D8C-AD54-D27FD1ACC50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DBD9F8F-BA89-4BFE-9BB4-F99ED35C04B3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6CC4FDA-BA52-4ACF-9170-A521D4E5BF3B}"/>
                </a:ext>
              </a:extLst>
            </p:cNvPr>
            <p:cNvSpPr txBox="1"/>
            <p:nvPr/>
          </p:nvSpPr>
          <p:spPr>
            <a:xfrm>
              <a:off x="813446" y="1309638"/>
              <a:ext cx="4102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dirty="0"/>
                <a:t>الجملة الصحيحة : تحصل معظم النباتات على الطاقة من </a:t>
              </a:r>
              <a:r>
                <a:rPr lang="ar-SY" sz="2400" dirty="0">
                  <a:solidFill>
                    <a:srgbClr val="FF0000"/>
                  </a:solidFill>
                </a:rPr>
                <a:t>الشمس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366067-C69D-4667-8776-41EE83FE3B8C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1E0EBC7-CE7F-45D5-AE00-5CA630CAEDD2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09250A8-C249-43F3-BD8A-3872F6459398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A282B01-D813-44DA-AB13-F4539F8EEBF6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7FCBBC-7C9D-4ABB-9054-744E684D77C5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81" name="Graphic 65">
            <a:extLst>
              <a:ext uri="{FF2B5EF4-FFF2-40B4-BE49-F238E27FC236}">
                <a16:creationId xmlns:a16="http://schemas.microsoft.com/office/drawing/2014/main" id="{2B282C6D-930F-4DBE-9D9D-37C0918A3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2F767800-5FFC-452D-A1CC-45DB43A679E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السلسلة الغذائية 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1FCFD8F-556F-4887-9BEE-B287E0F038FD}"/>
              </a:ext>
            </a:extLst>
          </p:cNvPr>
          <p:cNvGrpSpPr/>
          <p:nvPr/>
        </p:nvGrpSpPr>
        <p:grpSpPr>
          <a:xfrm>
            <a:off x="2365303" y="2361327"/>
            <a:ext cx="4051414" cy="4155587"/>
            <a:chOff x="1283714" y="2741775"/>
            <a:chExt cx="4312621" cy="438651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109CFB9-1135-46C1-B0AE-01C3424E201D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4" name="Rectangle: Top Corners One Rounded and One Snipped 123">
              <a:extLst>
                <a:ext uri="{FF2B5EF4-FFF2-40B4-BE49-F238E27FC236}">
                  <a16:creationId xmlns:a16="http://schemas.microsoft.com/office/drawing/2014/main" id="{ADCDF204-EEC5-4331-8EAC-C5F7811D7BCE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Top Corners One Rounded and One Snipped 124">
              <a:extLst>
                <a:ext uri="{FF2B5EF4-FFF2-40B4-BE49-F238E27FC236}">
                  <a16:creationId xmlns:a16="http://schemas.microsoft.com/office/drawing/2014/main" id="{8383D5FF-5417-4508-ACCD-B0C3941E1F4F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ight Triangle 11">
              <a:extLst>
                <a:ext uri="{FF2B5EF4-FFF2-40B4-BE49-F238E27FC236}">
                  <a16:creationId xmlns:a16="http://schemas.microsoft.com/office/drawing/2014/main" id="{22A1457C-8A12-4714-8E86-03B25F88B382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Graphic 177">
              <a:extLst>
                <a:ext uri="{FF2B5EF4-FFF2-40B4-BE49-F238E27FC236}">
                  <a16:creationId xmlns:a16="http://schemas.microsoft.com/office/drawing/2014/main" id="{A9135049-F746-4356-9959-05F5BE232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" r="5974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79DB18B-8BAB-4EB5-93F4-7E26640DEBB9}"/>
              </a:ext>
            </a:extLst>
          </p:cNvPr>
          <p:cNvGrpSpPr/>
          <p:nvPr/>
        </p:nvGrpSpPr>
        <p:grpSpPr>
          <a:xfrm>
            <a:off x="3568850" y="1815208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55D0215-A5D3-4D35-A746-89AEE50C9E2F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D036326-EF14-4CC0-9728-078F393AEB14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D8BE3DC1-119E-4CEE-9BF6-B8C416E64D7A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722F052-926D-4EAC-8B98-E4A72083EEB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00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404103" y="6874486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2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339235" y="1534568"/>
              <a:ext cx="37939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0000"/>
                  </a:solidFill>
                </a:rPr>
                <a:t>         أستنتج</a:t>
              </a:r>
            </a:p>
            <a:p>
              <a:pPr algn="r"/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26323" y="1602916"/>
            <a:ext cx="5147197" cy="1330422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9960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ماذا يحدث للجراد والقطط إذا اختفت العصافير ؟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9F4690-45CF-4EC1-B4AF-44CB9226EB7D}"/>
              </a:ext>
            </a:extLst>
          </p:cNvPr>
          <p:cNvGrpSpPr/>
          <p:nvPr/>
        </p:nvGrpSpPr>
        <p:grpSpPr>
          <a:xfrm>
            <a:off x="7001958" y="2976754"/>
            <a:ext cx="5147197" cy="1330422"/>
            <a:chOff x="742949" y="1272891"/>
            <a:chExt cx="5147197" cy="133042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6713C6-9233-46F7-BE4D-842332C91D3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E82766F-745F-4369-8355-BFE200D05714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2E53558-05FE-4FE8-8DBF-C0763E97A4A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3807323C-54CC-49F7-ADC3-F453E8248A8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D4DFD13-67C3-420B-84C9-C21326E218F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9AFE540D-7670-40C5-AB24-7B32D127B7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911B80-CEBE-4D8C-AD54-D27FD1ACC50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DBD9F8F-BA89-4BFE-9BB4-F99ED35C04B3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6CC4FDA-BA52-4ACF-9170-A521D4E5BF3B}"/>
                </a:ext>
              </a:extLst>
            </p:cNvPr>
            <p:cNvSpPr txBox="1"/>
            <p:nvPr/>
          </p:nvSpPr>
          <p:spPr>
            <a:xfrm>
              <a:off x="814487" y="1566577"/>
              <a:ext cx="4102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dirty="0"/>
                <a:t>ماذا يحدث لجسم القط عندما يموت؟</a:t>
              </a:r>
              <a:endParaRPr lang="ar-SY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366067-C69D-4667-8776-41EE83FE3B8C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1E0EBC7-CE7F-45D5-AE00-5CA630CAEDD2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09250A8-C249-43F3-BD8A-3872F6459398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A282B01-D813-44DA-AB13-F4539F8EEBF6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7FCBBC-7C9D-4ABB-9054-744E684D77C5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81" name="Graphic 65">
            <a:extLst>
              <a:ext uri="{FF2B5EF4-FFF2-40B4-BE49-F238E27FC236}">
                <a16:creationId xmlns:a16="http://schemas.microsoft.com/office/drawing/2014/main" id="{2B282C6D-930F-4DBE-9D9D-37C0918A3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2F767800-5FFC-452D-A1CC-45DB43A679E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السلسلة الغذائية 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1FCFD8F-556F-4887-9BEE-B287E0F038FD}"/>
              </a:ext>
            </a:extLst>
          </p:cNvPr>
          <p:cNvGrpSpPr/>
          <p:nvPr/>
        </p:nvGrpSpPr>
        <p:grpSpPr>
          <a:xfrm>
            <a:off x="2049807" y="541402"/>
            <a:ext cx="3594345" cy="3655931"/>
            <a:chOff x="1283714" y="2741775"/>
            <a:chExt cx="4312621" cy="438651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109CFB9-1135-46C1-B0AE-01C3424E201D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4" name="Rectangle: Top Corners One Rounded and One Snipped 123">
              <a:extLst>
                <a:ext uri="{FF2B5EF4-FFF2-40B4-BE49-F238E27FC236}">
                  <a16:creationId xmlns:a16="http://schemas.microsoft.com/office/drawing/2014/main" id="{ADCDF204-EEC5-4331-8EAC-C5F7811D7BCE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Top Corners One Rounded and One Snipped 124">
              <a:extLst>
                <a:ext uri="{FF2B5EF4-FFF2-40B4-BE49-F238E27FC236}">
                  <a16:creationId xmlns:a16="http://schemas.microsoft.com/office/drawing/2014/main" id="{8383D5FF-5417-4508-ACCD-B0C3941E1F4F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ight Triangle 11">
              <a:extLst>
                <a:ext uri="{FF2B5EF4-FFF2-40B4-BE49-F238E27FC236}">
                  <a16:creationId xmlns:a16="http://schemas.microsoft.com/office/drawing/2014/main" id="{22A1457C-8A12-4714-8E86-03B25F88B382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Graphic 177">
              <a:extLst>
                <a:ext uri="{FF2B5EF4-FFF2-40B4-BE49-F238E27FC236}">
                  <a16:creationId xmlns:a16="http://schemas.microsoft.com/office/drawing/2014/main" id="{A9135049-F746-4356-9959-05F5BE232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4" b="3674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79DB18B-8BAB-4EB5-93F4-7E26640DEBB9}"/>
              </a:ext>
            </a:extLst>
          </p:cNvPr>
          <p:cNvGrpSpPr/>
          <p:nvPr/>
        </p:nvGrpSpPr>
        <p:grpSpPr>
          <a:xfrm>
            <a:off x="3253354" y="-4717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55D0215-A5D3-4D35-A746-89AEE50C9E2F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D036326-EF14-4CC0-9728-078F393AEB14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D8BE3DC1-119E-4CEE-9BF6-B8C416E64D7A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722F052-926D-4EAC-8B98-E4A72083EEB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7A46A688-4DF8-4F18-8962-EEFB7B1F27B7}"/>
              </a:ext>
            </a:extLst>
          </p:cNvPr>
          <p:cNvGrpSpPr/>
          <p:nvPr/>
        </p:nvGrpSpPr>
        <p:grpSpPr>
          <a:xfrm>
            <a:off x="4272329" y="3799928"/>
            <a:ext cx="3594345" cy="3655931"/>
            <a:chOff x="1283714" y="2741775"/>
            <a:chExt cx="4312621" cy="4386514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F86660E-D0C0-4093-989D-23A32DD55FCB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6" name="Rectangle: Top Corners One Rounded and One Snipped 145">
              <a:extLst>
                <a:ext uri="{FF2B5EF4-FFF2-40B4-BE49-F238E27FC236}">
                  <a16:creationId xmlns:a16="http://schemas.microsoft.com/office/drawing/2014/main" id="{AD6C31FC-8D70-4A7D-932E-D2C81CBF4776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Top Corners One Rounded and One Snipped 146">
              <a:extLst>
                <a:ext uri="{FF2B5EF4-FFF2-40B4-BE49-F238E27FC236}">
                  <a16:creationId xmlns:a16="http://schemas.microsoft.com/office/drawing/2014/main" id="{E64092F1-039B-463A-B127-68820E8B8E2E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Right Triangle 11">
              <a:extLst>
                <a:ext uri="{FF2B5EF4-FFF2-40B4-BE49-F238E27FC236}">
                  <a16:creationId xmlns:a16="http://schemas.microsoft.com/office/drawing/2014/main" id="{661DB986-0C7F-44B1-9F16-92F575492E8A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Graphic 177">
              <a:extLst>
                <a:ext uri="{FF2B5EF4-FFF2-40B4-BE49-F238E27FC236}">
                  <a16:creationId xmlns:a16="http://schemas.microsoft.com/office/drawing/2014/main" id="{E318F6C6-7A8E-41F2-B9C1-090E763D1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5" b="43241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5A07CC1-CD65-47DA-ADE8-6CA88D0BAF59}"/>
              </a:ext>
            </a:extLst>
          </p:cNvPr>
          <p:cNvGrpSpPr/>
          <p:nvPr/>
        </p:nvGrpSpPr>
        <p:grpSpPr>
          <a:xfrm>
            <a:off x="5475876" y="3253809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4910ACFF-BC85-42BF-A226-CDC018A5C3C6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933127D-58C8-4232-9B21-5398195A39E6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rapezoid 152">
              <a:extLst>
                <a:ext uri="{FF2B5EF4-FFF2-40B4-BE49-F238E27FC236}">
                  <a16:creationId xmlns:a16="http://schemas.microsoft.com/office/drawing/2014/main" id="{ED66E15E-10C5-48FC-8A48-2EEA05D059FC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EE0B606-F4B4-4595-AAD3-2B874968FFF0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D82CCE4-166E-4B05-8A5C-6BACC068BA3E}"/>
              </a:ext>
            </a:extLst>
          </p:cNvPr>
          <p:cNvGrpSpPr/>
          <p:nvPr/>
        </p:nvGrpSpPr>
        <p:grpSpPr>
          <a:xfrm>
            <a:off x="1199001" y="3734816"/>
            <a:ext cx="3594345" cy="3655931"/>
            <a:chOff x="1283714" y="2741775"/>
            <a:chExt cx="4312621" cy="4386514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4BDB55A-ACA4-4EFB-B1E1-8F8D20B918C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7" name="Rectangle: Top Corners One Rounded and One Snipped 156">
              <a:extLst>
                <a:ext uri="{FF2B5EF4-FFF2-40B4-BE49-F238E27FC236}">
                  <a16:creationId xmlns:a16="http://schemas.microsoft.com/office/drawing/2014/main" id="{633B8C46-5F85-4DB7-8626-F8AC836C2D12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Top Corners One Rounded and One Snipped 157">
              <a:extLst>
                <a:ext uri="{FF2B5EF4-FFF2-40B4-BE49-F238E27FC236}">
                  <a16:creationId xmlns:a16="http://schemas.microsoft.com/office/drawing/2014/main" id="{72616E80-A67C-40FF-9659-CA52CAE8AAF0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ight Triangle 11">
              <a:extLst>
                <a:ext uri="{FF2B5EF4-FFF2-40B4-BE49-F238E27FC236}">
                  <a16:creationId xmlns:a16="http://schemas.microsoft.com/office/drawing/2014/main" id="{0E24E676-4C51-4714-8F36-A71D28C4D2AB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0" name="Graphic 177">
              <a:extLst>
                <a:ext uri="{FF2B5EF4-FFF2-40B4-BE49-F238E27FC236}">
                  <a16:creationId xmlns:a16="http://schemas.microsoft.com/office/drawing/2014/main" id="{2F9C1028-3C43-43B1-BE05-76DBCA685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70" b="8970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D1D7B02-3B38-4278-8ACB-D0D0E601F833}"/>
              </a:ext>
            </a:extLst>
          </p:cNvPr>
          <p:cNvGrpSpPr/>
          <p:nvPr/>
        </p:nvGrpSpPr>
        <p:grpSpPr>
          <a:xfrm>
            <a:off x="2402548" y="3188697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646EFA60-C3D3-42B7-8A4F-CD0DEE894486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236E7AD-E46C-4380-B328-3D0F1D82E90C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B4EB3EBE-336E-4866-90B3-2260A693361E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27CB038-9550-43E1-9594-A6524D2E066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2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9B5FCC6F-E835-49CE-B7BD-174AFF70211E}"/>
              </a:ext>
            </a:extLst>
          </p:cNvPr>
          <p:cNvSpPr/>
          <p:nvPr/>
        </p:nvSpPr>
        <p:spPr>
          <a:xfrm>
            <a:off x="1404103" y="6874486"/>
            <a:ext cx="1629135" cy="347407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7034552" y="223011"/>
            <a:ext cx="5147197" cy="1330422"/>
            <a:chOff x="742949" y="1272891"/>
            <a:chExt cx="5147197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947949" y="1394980"/>
              <a:ext cx="3802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dirty="0"/>
                <a:t>أضع قطعًا من التفاح في كيس بلاستيكي، وأغلقه جيدًا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7034552" y="1554362"/>
            <a:ext cx="5147197" cy="1330422"/>
            <a:chOff x="742949" y="1272891"/>
            <a:chExt cx="5147197" cy="133042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855065" y="1303525"/>
              <a:ext cx="38029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dirty="0"/>
                <a:t>ألاحظ. أترك الكيس في مكان دافئ ومظلم مدة أسبوع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6976231" y="2770058"/>
            <a:ext cx="5241705" cy="1330422"/>
            <a:chOff x="648441" y="1272891"/>
            <a:chExt cx="5241705" cy="1330422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648441" y="1394980"/>
              <a:ext cx="4102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dirty="0"/>
                <a:t>وأسجل ما ألاحظه من تغيرات خلال</a:t>
              </a:r>
            </a:p>
            <a:p>
              <a:pPr algn="r" rtl="1"/>
              <a:r>
                <a:rPr lang="ar-SY" sz="2400" dirty="0"/>
                <a:t> هذه المدة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99F4690-45CF-4EC1-B4AF-44CB9226EB7D}"/>
              </a:ext>
            </a:extLst>
          </p:cNvPr>
          <p:cNvGrpSpPr/>
          <p:nvPr/>
        </p:nvGrpSpPr>
        <p:grpSpPr>
          <a:xfrm>
            <a:off x="7004864" y="4008537"/>
            <a:ext cx="5183384" cy="1330422"/>
            <a:chOff x="706762" y="1272891"/>
            <a:chExt cx="5183384" cy="1330422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F6713C6-9233-46F7-BE4D-842332C91D31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E82766F-745F-4369-8355-BFE200D05714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72E53558-05FE-4FE8-8DBF-C0763E97A4A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3807323C-54CC-49F7-ADC3-F453E8248A8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D4DFD13-67C3-420B-84C9-C21326E218FC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9AFE540D-7670-40C5-AB24-7B32D127B780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A911B80-CEBE-4D8C-AD54-D27FD1ACC506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DBD9F8F-BA89-4BFE-9BB4-F99ED35C04B3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6CC4FDA-BA52-4ACF-9170-A521D4E5BF3B}"/>
                </a:ext>
              </a:extLst>
            </p:cNvPr>
            <p:cNvSpPr txBox="1"/>
            <p:nvPr/>
          </p:nvSpPr>
          <p:spPr>
            <a:xfrm>
              <a:off x="706762" y="1331327"/>
              <a:ext cx="4102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dirty="0"/>
                <a:t>أتواصل :مالتغيرات التي حدثت لقطع التفاح؟</a:t>
              </a:r>
              <a:endParaRPr lang="ar-SY" sz="20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366067-C69D-4667-8776-41EE83FE3B8C}"/>
              </a:ext>
            </a:extLst>
          </p:cNvPr>
          <p:cNvGrpSpPr/>
          <p:nvPr/>
        </p:nvGrpSpPr>
        <p:grpSpPr>
          <a:xfrm>
            <a:off x="253480" y="0"/>
            <a:ext cx="1349827" cy="2091875"/>
            <a:chOff x="5483450" y="1740804"/>
            <a:chExt cx="1349827" cy="209187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1E0EBC7-CE7F-45D5-AE00-5CA630CAEDD2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09250A8-C249-43F3-BD8A-3872F6459398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</p:grp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A282B01-D813-44DA-AB13-F4539F8EEBF6}"/>
              </a:ext>
            </a:extLst>
          </p:cNvPr>
          <p:cNvSpPr/>
          <p:nvPr/>
        </p:nvSpPr>
        <p:spPr>
          <a:xfrm>
            <a:off x="86566" y="104593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7FCBBC-7C9D-4ABB-9054-744E684D77C5}"/>
              </a:ext>
            </a:extLst>
          </p:cNvPr>
          <p:cNvSpPr txBox="1"/>
          <p:nvPr/>
        </p:nvSpPr>
        <p:spPr>
          <a:xfrm>
            <a:off x="681646" y="2569936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pic>
        <p:nvPicPr>
          <p:cNvPr id="81" name="Graphic 65">
            <a:extLst>
              <a:ext uri="{FF2B5EF4-FFF2-40B4-BE49-F238E27FC236}">
                <a16:creationId xmlns:a16="http://schemas.microsoft.com/office/drawing/2014/main" id="{2B282C6D-930F-4DBE-9D9D-37C0918A3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06" y="1342581"/>
            <a:ext cx="478971" cy="47897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2F767800-5FFC-452D-A1CC-45DB43A679EB}"/>
              </a:ext>
            </a:extLst>
          </p:cNvPr>
          <p:cNvSpPr txBox="1"/>
          <p:nvPr/>
        </p:nvSpPr>
        <p:spPr>
          <a:xfrm>
            <a:off x="86566" y="1870466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السلسلة الغذائية 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1FCFD8F-556F-4887-9BEE-B287E0F038FD}"/>
              </a:ext>
            </a:extLst>
          </p:cNvPr>
          <p:cNvGrpSpPr/>
          <p:nvPr/>
        </p:nvGrpSpPr>
        <p:grpSpPr>
          <a:xfrm>
            <a:off x="2205649" y="2317978"/>
            <a:ext cx="3594345" cy="3655931"/>
            <a:chOff x="1283714" y="2741775"/>
            <a:chExt cx="4312621" cy="438651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109CFB9-1135-46C1-B0AE-01C3424E201D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4" name="Rectangle: Top Corners One Rounded and One Snipped 123">
              <a:extLst>
                <a:ext uri="{FF2B5EF4-FFF2-40B4-BE49-F238E27FC236}">
                  <a16:creationId xmlns:a16="http://schemas.microsoft.com/office/drawing/2014/main" id="{ADCDF204-EEC5-4331-8EAC-C5F7811D7BCE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Top Corners One Rounded and One Snipped 124">
              <a:extLst>
                <a:ext uri="{FF2B5EF4-FFF2-40B4-BE49-F238E27FC236}">
                  <a16:creationId xmlns:a16="http://schemas.microsoft.com/office/drawing/2014/main" id="{8383D5FF-5417-4508-ACCD-B0C3941E1F4F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ight Triangle 11">
              <a:extLst>
                <a:ext uri="{FF2B5EF4-FFF2-40B4-BE49-F238E27FC236}">
                  <a16:creationId xmlns:a16="http://schemas.microsoft.com/office/drawing/2014/main" id="{22A1457C-8A12-4714-8E86-03B25F88B382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Graphic 177">
              <a:extLst>
                <a:ext uri="{FF2B5EF4-FFF2-40B4-BE49-F238E27FC236}">
                  <a16:creationId xmlns:a16="http://schemas.microsoft.com/office/drawing/2014/main" id="{A9135049-F746-4356-9959-05F5BE232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5" b="91011" l="6957" r="92174">
                          <a14:foregroundMark x1="6957" y1="51685" x2="30000" y2="52247"/>
                          <a14:foregroundMark x1="54348" y1="14607" x2="35652" y2="31461"/>
                          <a14:foregroundMark x1="35652" y1="31461" x2="35652" y2="39326"/>
                          <a14:foregroundMark x1="92174" y1="44944" x2="66087" y2="21910"/>
                          <a14:foregroundMark x1="52174" y1="91011" x2="40870" y2="52247"/>
                          <a14:foregroundMark x1="17826" y1="24157" x2="34348" y2="42697"/>
                          <a14:foregroundMark x1="12174" y1="29775" x2="36087" y2="42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06" b="5106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79DB18B-8BAB-4EB5-93F4-7E26640DEBB9}"/>
              </a:ext>
            </a:extLst>
          </p:cNvPr>
          <p:cNvGrpSpPr/>
          <p:nvPr/>
        </p:nvGrpSpPr>
        <p:grpSpPr>
          <a:xfrm>
            <a:off x="3409196" y="1771859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555D0215-A5D3-4D35-A746-89AEE50C9E2F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D036326-EF14-4CC0-9728-078F393AEB14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rapezoid 141">
              <a:extLst>
                <a:ext uri="{FF2B5EF4-FFF2-40B4-BE49-F238E27FC236}">
                  <a16:creationId xmlns:a16="http://schemas.microsoft.com/office/drawing/2014/main" id="{D8BE3DC1-119E-4CEE-9BF6-B8C416E64D7A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722F052-926D-4EAC-8B98-E4A72083EEB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2B9FBC9-57EF-41F5-A0FE-3C05AFD24B3D}"/>
              </a:ext>
            </a:extLst>
          </p:cNvPr>
          <p:cNvGrpSpPr/>
          <p:nvPr/>
        </p:nvGrpSpPr>
        <p:grpSpPr>
          <a:xfrm>
            <a:off x="7015834" y="5295918"/>
            <a:ext cx="5183384" cy="1330422"/>
            <a:chOff x="706762" y="1272891"/>
            <a:chExt cx="5183384" cy="133042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2DFDE118-2409-43BC-B190-56F9F4A1C22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06A4581-5308-4DD3-8E98-94EE7EB1B246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F9F313B-7559-4207-ABF2-A243BDBF175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4E05E028-DBCD-4B8C-AE00-39DB42F899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D2C41DD7-A35A-400B-87CA-CC9B18FD0894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105FF58D-8B47-4ED5-B70D-43EACF93FCC3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8AB6D30B-E035-491F-A000-2105B3771FA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8FF73E7-FCD2-47F5-93AD-93252D4AAF2F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D71459A-6F83-4D48-ABAC-1ED8BF77192E}"/>
                </a:ext>
              </a:extLst>
            </p:cNvPr>
            <p:cNvSpPr txBox="1"/>
            <p:nvPr/>
          </p:nvSpPr>
          <p:spPr>
            <a:xfrm>
              <a:off x="706762" y="1331327"/>
              <a:ext cx="41025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dirty="0"/>
                <a:t>أستنتج: ماذا نستنتج من خلال هذا النشاط عن المحللات؟</a:t>
              </a:r>
              <a:endParaRPr lang="ar-SY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23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/>
          <p:bldP spid="120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E76900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793711" y="1925514"/>
            <a:ext cx="5398289" cy="1330422"/>
            <a:chOff x="491857" y="1272891"/>
            <a:chExt cx="5398289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491857" y="1474808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هل جميع الحيوانات تتغذى على نوع واحد من الطعام :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1848554" y="376613"/>
            <a:ext cx="3594345" cy="3655931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" t="-274" r="27545" b="43884"/>
            <a:stretch/>
          </p:blipFill>
          <p:spPr>
            <a:xfrm>
              <a:off x="1434954" y="3407250"/>
              <a:ext cx="2891384" cy="2036373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3052101" y="-169506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صورة 19" descr="graphics-laptop-304941.gif">
            <a:extLst>
              <a:ext uri="{FF2B5EF4-FFF2-40B4-BE49-F238E27FC236}">
                <a16:creationId xmlns:a16="http://schemas.microsoft.com/office/drawing/2014/main" id="{E876EC82-ADEB-4784-A6BD-0C06F93D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91" y="5470634"/>
            <a:ext cx="1397734" cy="139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EA85CA5-6EAF-4A0A-BB61-3CA20F2C7BB7}"/>
              </a:ext>
            </a:extLst>
          </p:cNvPr>
          <p:cNvGrpSpPr/>
          <p:nvPr/>
        </p:nvGrpSpPr>
        <p:grpSpPr>
          <a:xfrm>
            <a:off x="4130072" y="3326061"/>
            <a:ext cx="3594345" cy="3655931"/>
            <a:chOff x="1283714" y="2741775"/>
            <a:chExt cx="4312621" cy="438651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05D52A2-148E-4715-AF34-2D97A52F82C5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Rectangle: Top Corners One Rounded and One Snipped 59">
              <a:extLst>
                <a:ext uri="{FF2B5EF4-FFF2-40B4-BE49-F238E27FC236}">
                  <a16:creationId xmlns:a16="http://schemas.microsoft.com/office/drawing/2014/main" id="{C0E237D0-0BB9-4478-86EC-230CB9AEE262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Top Corners One Rounded and One Snipped 60">
              <a:extLst>
                <a:ext uri="{FF2B5EF4-FFF2-40B4-BE49-F238E27FC236}">
                  <a16:creationId xmlns:a16="http://schemas.microsoft.com/office/drawing/2014/main" id="{870C7762-76DB-4071-AA48-9645D13B64B2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ight Triangle 11">
              <a:extLst>
                <a:ext uri="{FF2B5EF4-FFF2-40B4-BE49-F238E27FC236}">
                  <a16:creationId xmlns:a16="http://schemas.microsoft.com/office/drawing/2014/main" id="{13668DF6-3720-4340-9B43-5CBA58397FE3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177">
              <a:extLst>
                <a:ext uri="{FF2B5EF4-FFF2-40B4-BE49-F238E27FC236}">
                  <a16:creationId xmlns:a16="http://schemas.microsoft.com/office/drawing/2014/main" id="{62D67D0F-DF1E-4637-AD71-3B5D8DF0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57" b="11457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36905C-775D-47C2-A4BD-4C0DEB083D7C}"/>
              </a:ext>
            </a:extLst>
          </p:cNvPr>
          <p:cNvGrpSpPr/>
          <p:nvPr/>
        </p:nvGrpSpPr>
        <p:grpSpPr>
          <a:xfrm>
            <a:off x="5333619" y="2779942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6147DBC-A6F2-4F0A-A4EF-74F1FE332FB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BD533EE-0D39-4CAD-BA1B-B316A566C23F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F348B6ED-3BBB-4DA2-A33D-9BB9F3997962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5D9CDFF-DFE7-4038-B63B-356E51595B38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356B31-F60E-43CE-9C25-CCCA93CFAC81}"/>
              </a:ext>
            </a:extLst>
          </p:cNvPr>
          <p:cNvGrpSpPr/>
          <p:nvPr/>
        </p:nvGrpSpPr>
        <p:grpSpPr>
          <a:xfrm>
            <a:off x="1247799" y="4085249"/>
            <a:ext cx="3594345" cy="3655931"/>
            <a:chOff x="1283714" y="2741775"/>
            <a:chExt cx="4312621" cy="438651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DC6FFA5-1101-47EA-9269-C307AC87D035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Rectangle: Top Corners One Rounded and One Snipped 70">
              <a:extLst>
                <a:ext uri="{FF2B5EF4-FFF2-40B4-BE49-F238E27FC236}">
                  <a16:creationId xmlns:a16="http://schemas.microsoft.com/office/drawing/2014/main" id="{BF2247E5-888A-4BC8-8C49-24B44B8EF779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Top Corners One Rounded and One Snipped 71">
              <a:extLst>
                <a:ext uri="{FF2B5EF4-FFF2-40B4-BE49-F238E27FC236}">
                  <a16:creationId xmlns:a16="http://schemas.microsoft.com/office/drawing/2014/main" id="{C9672593-F86D-48C8-A47F-8245B4ED8620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ight Triangle 11">
              <a:extLst>
                <a:ext uri="{FF2B5EF4-FFF2-40B4-BE49-F238E27FC236}">
                  <a16:creationId xmlns:a16="http://schemas.microsoft.com/office/drawing/2014/main" id="{F72DE2BD-C6BA-4DDB-A4E3-EC2261CF0C4C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177">
              <a:extLst>
                <a:ext uri="{FF2B5EF4-FFF2-40B4-BE49-F238E27FC236}">
                  <a16:creationId xmlns:a16="http://schemas.microsoft.com/office/drawing/2014/main" id="{07CFF77A-B985-4317-8B5C-48FD2F187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" t="10048" r="-876" b="33318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F74F33-7422-4036-AD2A-328FA1A86DB6}"/>
              </a:ext>
            </a:extLst>
          </p:cNvPr>
          <p:cNvGrpSpPr/>
          <p:nvPr/>
        </p:nvGrpSpPr>
        <p:grpSpPr>
          <a:xfrm>
            <a:off x="2451346" y="3539130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FCE4C479-5DAF-4555-B91B-070A22AC2D42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67F57C-13BA-4E81-AF59-AE5FDAFE8ED3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463133CB-0E07-4843-AE5E-2F9B4B7E9687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82EA1D-3C86-4F02-AE03-4C8D0A42F41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735916-D0A9-4609-AA56-7892D4F5B6DA}"/>
              </a:ext>
            </a:extLst>
          </p:cNvPr>
          <p:cNvGrpSpPr/>
          <p:nvPr/>
        </p:nvGrpSpPr>
        <p:grpSpPr>
          <a:xfrm>
            <a:off x="227783" y="76917"/>
            <a:ext cx="1349827" cy="2091875"/>
            <a:chOff x="673500" y="1740804"/>
            <a:chExt cx="1349827" cy="2091875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CF6AAE6-95D1-4DA2-A5C7-78C9AAC4F78D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8917A4B-B240-4660-9A93-373921AE535B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</p:grp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0089CD6-50BC-45E9-8FD0-65AF77BE91F7}"/>
              </a:ext>
            </a:extLst>
          </p:cNvPr>
          <p:cNvSpPr/>
          <p:nvPr/>
        </p:nvSpPr>
        <p:spPr>
          <a:xfrm>
            <a:off x="60869" y="1122855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8E189B-3103-4955-9431-88D3F465202B}"/>
              </a:ext>
            </a:extLst>
          </p:cNvPr>
          <p:cNvSpPr txBox="1"/>
          <p:nvPr/>
        </p:nvSpPr>
        <p:spPr>
          <a:xfrm>
            <a:off x="655949" y="2646853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pic>
        <p:nvPicPr>
          <p:cNvPr id="95" name="Graphic 65">
            <a:extLst>
              <a:ext uri="{FF2B5EF4-FFF2-40B4-BE49-F238E27FC236}">
                <a16:creationId xmlns:a16="http://schemas.microsoft.com/office/drawing/2014/main" id="{00AD47E5-C43A-46B9-9585-58A9E9F13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483" y="1228758"/>
            <a:ext cx="905024" cy="905024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435CB45-4444-4D94-A54D-83227BEC7C36}"/>
              </a:ext>
            </a:extLst>
          </p:cNvPr>
          <p:cNvSpPr txBox="1"/>
          <p:nvPr/>
        </p:nvSpPr>
        <p:spPr>
          <a:xfrm>
            <a:off x="60869" y="1947383"/>
            <a:ext cx="168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/>
              <a:t>الشبكة الغذائية</a:t>
            </a:r>
          </a:p>
          <a:p>
            <a:pPr algn="ctr"/>
            <a:endParaRPr lang="en-US" sz="2000" b="1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3CD44D1-623D-4BCE-BA99-9950235C61C2}"/>
              </a:ext>
            </a:extLst>
          </p:cNvPr>
          <p:cNvGrpSpPr/>
          <p:nvPr/>
        </p:nvGrpSpPr>
        <p:grpSpPr>
          <a:xfrm>
            <a:off x="6783290" y="3509824"/>
            <a:ext cx="5398289" cy="1330422"/>
            <a:chOff x="491857" y="1272891"/>
            <a:chExt cx="5398289" cy="133042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1325DF7-82C0-45ED-845D-37E47D249769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5F8192A-58AB-438D-BB32-C5A3ADE1E12D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5F65643E-5CDD-4314-8161-B9A56D76746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436563EC-02E8-46D0-A4CD-970D80C934E3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2EEC5561-E669-4A34-AB50-D182D352F9E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0098766D-F146-40D1-9836-ED018173C48F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081C4FED-468E-418D-AB21-5A08B57307B7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F6D8823-7C78-4878-AAE9-3F599FE75C5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FA558BC-44B7-447D-B546-0898C5D9F57A}"/>
                </a:ext>
              </a:extLst>
            </p:cNvPr>
            <p:cNvSpPr txBox="1"/>
            <p:nvPr/>
          </p:nvSpPr>
          <p:spPr>
            <a:xfrm>
              <a:off x="491857" y="1474808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استنتج: كيف يمكن لمالك الحزين أن يعيش إذا اختفت الضفادع؟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4AB2351-DFA1-4342-82B4-A428983249EC}"/>
              </a:ext>
            </a:extLst>
          </p:cNvPr>
          <p:cNvGrpSpPr/>
          <p:nvPr/>
        </p:nvGrpSpPr>
        <p:grpSpPr>
          <a:xfrm>
            <a:off x="6793711" y="5158642"/>
            <a:ext cx="5398289" cy="1330422"/>
            <a:chOff x="491857" y="1272891"/>
            <a:chExt cx="5398289" cy="1330422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AD15B41-A243-4EAB-AE66-03D157C7F13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E7DCCE3-29D5-4B8C-B8B9-1966E15318C0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14E7A69-22DF-459C-84DC-EBE686D22423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09BD3B3-2775-4A8A-931C-3BB3EE0D6EB9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30464024-3FDF-4685-B35F-F08A15657F2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463E73FE-0C9F-4F49-B879-4AB598DD967E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DFADEE52-D0FE-42A2-8876-333EA80E68D2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64EDC2-98D0-4B4E-98B4-8D1EF59FC736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0D17C07-792A-43FC-9748-D2B1631FE0DA}"/>
                </a:ext>
              </a:extLst>
            </p:cNvPr>
            <p:cNvSpPr txBox="1"/>
            <p:nvPr/>
          </p:nvSpPr>
          <p:spPr>
            <a:xfrm>
              <a:off x="491857" y="1474808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هل أنا اّكل لحوم’ ام اّكل اعشاب ’ أم  من</a:t>
              </a:r>
            </a:p>
            <a:p>
              <a:pPr algn="r"/>
              <a:r>
                <a:rPr lang="ar-SY" sz="2000" dirty="0"/>
                <a:t> المخلوقات المزدوجة التغذية؟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7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6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6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8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2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  <p:bldP spid="9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D99956-1FD3-4A1D-83CA-1E5D4AD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5D63F0-45E5-4A10-85E6-143543B00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9421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C08663C-6C87-4C92-94E4-0EFD33233930}"/>
              </a:ext>
            </a:extLst>
          </p:cNvPr>
          <p:cNvSpPr txBox="1"/>
          <p:nvPr/>
        </p:nvSpPr>
        <p:spPr>
          <a:xfrm>
            <a:off x="1796405" y="304864"/>
            <a:ext cx="8656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9600" b="1" dirty="0">
                <a:solidFill>
                  <a:srgbClr val="EA4235"/>
                </a:solidFill>
              </a:rPr>
              <a:t>تجدنا في جوجل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35C64CF-663B-4A96-9DF4-B088D7B46396}"/>
              </a:ext>
            </a:extLst>
          </p:cNvPr>
          <p:cNvSpPr txBox="1"/>
          <p:nvPr/>
        </p:nvSpPr>
        <p:spPr>
          <a:xfrm>
            <a:off x="7748833" y="3712237"/>
            <a:ext cx="2520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حلول اون لاين</a:t>
            </a:r>
          </a:p>
        </p:txBody>
      </p:sp>
    </p:spTree>
    <p:extLst>
      <p:ext uri="{BB962C8B-B14F-4D97-AF65-F5344CB8AC3E}">
        <p14:creationId xmlns:p14="http://schemas.microsoft.com/office/powerpoint/2010/main" val="132828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EBFC5EC9-B011-4F7F-A9A2-CF3FC7046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3" y="0"/>
            <a:ext cx="2997457" cy="299745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4942CA7-2236-42F3-B93C-E0D8517FF5D4}"/>
              </a:ext>
            </a:extLst>
          </p:cNvPr>
          <p:cNvSpPr txBox="1"/>
          <p:nvPr/>
        </p:nvSpPr>
        <p:spPr>
          <a:xfrm>
            <a:off x="1141208" y="2900834"/>
            <a:ext cx="8624454" cy="1569660"/>
          </a:xfrm>
          <a:prstGeom prst="rect">
            <a:avLst/>
          </a:prstGeom>
          <a:solidFill>
            <a:srgbClr val="80A89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تم تصميم الدرس بواسطة : </a:t>
            </a:r>
          </a:p>
          <a:p>
            <a:pPr algn="ctr" rtl="1"/>
            <a:r>
              <a:rPr lang="ar-SA" sz="4800" b="1" dirty="0">
                <a:solidFill>
                  <a:schemeClr val="bg1">
                    <a:lumMod val="95000"/>
                  </a:schemeClr>
                </a:solidFill>
              </a:rPr>
              <a:t>موقع حلول </a:t>
            </a:r>
            <a:r>
              <a:rPr lang="en-US" sz="4800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hulul.online</a:t>
            </a:r>
            <a:endParaRPr lang="en-US" sz="6600" b="1" dirty="0">
              <a:latin typeface="Calibri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A89069C-5529-4A34-9056-DE8CCFB2E79C}"/>
              </a:ext>
            </a:extLst>
          </p:cNvPr>
          <p:cNvSpPr txBox="1"/>
          <p:nvPr/>
        </p:nvSpPr>
        <p:spPr>
          <a:xfrm>
            <a:off x="1138412" y="4561854"/>
            <a:ext cx="8624454" cy="830997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قناة </a:t>
            </a:r>
            <a:r>
              <a:rPr lang="ar-SA" sz="4800" b="1" dirty="0" err="1">
                <a:solidFill>
                  <a:schemeClr val="accent6">
                    <a:lumMod val="50000"/>
                  </a:schemeClr>
                </a:solidFill>
              </a:rPr>
              <a:t>تليجرام</a:t>
            </a:r>
            <a:r>
              <a:rPr lang="ar-SA" sz="4800" b="1" dirty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en-US" sz="4800" b="1" dirty="0" err="1">
                <a:solidFill>
                  <a:srgbClr val="3F3D4A"/>
                </a:solidFill>
              </a:rPr>
              <a:t>hulul_online</a:t>
            </a:r>
            <a:r>
              <a:rPr lang="ar-SA" sz="3200" b="1" dirty="0">
                <a:solidFill>
                  <a:srgbClr val="3F3D4A"/>
                </a:solidFill>
              </a:rPr>
              <a:t>@</a:t>
            </a:r>
            <a:endParaRPr lang="en-US" sz="6600" b="1" dirty="0">
              <a:solidFill>
                <a:srgbClr val="3F3D4A"/>
              </a:solidFill>
              <a:latin typeface="Calibri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38F87A5-2E2F-4675-898B-082395821913}"/>
              </a:ext>
            </a:extLst>
          </p:cNvPr>
          <p:cNvSpPr txBox="1"/>
          <p:nvPr/>
        </p:nvSpPr>
        <p:spPr>
          <a:xfrm>
            <a:off x="1138412" y="5484211"/>
            <a:ext cx="8624454" cy="461665"/>
          </a:xfrm>
          <a:prstGeom prst="rect">
            <a:avLst/>
          </a:prstGeom>
          <a:solidFill>
            <a:srgbClr val="DBDD6E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لا نحلل حذف الحقوق</a:t>
            </a:r>
            <a:endParaRPr lang="en-US" sz="3600" b="1" dirty="0">
              <a:solidFill>
                <a:srgbClr val="3F3D4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34A1F6-959A-46BF-954D-DEA64EC23EA9}"/>
              </a:ext>
            </a:extLst>
          </p:cNvPr>
          <p:cNvSpPr/>
          <p:nvPr/>
        </p:nvSpPr>
        <p:spPr>
          <a:xfrm>
            <a:off x="7248014" y="4359329"/>
            <a:ext cx="1679158" cy="2462588"/>
          </a:xfrm>
          <a:prstGeom prst="rect">
            <a:avLst/>
          </a:prstGeom>
          <a:solidFill>
            <a:schemeClr val="tx1">
              <a:alpha val="50000"/>
            </a:schemeClr>
          </a:solidFill>
          <a:ln w="117475">
            <a:noFill/>
          </a:ln>
          <a:effectLst>
            <a:softEdge rad="139700"/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F74312-5CE7-4DBD-91EE-F628875A617C}"/>
              </a:ext>
            </a:extLst>
          </p:cNvPr>
          <p:cNvSpPr/>
          <p:nvPr/>
        </p:nvSpPr>
        <p:spPr>
          <a:xfrm>
            <a:off x="-114441" y="3207434"/>
            <a:ext cx="1936506" cy="2961301"/>
          </a:xfrm>
          <a:prstGeom prst="rect">
            <a:avLst/>
          </a:prstGeom>
          <a:solidFill>
            <a:schemeClr val="tx1">
              <a:alpha val="50000"/>
            </a:schemeClr>
          </a:solidFill>
          <a:ln w="117475">
            <a:noFill/>
          </a:ln>
          <a:effectLst>
            <a:softEdge rad="139700"/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EA185-D7A6-4EC9-A442-D3960ABA8F74}"/>
              </a:ext>
            </a:extLst>
          </p:cNvPr>
          <p:cNvSpPr/>
          <p:nvPr/>
        </p:nvSpPr>
        <p:spPr>
          <a:xfrm>
            <a:off x="3513922" y="3799364"/>
            <a:ext cx="2183457" cy="2778369"/>
          </a:xfrm>
          <a:prstGeom prst="rect">
            <a:avLst/>
          </a:prstGeom>
          <a:solidFill>
            <a:schemeClr val="tx1">
              <a:alpha val="50000"/>
            </a:schemeClr>
          </a:solidFill>
          <a:ln w="117475"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1FC8BF1-984C-40E8-BB57-53E7A5B8D30C}"/>
              </a:ext>
            </a:extLst>
          </p:cNvPr>
          <p:cNvGrpSpPr/>
          <p:nvPr/>
        </p:nvGrpSpPr>
        <p:grpSpPr>
          <a:xfrm>
            <a:off x="4931095" y="0"/>
            <a:ext cx="2650645" cy="5791285"/>
            <a:chOff x="5123599" y="0"/>
            <a:chExt cx="2650645" cy="579128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2A1DAC-A58A-488F-822B-D419E681D944}"/>
                </a:ext>
              </a:extLst>
            </p:cNvPr>
            <p:cNvSpPr/>
            <p:nvPr/>
          </p:nvSpPr>
          <p:spPr>
            <a:xfrm>
              <a:off x="5123599" y="1669451"/>
              <a:ext cx="2650645" cy="4121834"/>
            </a:xfrm>
            <a:prstGeom prst="rect">
              <a:avLst/>
            </a:prstGeom>
            <a:solidFill>
              <a:srgbClr val="16253A"/>
            </a:solidFill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9B0C266D-1227-4F87-8632-2260E5222EF8}"/>
                </a:ext>
              </a:extLst>
            </p:cNvPr>
            <p:cNvSpPr/>
            <p:nvPr/>
          </p:nvSpPr>
          <p:spPr>
            <a:xfrm>
              <a:off x="5254694" y="1378531"/>
              <a:ext cx="105097" cy="361259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Terminator 7">
              <a:extLst>
                <a:ext uri="{FF2B5EF4-FFF2-40B4-BE49-F238E27FC236}">
                  <a16:creationId xmlns:a16="http://schemas.microsoft.com/office/drawing/2014/main" id="{1DA33E07-A201-485D-8E8B-F3209BC6DF18}"/>
                </a:ext>
              </a:extLst>
            </p:cNvPr>
            <p:cNvSpPr/>
            <p:nvPr/>
          </p:nvSpPr>
          <p:spPr>
            <a:xfrm>
              <a:off x="7569269" y="1378531"/>
              <a:ext cx="105097" cy="361259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8084BA-B352-420D-8CD1-4FDEAFF64F2A}"/>
                </a:ext>
              </a:extLst>
            </p:cNvPr>
            <p:cNvCxnSpPr>
              <a:stCxn id="7" idx="0"/>
            </p:cNvCxnSpPr>
            <p:nvPr/>
          </p:nvCxnSpPr>
          <p:spPr>
            <a:xfrm flipH="1" flipV="1">
              <a:off x="5307242" y="0"/>
              <a:ext cx="1" cy="137853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2FFDFC-6AE8-4CF2-A533-AD2EEBD6FE7C}"/>
                </a:ext>
              </a:extLst>
            </p:cNvPr>
            <p:cNvCxnSpPr/>
            <p:nvPr/>
          </p:nvCxnSpPr>
          <p:spPr>
            <a:xfrm flipH="1" flipV="1">
              <a:off x="7626269" y="0"/>
              <a:ext cx="1" cy="137853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3BD3D0D-E294-42B2-898B-74352F6B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8357" y="193406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B800C7-B040-48AA-B191-2B7F7A8C08E7}"/>
                </a:ext>
              </a:extLst>
            </p:cNvPr>
            <p:cNvSpPr txBox="1"/>
            <p:nvPr/>
          </p:nvSpPr>
          <p:spPr>
            <a:xfrm>
              <a:off x="5409808" y="3113074"/>
              <a:ext cx="1969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94624D-7656-4BC1-B131-476399DBD40B}"/>
                </a:ext>
              </a:extLst>
            </p:cNvPr>
            <p:cNvSpPr txBox="1"/>
            <p:nvPr/>
          </p:nvSpPr>
          <p:spPr>
            <a:xfrm>
              <a:off x="5464594" y="3547127"/>
              <a:ext cx="2209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ar-SY" sz="2800" dirty="0">
                  <a:solidFill>
                    <a:schemeClr val="bg1">
                      <a:lumMod val="95000"/>
                    </a:schemeClr>
                  </a:solidFill>
                </a:rPr>
                <a:t>السلسلة الغذائية </a:t>
              </a:r>
              <a:endParaRPr lang="en-US" sz="2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9D952-5F65-4ED9-934B-FD742EEA100D}"/>
              </a:ext>
            </a:extLst>
          </p:cNvPr>
          <p:cNvGrpSpPr/>
          <p:nvPr/>
        </p:nvGrpSpPr>
        <p:grpSpPr>
          <a:xfrm>
            <a:off x="798892" y="-841813"/>
            <a:ext cx="2492947" cy="5322406"/>
            <a:chOff x="798892" y="-841813"/>
            <a:chExt cx="2492947" cy="5322406"/>
          </a:xfrm>
          <a:scene3d>
            <a:camera prst="perspectiveRight"/>
            <a:lightRig rig="threePt" dir="t"/>
          </a:scene3d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E08752-1A84-4144-8336-AF111B9B79A0}"/>
                </a:ext>
              </a:extLst>
            </p:cNvPr>
            <p:cNvGrpSpPr/>
            <p:nvPr/>
          </p:nvGrpSpPr>
          <p:grpSpPr>
            <a:xfrm>
              <a:off x="798892" y="689265"/>
              <a:ext cx="2492947" cy="3791328"/>
              <a:chOff x="798892" y="689265"/>
              <a:chExt cx="2492947" cy="37913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47B7CF-DD75-4C5C-85E9-5FE0C637EFEF}"/>
                  </a:ext>
                </a:extLst>
              </p:cNvPr>
              <p:cNvSpPr/>
              <p:nvPr/>
            </p:nvSpPr>
            <p:spPr>
              <a:xfrm>
                <a:off x="798892" y="689265"/>
                <a:ext cx="2492947" cy="3791328"/>
              </a:xfrm>
              <a:prstGeom prst="rect">
                <a:avLst/>
              </a:prstGeom>
              <a:solidFill>
                <a:srgbClr val="16253A"/>
              </a:solidFill>
              <a:ln w="1174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B89CF046-E389-47F2-A1E2-1AC52E9A8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88915" y="1033950"/>
                <a:ext cx="912900" cy="9144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61379-F4AD-4374-8BE7-27D849F0F513}"/>
                  </a:ext>
                </a:extLst>
              </p:cNvPr>
              <p:cNvSpPr txBox="1"/>
              <p:nvPr/>
            </p:nvSpPr>
            <p:spPr>
              <a:xfrm>
                <a:off x="1060708" y="1976433"/>
                <a:ext cx="1969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1831D6-9097-4A62-B7B4-14B0B5A77B31}"/>
                  </a:ext>
                </a:extLst>
              </p:cNvPr>
              <p:cNvSpPr txBox="1"/>
              <p:nvPr/>
            </p:nvSpPr>
            <p:spPr>
              <a:xfrm>
                <a:off x="1115495" y="2410486"/>
                <a:ext cx="19693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3600" dirty="0">
                    <a:solidFill>
                      <a:schemeClr val="bg1">
                        <a:lumMod val="95000"/>
                      </a:schemeClr>
                    </a:solidFill>
                  </a:rPr>
                  <a:t>النظام البيئي</a:t>
                </a:r>
                <a:endParaRPr lang="en-US" sz="36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4943FA51-7D83-4BD7-A577-246E4D32F3A8}"/>
                </a:ext>
              </a:extLst>
            </p:cNvPr>
            <p:cNvSpPr/>
            <p:nvPr/>
          </p:nvSpPr>
          <p:spPr>
            <a:xfrm>
              <a:off x="1030186" y="536718"/>
              <a:ext cx="105097" cy="361259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65FFA339-24A6-4D66-ABD9-3FE92BB5A50C}"/>
                </a:ext>
              </a:extLst>
            </p:cNvPr>
            <p:cNvSpPr/>
            <p:nvPr/>
          </p:nvSpPr>
          <p:spPr>
            <a:xfrm>
              <a:off x="2988590" y="536718"/>
              <a:ext cx="105097" cy="361259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70DFFE6-9C02-4E14-B1E7-B83A6249C8AF}"/>
                </a:ext>
              </a:extLst>
            </p:cNvPr>
            <p:cNvCxnSpPr>
              <a:stCxn id="25" idx="0"/>
            </p:cNvCxnSpPr>
            <p:nvPr/>
          </p:nvCxnSpPr>
          <p:spPr>
            <a:xfrm flipH="1" flipV="1">
              <a:off x="1082734" y="-841813"/>
              <a:ext cx="1" cy="137853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621DAB8-C912-402A-ABAC-ECCE9F5DF72B}"/>
                </a:ext>
              </a:extLst>
            </p:cNvPr>
            <p:cNvCxnSpPr/>
            <p:nvPr/>
          </p:nvCxnSpPr>
          <p:spPr>
            <a:xfrm flipH="1" flipV="1">
              <a:off x="3045590" y="-841813"/>
              <a:ext cx="1" cy="137853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417900F-7E35-4310-A642-41B655899D9E}"/>
              </a:ext>
            </a:extLst>
          </p:cNvPr>
          <p:cNvGrpSpPr/>
          <p:nvPr/>
        </p:nvGrpSpPr>
        <p:grpSpPr>
          <a:xfrm>
            <a:off x="9203410" y="-1006703"/>
            <a:ext cx="2650645" cy="7502427"/>
            <a:chOff x="9203410" y="-841813"/>
            <a:chExt cx="2650645" cy="7502427"/>
          </a:xfrm>
          <a:scene3d>
            <a:camera prst="perspectiveLeft"/>
            <a:lightRig rig="threePt" dir="t"/>
          </a:scene3d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87210E-1B18-4DB6-8E9F-8AAE93EDB8F5}"/>
                </a:ext>
              </a:extLst>
            </p:cNvPr>
            <p:cNvSpPr/>
            <p:nvPr/>
          </p:nvSpPr>
          <p:spPr>
            <a:xfrm>
              <a:off x="9203410" y="2538780"/>
              <a:ext cx="2650645" cy="4121834"/>
            </a:xfrm>
            <a:prstGeom prst="rect">
              <a:avLst/>
            </a:prstGeom>
            <a:solidFill>
              <a:srgbClr val="16253A"/>
            </a:solidFill>
            <a:ln w="1174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Terminator 30">
              <a:extLst>
                <a:ext uri="{FF2B5EF4-FFF2-40B4-BE49-F238E27FC236}">
                  <a16:creationId xmlns:a16="http://schemas.microsoft.com/office/drawing/2014/main" id="{329BF933-CFC2-4F6A-A7F5-7D6B2095CA45}"/>
                </a:ext>
              </a:extLst>
            </p:cNvPr>
            <p:cNvSpPr/>
            <p:nvPr/>
          </p:nvSpPr>
          <p:spPr>
            <a:xfrm>
              <a:off x="9334505" y="2247860"/>
              <a:ext cx="105097" cy="361259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80D7FAD-358D-4D60-ADEF-7D30E22073E9}"/>
                </a:ext>
              </a:extLst>
            </p:cNvPr>
            <p:cNvSpPr/>
            <p:nvPr/>
          </p:nvSpPr>
          <p:spPr>
            <a:xfrm>
              <a:off x="11649080" y="2247860"/>
              <a:ext cx="105097" cy="361259"/>
            </a:xfrm>
            <a:prstGeom prst="flowChartTermina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28FA191-8F3E-47A3-B06E-EC08FA2DE707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V="1">
              <a:off x="9387054" y="-529389"/>
              <a:ext cx="0" cy="277724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6FD112-BFC8-4D3C-8C1A-8FDEBD680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06081" y="-841813"/>
              <a:ext cx="1" cy="30896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C5047F-425E-446F-A476-B5901B1160EC}"/>
                </a:ext>
              </a:extLst>
            </p:cNvPr>
            <p:cNvSpPr txBox="1"/>
            <p:nvPr/>
          </p:nvSpPr>
          <p:spPr>
            <a:xfrm>
              <a:off x="9489619" y="3982403"/>
              <a:ext cx="1969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036718-FC24-4382-ABB7-B7C631645EB6}"/>
                </a:ext>
              </a:extLst>
            </p:cNvPr>
            <p:cNvSpPr txBox="1"/>
            <p:nvPr/>
          </p:nvSpPr>
          <p:spPr>
            <a:xfrm>
              <a:off x="9544406" y="4416456"/>
              <a:ext cx="1969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dirty="0">
                  <a:solidFill>
                    <a:schemeClr val="bg1">
                      <a:lumMod val="95000"/>
                    </a:schemeClr>
                  </a:solidFill>
                </a:rPr>
                <a:t>الشبكة الغذائية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F4744E9-9C87-4EA1-8566-DF89654E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71532" y="2999726"/>
              <a:ext cx="914400" cy="713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7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3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 animBg="1"/>
          <p:bldP spid="13" grpId="0" animBg="1"/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998961" y="1503538"/>
              <a:ext cx="1921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778951" y="1873673"/>
            <a:ext cx="5413049" cy="1382263"/>
            <a:chOff x="477097" y="1221050"/>
            <a:chExt cx="5413049" cy="138226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477097" y="1221050"/>
              <a:ext cx="4324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ينقض الصقر بسرعة كبيرة على الفريسة لاصطيادها؛</a:t>
              </a:r>
            </a:p>
            <a:p>
              <a:pPr algn="r"/>
              <a:r>
                <a:rPr lang="ar-SY" sz="2000" dirty="0"/>
                <a:t> فهو يتغذى على الثعابين والسحالي والقوارض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2407268" y="1817853"/>
            <a:ext cx="4312621" cy="4386514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2828" y="3490112"/>
              <a:ext cx="2628250" cy="2141237"/>
            </a:xfrm>
            <a:prstGeom prst="rect">
              <a:avLst/>
            </a:prstGeom>
          </p:spPr>
        </p:pic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4022849" y="1168159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34C8953-91E5-45B3-8B2B-3C2E94F16BC7}"/>
              </a:ext>
            </a:extLst>
          </p:cNvPr>
          <p:cNvGrpSpPr/>
          <p:nvPr/>
        </p:nvGrpSpPr>
        <p:grpSpPr>
          <a:xfrm>
            <a:off x="6778952" y="3658240"/>
            <a:ext cx="5443273" cy="1372456"/>
            <a:chOff x="446873" y="1230857"/>
            <a:chExt cx="5443273" cy="1372456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B0FD2B2-1947-4B21-BD47-1C1A60D34CB0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4AF9161-2743-4E38-9F49-C2AB53CE199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39F2AD-EA76-4ACD-AC92-CCF46483C0DA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3C273BF4-87A3-4C3A-8E9A-9AD8ACD5242F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010C2AE3-6923-44A2-97CF-A3D4F4BD9381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3A185CA-C944-43D3-98FF-935ADE2F98F5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: Rounded Corners 206">
                <a:extLst>
                  <a:ext uri="{FF2B5EF4-FFF2-40B4-BE49-F238E27FC236}">
                    <a16:creationId xmlns:a16="http://schemas.microsoft.com/office/drawing/2014/main" id="{202D7FB8-53B1-4C0C-80B6-122FA9978D5E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2F9B9299-9EF1-43EA-8D53-76B18A18654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433B4270-C1EE-4123-84C0-B78FA0C65E3A}"/>
                </a:ext>
              </a:extLst>
            </p:cNvPr>
            <p:cNvSpPr txBox="1"/>
            <p:nvPr/>
          </p:nvSpPr>
          <p:spPr>
            <a:xfrm>
              <a:off x="446873" y="1230857"/>
              <a:ext cx="4324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يتضح من الصورة أن هناك علاقة بين الصقر والثعابين؛ فالثعابين غذاء للصقر</a:t>
              </a:r>
            </a:p>
            <a:p>
              <a:pPr algn="r"/>
              <a:r>
                <a:rPr lang="ar-SY" sz="2000" dirty="0"/>
                <a:t>فعلام تتغذى االثعابين؟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6BD800D-D1BE-4EC6-95B8-C90D75FE00A9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209" name="Rectangle: Rounded Corners 208">
              <a:extLst>
                <a:ext uri="{FF2B5EF4-FFF2-40B4-BE49-F238E27FC236}">
                  <a16:creationId xmlns:a16="http://schemas.microsoft.com/office/drawing/2014/main" id="{F48791F6-F76E-4247-B708-E06E7E772CFB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89FCA91-B8F1-41F0-A6EA-26E2EE4230DE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EFDB253A-8AFB-4F16-B7E7-D84F6D53A667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91E826B8-9597-41F3-AD20-6B7B3AFBDBCB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213" name="Graphic 164">
            <a:extLst>
              <a:ext uri="{FF2B5EF4-FFF2-40B4-BE49-F238E27FC236}">
                <a16:creationId xmlns:a16="http://schemas.microsoft.com/office/drawing/2014/main" id="{473B27FA-3B5A-476C-8F3A-79C319A6F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CBD0DD60-058D-46B7-8709-F4445484154A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النظام البيئي</a:t>
            </a:r>
          </a:p>
        </p:txBody>
      </p:sp>
    </p:spTree>
    <p:extLst>
      <p:ext uri="{BB962C8B-B14F-4D97-AF65-F5344CB8AC3E}">
        <p14:creationId xmlns:p14="http://schemas.microsoft.com/office/powerpoint/2010/main" val="29298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3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2" grpId="0"/>
          <p:bldP spid="2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2" grpId="0"/>
          <p:bldP spid="21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ما النظام البيئي؟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997930" y="1925514"/>
            <a:ext cx="5194070" cy="1330422"/>
            <a:chOff x="696076" y="1272891"/>
            <a:chExt cx="5194070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696076" y="1445170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مجموعة المخلوقات الحية والأشياء غير الحية التي تتشارك في البيئة، ويوجد بينها تفاعل.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2110984" y="2097793"/>
            <a:ext cx="4312621" cy="4386514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5" t="-2840" r="-1185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3726565" y="1448099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124ABE-DFBD-47E0-AE2A-1B2497E9EA1E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D1153CA0-ED79-42AE-9C11-B941E2F2C252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AFD08B-8368-4932-BF05-79A3634C1824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B019997-7479-4CD6-B7A9-A2D2919393A7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FED10A-11B7-45CB-A9E2-EB6699CBE749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56" name="Graphic 164">
            <a:extLst>
              <a:ext uri="{FF2B5EF4-FFF2-40B4-BE49-F238E27FC236}">
                <a16:creationId xmlns:a16="http://schemas.microsoft.com/office/drawing/2014/main" id="{31B1E7BA-E51A-415A-97A3-7194F635F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9548C44-1522-4334-83C5-EFC06321E833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النظام البيئي</a:t>
            </a:r>
          </a:p>
        </p:txBody>
      </p:sp>
    </p:spTree>
    <p:extLst>
      <p:ext uri="{BB962C8B-B14F-4D97-AF65-F5344CB8AC3E}">
        <p14:creationId xmlns:p14="http://schemas.microsoft.com/office/powerpoint/2010/main" val="8789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997930" y="1925514"/>
            <a:ext cx="5194070" cy="1330422"/>
            <a:chOff x="696076" y="1272891"/>
            <a:chExt cx="5194070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696076" y="1445170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أي الحيوانات يمكنها البقاء على اليابسة والتعايش في النظام البيئي؟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2110984" y="2097793"/>
            <a:ext cx="4312621" cy="4386514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0" r="7240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3726565" y="1448099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F4C181-121E-4B8B-AD29-F479D8106F81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8B0D90E-780F-4FA9-9519-11C0934F48C6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20E84D4-0B57-43E8-8D3C-54D00F55DF60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09CAC77-E591-4DB0-A879-7DC31EBEB00E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80FE42-2B09-4F42-AFE6-FF14AC2A1C71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46" name="Graphic 164">
            <a:extLst>
              <a:ext uri="{FF2B5EF4-FFF2-40B4-BE49-F238E27FC236}">
                <a16:creationId xmlns:a16="http://schemas.microsoft.com/office/drawing/2014/main" id="{C8752DCB-CEB6-4C29-88FA-809D6FD5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CF7786C-6143-4501-944B-F4EA88FD6009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النظام البيئي</a:t>
            </a:r>
          </a:p>
        </p:txBody>
      </p:sp>
    </p:spTree>
    <p:extLst>
      <p:ext uri="{BB962C8B-B14F-4D97-AF65-F5344CB8AC3E}">
        <p14:creationId xmlns:p14="http://schemas.microsoft.com/office/powerpoint/2010/main" val="13545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  <p:bldP spid="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997930" y="1925514"/>
            <a:ext cx="5194070" cy="1330422"/>
            <a:chOff x="696076" y="1272891"/>
            <a:chExt cx="5194070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696076" y="1445170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كيف يمكن أن يتغير النظام البيئي إذا أصبح فجأة أكثر برودة؟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2110984" y="2097793"/>
            <a:ext cx="4312621" cy="4386514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5" b="5975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3726565" y="1448099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68173C-0385-4955-AE94-E09F1DAB00B0}"/>
              </a:ext>
            </a:extLst>
          </p:cNvPr>
          <p:cNvGrpSpPr/>
          <p:nvPr/>
        </p:nvGrpSpPr>
        <p:grpSpPr>
          <a:xfrm>
            <a:off x="7044803" y="3325289"/>
            <a:ext cx="5162341" cy="1358431"/>
            <a:chOff x="727805" y="1244882"/>
            <a:chExt cx="5162341" cy="135843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B35AE86-BBA0-442B-BC2B-400F5D3D59C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7005F96-50AA-4910-AB73-2342B8E92FB3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1167BF1-D582-4D91-8455-D2AD1B3FE004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49FD21A-E30B-486A-BB01-FF66B7EF2F25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42A7DD8-835B-48AF-80D4-50AA7A459390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F5418C5-42D2-4510-A397-149B952E0F2D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9A33886-E200-40C3-BB9E-868583AAEFE1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1DA596-D9CC-41F6-8E2A-7674DE20D1C3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4BD788-7356-46F2-8E33-F26F06C57DF9}"/>
                </a:ext>
              </a:extLst>
            </p:cNvPr>
            <p:cNvSpPr txBox="1"/>
            <p:nvPr/>
          </p:nvSpPr>
          <p:spPr>
            <a:xfrm>
              <a:off x="727805" y="1244882"/>
              <a:ext cx="4324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عند زيادة البرودة يصعب نمو النباتات وبالتالي تقل أعداد الحيوانات التي تتغذى على النباتات وقد تزداد فرصة نمو نباتات وحيوانات أخرى في البيئة الجديدة</a:t>
              </a:r>
            </a:p>
          </p:txBody>
        </p:sp>
      </p:grpSp>
      <p:pic>
        <p:nvPicPr>
          <p:cNvPr id="2" name="صورة 19" descr="graphics-laptop-304941.gif">
            <a:extLst>
              <a:ext uri="{FF2B5EF4-FFF2-40B4-BE49-F238E27FC236}">
                <a16:creationId xmlns:a16="http://schemas.microsoft.com/office/drawing/2014/main" id="{E876EC82-ADEB-4784-A6BD-0C06F93D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91" y="4569668"/>
            <a:ext cx="22987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D62F61C4-8740-4DF1-AA12-02B2645C6E62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8899359-D6A7-461F-8E7D-4587672A213B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76E4C20-22BE-430C-AA79-4A25059D7C27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F6E40CE-A98A-4A0C-9C6D-D9135A3414B3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B3E3C5-1D7B-4EBB-A9C3-7D41331781A7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58" name="Graphic 164">
            <a:extLst>
              <a:ext uri="{FF2B5EF4-FFF2-40B4-BE49-F238E27FC236}">
                <a16:creationId xmlns:a16="http://schemas.microsoft.com/office/drawing/2014/main" id="{799999AF-7E8D-4876-A5E7-9FEEACCF7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68391CD-AD32-4A43-9115-B34E92A5387B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النظام البيئي</a:t>
            </a:r>
          </a:p>
        </p:txBody>
      </p:sp>
    </p:spTree>
    <p:extLst>
      <p:ext uri="{BB962C8B-B14F-4D97-AF65-F5344CB8AC3E}">
        <p14:creationId xmlns:p14="http://schemas.microsoft.com/office/powerpoint/2010/main" val="26257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  <p:bldP spid="5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أنظر وأتساءل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486672" y="1925514"/>
            <a:ext cx="5705328" cy="1330422"/>
            <a:chOff x="184818" y="1272891"/>
            <a:chExt cx="5705328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184818" y="1584999"/>
              <a:ext cx="4324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كيف تختلف الأنظمة البيئية؟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2287572" y="424339"/>
            <a:ext cx="3594345" cy="3655931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1" b="1971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3491119" y="-121780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صورة 19" descr="graphics-laptop-304941.gif">
            <a:extLst>
              <a:ext uri="{FF2B5EF4-FFF2-40B4-BE49-F238E27FC236}">
                <a16:creationId xmlns:a16="http://schemas.microsoft.com/office/drawing/2014/main" id="{E876EC82-ADEB-4784-A6BD-0C06F93D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91" y="5470634"/>
            <a:ext cx="1397734" cy="139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7EA85CA5-6EAF-4A0A-BB61-3CA20F2C7BB7}"/>
              </a:ext>
            </a:extLst>
          </p:cNvPr>
          <p:cNvGrpSpPr/>
          <p:nvPr/>
        </p:nvGrpSpPr>
        <p:grpSpPr>
          <a:xfrm>
            <a:off x="4003690" y="3332780"/>
            <a:ext cx="3594345" cy="3655931"/>
            <a:chOff x="1283714" y="2741775"/>
            <a:chExt cx="4312621" cy="438651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05D52A2-148E-4715-AF34-2D97A52F82C5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Rectangle: Top Corners One Rounded and One Snipped 59">
              <a:extLst>
                <a:ext uri="{FF2B5EF4-FFF2-40B4-BE49-F238E27FC236}">
                  <a16:creationId xmlns:a16="http://schemas.microsoft.com/office/drawing/2014/main" id="{C0E237D0-0BB9-4478-86EC-230CB9AEE262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Top Corners One Rounded and One Snipped 60">
              <a:extLst>
                <a:ext uri="{FF2B5EF4-FFF2-40B4-BE49-F238E27FC236}">
                  <a16:creationId xmlns:a16="http://schemas.microsoft.com/office/drawing/2014/main" id="{870C7762-76DB-4071-AA48-9645D13B64B2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ight Triangle 11">
              <a:extLst>
                <a:ext uri="{FF2B5EF4-FFF2-40B4-BE49-F238E27FC236}">
                  <a16:creationId xmlns:a16="http://schemas.microsoft.com/office/drawing/2014/main" id="{13668DF6-3720-4340-9B43-5CBA58397FE3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177">
              <a:extLst>
                <a:ext uri="{FF2B5EF4-FFF2-40B4-BE49-F238E27FC236}">
                  <a16:creationId xmlns:a16="http://schemas.microsoft.com/office/drawing/2014/main" id="{62D67D0F-DF1E-4637-AD71-3B5D8DF0B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" r="1921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36905C-775D-47C2-A4BD-4C0DEB083D7C}"/>
              </a:ext>
            </a:extLst>
          </p:cNvPr>
          <p:cNvGrpSpPr/>
          <p:nvPr/>
        </p:nvGrpSpPr>
        <p:grpSpPr>
          <a:xfrm>
            <a:off x="5207237" y="2786661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6147DBC-A6F2-4F0A-A4EF-74F1FE332FB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BD533EE-0D39-4CAD-BA1B-B316A566C23F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>
              <a:extLst>
                <a:ext uri="{FF2B5EF4-FFF2-40B4-BE49-F238E27FC236}">
                  <a16:creationId xmlns:a16="http://schemas.microsoft.com/office/drawing/2014/main" id="{F348B6ED-3BBB-4DA2-A33D-9BB9F3997962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5D9CDFF-DFE7-4038-B63B-356E51595B38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D356B31-F60E-43CE-9C25-CCCA93CFAC81}"/>
              </a:ext>
            </a:extLst>
          </p:cNvPr>
          <p:cNvGrpSpPr/>
          <p:nvPr/>
        </p:nvGrpSpPr>
        <p:grpSpPr>
          <a:xfrm>
            <a:off x="1064767" y="4087245"/>
            <a:ext cx="3594345" cy="3655931"/>
            <a:chOff x="1283714" y="2741775"/>
            <a:chExt cx="4312621" cy="438651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DC6FFA5-1101-47EA-9269-C307AC87D035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Rectangle: Top Corners One Rounded and One Snipped 70">
              <a:extLst>
                <a:ext uri="{FF2B5EF4-FFF2-40B4-BE49-F238E27FC236}">
                  <a16:creationId xmlns:a16="http://schemas.microsoft.com/office/drawing/2014/main" id="{BF2247E5-888A-4BC8-8C49-24B44B8EF779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Top Corners One Rounded and One Snipped 71">
              <a:extLst>
                <a:ext uri="{FF2B5EF4-FFF2-40B4-BE49-F238E27FC236}">
                  <a16:creationId xmlns:a16="http://schemas.microsoft.com/office/drawing/2014/main" id="{C9672593-F86D-48C8-A47F-8245B4ED8620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ight Triangle 11">
              <a:extLst>
                <a:ext uri="{FF2B5EF4-FFF2-40B4-BE49-F238E27FC236}">
                  <a16:creationId xmlns:a16="http://schemas.microsoft.com/office/drawing/2014/main" id="{F72DE2BD-C6BA-4DDB-A4E3-EC2261CF0C4C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177">
              <a:extLst>
                <a:ext uri="{FF2B5EF4-FFF2-40B4-BE49-F238E27FC236}">
                  <a16:creationId xmlns:a16="http://schemas.microsoft.com/office/drawing/2014/main" id="{07CFF77A-B985-4317-8B5C-48FD2F187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4" b="3674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F74F33-7422-4036-AD2A-328FA1A86DB6}"/>
              </a:ext>
            </a:extLst>
          </p:cNvPr>
          <p:cNvGrpSpPr/>
          <p:nvPr/>
        </p:nvGrpSpPr>
        <p:grpSpPr>
          <a:xfrm>
            <a:off x="2195795" y="3541126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FCE4C479-5DAF-4555-B91B-070A22AC2D42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667F57C-13BA-4E81-AF59-AE5FDAFE8ED3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463133CB-0E07-4843-AE5E-2F9B4B7E9687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82EA1D-3C86-4F02-AE03-4C8D0A42F41E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F82E32-87F9-4724-93C5-A4DE1E3A7E90}"/>
              </a:ext>
            </a:extLst>
          </p:cNvPr>
          <p:cNvGrpSpPr/>
          <p:nvPr/>
        </p:nvGrpSpPr>
        <p:grpSpPr>
          <a:xfrm>
            <a:off x="7060688" y="3703608"/>
            <a:ext cx="5147197" cy="1330422"/>
            <a:chOff x="742949" y="1272891"/>
            <a:chExt cx="5147197" cy="133042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570AFD7-4362-4E32-9662-30E1F2AC509F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C0C7713-581D-40E2-98BE-692ED7AC46BD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C4BCDCB1-6BDB-416A-9ED1-A45CCB9FF616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0AD12DE4-D1BA-4C5E-9A0F-05A25005D79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1A092DBF-C169-4275-95C1-E228C987E33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21738D79-0F0C-4914-876D-4FCBEDC2A5D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7930483-F9BC-4EA3-A2C4-DEE909EB381C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9D92D36-9B28-46B3-85ED-564DD1AD1596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17B1EBF-E242-4AAB-B603-43DED7CF033E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30607E-3358-4EF1-834B-EE3F11E221EC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أصف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9ABC842-F3E4-4C37-8CBC-75E0F8B0F176}"/>
              </a:ext>
            </a:extLst>
          </p:cNvPr>
          <p:cNvGrpSpPr/>
          <p:nvPr/>
        </p:nvGrpSpPr>
        <p:grpSpPr>
          <a:xfrm>
            <a:off x="6563018" y="5266767"/>
            <a:ext cx="5705328" cy="1330422"/>
            <a:chOff x="184818" y="1272891"/>
            <a:chExt cx="5705328" cy="13304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0E47F655-F350-498B-BB9B-B057FE592C9E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A2B9E60-D480-43F9-A0F0-6D113362B22F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FBEF4CC-A85C-4BD9-A4E8-94E2B70794C6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BE7950EE-0651-4984-B8D2-3F2F78908D78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DE410541-77E1-4B89-AB8F-2CF0C14D7006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E06B9D1D-C6C3-4060-8626-112E68155CB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A9AD6779-0753-4E20-A153-1A898E89F5B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EC78483-65B4-4A84-A672-B70A0E2BB9E4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330040-FD88-4A13-8458-52543BB791A0}"/>
                </a:ext>
              </a:extLst>
            </p:cNvPr>
            <p:cNvSpPr txBox="1"/>
            <p:nvPr/>
          </p:nvSpPr>
          <p:spPr>
            <a:xfrm>
              <a:off x="184818" y="1584999"/>
              <a:ext cx="4324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أصف النظام البيئي الذي أعيش فيه؟ 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977E126-DFC4-4E50-A1DD-9CFC5E56179B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A0D98A41-7765-4871-B55E-DAB471472884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CFBBAB1-3C0A-4791-8413-DFCFA2C5122E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C3D9889-C2C8-41DB-BD9B-A5472CBFFFFD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DCCED1C-017C-41CE-9EA2-DF45C334B2AC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116" name="Graphic 164">
            <a:extLst>
              <a:ext uri="{FF2B5EF4-FFF2-40B4-BE49-F238E27FC236}">
                <a16:creationId xmlns:a16="http://schemas.microsoft.com/office/drawing/2014/main" id="{27516EE1-F6C4-4A01-9F06-C883D32D2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B56B0A9-F8C6-4EF6-968E-001AB38D2E5E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النظام البيئي</a:t>
            </a:r>
          </a:p>
        </p:txBody>
      </p:sp>
    </p:spTree>
    <p:extLst>
      <p:ext uri="{BB962C8B-B14F-4D97-AF65-F5344CB8AC3E}">
        <p14:creationId xmlns:p14="http://schemas.microsoft.com/office/powerpoint/2010/main" val="19374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7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8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/>
          <p:bldP spid="1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/>
          <p:bldP spid="1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84342" y="362355"/>
            <a:ext cx="5147197" cy="1330422"/>
            <a:chOff x="742949" y="1272891"/>
            <a:chExt cx="5147197" cy="1330422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BBC7F68-BBD3-410C-A7BB-F438E58004DB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8E7A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643923" y="1503538"/>
              <a:ext cx="2276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FF0000"/>
                  </a:solidFill>
                </a:rPr>
                <a:t>أستنتج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894310" y="1925514"/>
            <a:ext cx="5297690" cy="1330422"/>
            <a:chOff x="592456" y="1272891"/>
            <a:chExt cx="5297690" cy="13304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592456" y="1300987"/>
              <a:ext cx="4324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صمم نظام بيئي من خلال لصق مجموعة من الصور التي امامك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4D35B-9CAE-41D7-A611-2A93DDB0B7C7}"/>
              </a:ext>
            </a:extLst>
          </p:cNvPr>
          <p:cNvGrpSpPr/>
          <p:nvPr/>
        </p:nvGrpSpPr>
        <p:grpSpPr>
          <a:xfrm>
            <a:off x="2056303" y="1825893"/>
            <a:ext cx="5805743" cy="5905219"/>
            <a:chOff x="1283714" y="2741775"/>
            <a:chExt cx="4312621" cy="43865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5FCC6F-E835-49CE-B7BD-174AFF70211E}"/>
                </a:ext>
              </a:extLst>
            </p:cNvPr>
            <p:cNvSpPr/>
            <p:nvPr/>
          </p:nvSpPr>
          <p:spPr>
            <a:xfrm>
              <a:off x="2396733" y="6780882"/>
              <a:ext cx="1629135" cy="347407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0" name="Rectangle: Top Corners One Rounded and One Snipped 179">
              <a:extLst>
                <a:ext uri="{FF2B5EF4-FFF2-40B4-BE49-F238E27FC236}">
                  <a16:creationId xmlns:a16="http://schemas.microsoft.com/office/drawing/2014/main" id="{E338DABE-FFB8-49C7-994C-9D03D0D5C821}"/>
                </a:ext>
              </a:extLst>
            </p:cNvPr>
            <p:cNvSpPr/>
            <p:nvPr/>
          </p:nvSpPr>
          <p:spPr>
            <a:xfrm flipH="1" flipV="1">
              <a:off x="1283714" y="2741775"/>
              <a:ext cx="3247806" cy="319479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rgbClr val="ABFF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Top Corners One Rounded and One Snipped 178">
              <a:extLst>
                <a:ext uri="{FF2B5EF4-FFF2-40B4-BE49-F238E27FC236}">
                  <a16:creationId xmlns:a16="http://schemas.microsoft.com/office/drawing/2014/main" id="{F324E4EA-4A30-4672-8F22-39D0C9389027}"/>
                </a:ext>
              </a:extLst>
            </p:cNvPr>
            <p:cNvSpPr/>
            <p:nvPr/>
          </p:nvSpPr>
          <p:spPr>
            <a:xfrm flipH="1" flipV="1">
              <a:off x="1872582" y="3299598"/>
              <a:ext cx="3723753" cy="362668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Right Triangle 11">
              <a:extLst>
                <a:ext uri="{FF2B5EF4-FFF2-40B4-BE49-F238E27FC236}">
                  <a16:creationId xmlns:a16="http://schemas.microsoft.com/office/drawing/2014/main" id="{A122E4EC-4820-4E83-ABFE-807D4E4D7231}"/>
                </a:ext>
              </a:extLst>
            </p:cNvPr>
            <p:cNvSpPr/>
            <p:nvPr/>
          </p:nvSpPr>
          <p:spPr>
            <a:xfrm rot="21377153" flipH="1">
              <a:off x="3363584" y="5589112"/>
              <a:ext cx="1179818" cy="359579"/>
            </a:xfrm>
            <a:custGeom>
              <a:avLst/>
              <a:gdLst>
                <a:gd name="connsiteX0" fmla="*/ 0 w 1383030"/>
                <a:gd name="connsiteY0" fmla="*/ 531934 h 531934"/>
                <a:gd name="connsiteX1" fmla="*/ 0 w 1383030"/>
                <a:gd name="connsiteY1" fmla="*/ 0 h 531934"/>
                <a:gd name="connsiteX2" fmla="*/ 1383030 w 1383030"/>
                <a:gd name="connsiteY2" fmla="*/ 531934 h 531934"/>
                <a:gd name="connsiteX3" fmla="*/ 0 w 1383030"/>
                <a:gd name="connsiteY3" fmla="*/ 531934 h 531934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37882"/>
                <a:gd name="connsiteX1" fmla="*/ 457200 w 1840230"/>
                <a:gd name="connsiteY1" fmla="*/ 5948 h 537882"/>
                <a:gd name="connsiteX2" fmla="*/ 1840230 w 1840230"/>
                <a:gd name="connsiteY2" fmla="*/ 537882 h 537882"/>
                <a:gd name="connsiteX3" fmla="*/ 0 w 1840230"/>
                <a:gd name="connsiteY3" fmla="*/ 0 h 537882"/>
                <a:gd name="connsiteX0" fmla="*/ 0 w 1840230"/>
                <a:gd name="connsiteY0" fmla="*/ 0 h 553000"/>
                <a:gd name="connsiteX1" fmla="*/ 457200 w 1840230"/>
                <a:gd name="connsiteY1" fmla="*/ 5948 h 553000"/>
                <a:gd name="connsiteX2" fmla="*/ 1840230 w 1840230"/>
                <a:gd name="connsiteY2" fmla="*/ 537882 h 553000"/>
                <a:gd name="connsiteX3" fmla="*/ 0 w 1840230"/>
                <a:gd name="connsiteY3" fmla="*/ 0 h 553000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  <a:gd name="connsiteX0" fmla="*/ 0 w 1840230"/>
                <a:gd name="connsiteY0" fmla="*/ 0 h 550713"/>
                <a:gd name="connsiteX1" fmla="*/ 457200 w 1840230"/>
                <a:gd name="connsiteY1" fmla="*/ 5948 h 550713"/>
                <a:gd name="connsiteX2" fmla="*/ 1840230 w 1840230"/>
                <a:gd name="connsiteY2" fmla="*/ 537882 h 550713"/>
                <a:gd name="connsiteX3" fmla="*/ 0 w 1840230"/>
                <a:gd name="connsiteY3" fmla="*/ 0 h 5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230" h="550713">
                  <a:moveTo>
                    <a:pt x="0" y="0"/>
                  </a:moveTo>
                  <a:cubicBezTo>
                    <a:pt x="307041" y="277648"/>
                    <a:pt x="419100" y="-43099"/>
                    <a:pt x="457200" y="5948"/>
                  </a:cubicBezTo>
                  <a:lnTo>
                    <a:pt x="1840230" y="537882"/>
                  </a:lnTo>
                  <a:cubicBezTo>
                    <a:pt x="1549550" y="432546"/>
                    <a:pt x="142763" y="851647"/>
                    <a:pt x="0" y="0"/>
                  </a:cubicBezTo>
                  <a:close/>
                </a:path>
              </a:pathLst>
            </a:custGeom>
            <a:solidFill>
              <a:srgbClr val="82D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>
              <a:extLst>
                <a:ext uri="{FF2B5EF4-FFF2-40B4-BE49-F238E27FC236}">
                  <a16:creationId xmlns:a16="http://schemas.microsoft.com/office/drawing/2014/main" id="{EA64E5C8-079F-4AED-BDFD-C20150DDC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4" b="3674"/>
            <a:stretch/>
          </p:blipFill>
          <p:spPr>
            <a:xfrm>
              <a:off x="1665060" y="3606243"/>
              <a:ext cx="2604622" cy="1809915"/>
            </a:xfrm>
            <a:prstGeom prst="rect">
              <a:avLst/>
            </a:prstGeom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F70509F-0FBE-4A65-BCB9-BAE688AB9241}"/>
              </a:ext>
            </a:extLst>
          </p:cNvPr>
          <p:cNvGrpSpPr/>
          <p:nvPr/>
        </p:nvGrpSpPr>
        <p:grpSpPr>
          <a:xfrm>
            <a:off x="3997731" y="1196752"/>
            <a:ext cx="452407" cy="952656"/>
            <a:chOff x="2939143" y="1028541"/>
            <a:chExt cx="783329" cy="16174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DB58449C-759F-475D-8559-E6E6D57A9E7E}"/>
                </a:ext>
              </a:extLst>
            </p:cNvPr>
            <p:cNvSpPr/>
            <p:nvPr/>
          </p:nvSpPr>
          <p:spPr>
            <a:xfrm rot="1098443" flipH="1">
              <a:off x="3153025" y="1914421"/>
              <a:ext cx="77804" cy="731520"/>
            </a:xfrm>
            <a:prstGeom prst="round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57512">
                  <a:schemeClr val="tx1">
                    <a:lumMod val="65000"/>
                    <a:lumOff val="35000"/>
                  </a:schemeClr>
                </a:gs>
                <a:gs pos="24800">
                  <a:schemeClr val="bg1"/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DE1E81B-7924-4097-A5BD-4B7FE31AC877}"/>
                </a:ext>
              </a:extLst>
            </p:cNvPr>
            <p:cNvSpPr/>
            <p:nvPr/>
          </p:nvSpPr>
          <p:spPr>
            <a:xfrm>
              <a:off x="2939143" y="1538514"/>
              <a:ext cx="740228" cy="740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rapezoid 184">
              <a:extLst>
                <a:ext uri="{FF2B5EF4-FFF2-40B4-BE49-F238E27FC236}">
                  <a16:creationId xmlns:a16="http://schemas.microsoft.com/office/drawing/2014/main" id="{B7497337-4958-4EB6-AE92-C6B24383F291}"/>
                </a:ext>
              </a:extLst>
            </p:cNvPr>
            <p:cNvSpPr/>
            <p:nvPr/>
          </p:nvSpPr>
          <p:spPr>
            <a:xfrm rot="702551">
              <a:off x="3193598" y="1216282"/>
              <a:ext cx="418337" cy="707468"/>
            </a:xfrm>
            <a:prstGeom prst="trapezoid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D27A60E-6B37-42CE-A159-F5455F270D77}"/>
                </a:ext>
              </a:extLst>
            </p:cNvPr>
            <p:cNvSpPr/>
            <p:nvPr/>
          </p:nvSpPr>
          <p:spPr>
            <a:xfrm>
              <a:off x="3169263" y="1028541"/>
              <a:ext cx="553209" cy="5532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330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صورة 19" descr="graphics-laptop-304941.gif">
            <a:extLst>
              <a:ext uri="{FF2B5EF4-FFF2-40B4-BE49-F238E27FC236}">
                <a16:creationId xmlns:a16="http://schemas.microsoft.com/office/drawing/2014/main" id="{E876EC82-ADEB-4784-A6BD-0C06F93DD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91" y="5470634"/>
            <a:ext cx="1397734" cy="139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8BEE03-82B5-4E5D-8DAF-ABCD47ACE462}"/>
              </a:ext>
            </a:extLst>
          </p:cNvPr>
          <p:cNvGrpSpPr/>
          <p:nvPr/>
        </p:nvGrpSpPr>
        <p:grpSpPr>
          <a:xfrm>
            <a:off x="7073069" y="3325521"/>
            <a:ext cx="5147197" cy="1330422"/>
            <a:chOff x="742949" y="1272891"/>
            <a:chExt cx="5147197" cy="1330422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4459AE6-9D81-4ECC-BF23-22825AD1A17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ACBC8BF-92F3-457D-9833-3B5663A5229C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08F44AB-AF71-4AD9-ABF4-7239EC42019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FB6231E7-9CCD-4D42-B50B-B6C0B680FEB9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02BD9A22-BAF9-43A5-A122-CFB48FC489C7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3F06E7B2-A3F4-4251-93E3-CD32562417AF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B16BE056-381C-45B0-8D2B-6D38D3272AEA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99D485B-E9C9-489A-8964-4E2F87DACEA4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C6470ED-822F-4744-BA55-72CAD36324DD}"/>
                </a:ext>
              </a:extLst>
            </p:cNvPr>
            <p:cNvSpPr txBox="1"/>
            <p:nvPr/>
          </p:nvSpPr>
          <p:spPr>
            <a:xfrm>
              <a:off x="751725" y="1525156"/>
              <a:ext cx="4324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dirty="0"/>
                <a:t>وأشير على المخلوقات الحية والاشياء الغير حية؟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6E6AD85-FD91-4B34-8CDE-446492BAF489}"/>
              </a:ext>
            </a:extLst>
          </p:cNvPr>
          <p:cNvGrpSpPr/>
          <p:nvPr/>
        </p:nvGrpSpPr>
        <p:grpSpPr>
          <a:xfrm>
            <a:off x="239436" y="91343"/>
            <a:ext cx="1349827" cy="2091875"/>
            <a:chOff x="7888425" y="1740804"/>
            <a:chExt cx="1349827" cy="2091875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91F649DE-DEA4-44FB-A45D-88C211EB82F3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57E243B-C87C-41E8-A127-E1435778DC22}"/>
                </a:ext>
              </a:extLst>
            </p:cNvPr>
            <p:cNvSpPr txBox="1"/>
            <p:nvPr/>
          </p:nvSpPr>
          <p:spPr>
            <a:xfrm>
              <a:off x="799149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</p:grp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A3734E89-EB7F-43EB-A021-50F9F3DD9FC9}"/>
              </a:ext>
            </a:extLst>
          </p:cNvPr>
          <p:cNvSpPr/>
          <p:nvPr/>
        </p:nvSpPr>
        <p:spPr>
          <a:xfrm>
            <a:off x="72522" y="1137281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380A47-5ADE-4379-A52E-5FC949415787}"/>
              </a:ext>
            </a:extLst>
          </p:cNvPr>
          <p:cNvSpPr txBox="1"/>
          <p:nvPr/>
        </p:nvSpPr>
        <p:spPr>
          <a:xfrm>
            <a:off x="667602" y="2661279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pic>
        <p:nvPicPr>
          <p:cNvPr id="116" name="Graphic 164">
            <a:extLst>
              <a:ext uri="{FF2B5EF4-FFF2-40B4-BE49-F238E27FC236}">
                <a16:creationId xmlns:a16="http://schemas.microsoft.com/office/drawing/2014/main" id="{B291D31F-722F-4721-B5B9-6FD37DB06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739" y="1500801"/>
            <a:ext cx="345217" cy="345217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5C4C1034-4057-49EB-9C97-AB4A23526A18}"/>
              </a:ext>
            </a:extLst>
          </p:cNvPr>
          <p:cNvSpPr txBox="1"/>
          <p:nvPr/>
        </p:nvSpPr>
        <p:spPr>
          <a:xfrm>
            <a:off x="72522" y="1961809"/>
            <a:ext cx="168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r-SY" sz="2000" b="1" dirty="0"/>
              <a:t>النظام البيئي</a:t>
            </a:r>
          </a:p>
        </p:txBody>
      </p:sp>
    </p:spTree>
    <p:extLst>
      <p:ext uri="{BB962C8B-B14F-4D97-AF65-F5344CB8AC3E}">
        <p14:creationId xmlns:p14="http://schemas.microsoft.com/office/powerpoint/2010/main" val="28344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5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5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/>
          <p:bldP spid="1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3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/>
          <p:bldP spid="117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442</Words>
  <Application>Microsoft Office PowerPoint</Application>
  <PresentationFormat>شاشة عريضة</PresentationFormat>
  <Paragraphs>107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Cooper Black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147</cp:revision>
  <dcterms:created xsi:type="dcterms:W3CDTF">2020-09-22T10:26:44Z</dcterms:created>
  <dcterms:modified xsi:type="dcterms:W3CDTF">2020-09-30T12:02:24Z</dcterms:modified>
</cp:coreProperties>
</file>