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theme/theme2.xml" ContentType="application/vnd.openxmlformats-officedocument.theme+xml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1pPr>
    <a:lvl2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2pPr>
    <a:lvl3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3pPr>
    <a:lvl4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4pPr>
    <a:lvl5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5pPr>
    <a:lvl6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6pPr>
    <a:lvl7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7pPr>
    <a:lvl8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8pPr>
    <a:lvl9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ECDEB5"/>
          </a:solidFill>
        </a:fill>
      </a:tcStyle>
    </a:wholeTbl>
    <a:band2H>
      <a:tcTxStyle b="def" i="def"/>
      <a:tcStyle>
        <a:tcBdr/>
        <a:fill>
          <a:solidFill>
            <a:srgbClr val="E7D4AC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353528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DCCAAB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25400" cap="flat">
              <a:solidFill>
                <a:srgbClr val="353528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ECDEB5">
              <a:alpha val="64999"/>
            </a:srgbClr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353528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DCCAAB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F6F6F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solidFill>
                <a:srgbClr val="6F6F6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FBA">
              <a:alpha val="64999"/>
            </a:srgbClr>
          </a:solidFill>
        </a:fill>
      </a:tcStyle>
    </a:wholeTbl>
    <a:band2H>
      <a:tcTxStyle b="def" i="def"/>
      <a:tcStyle>
        <a:tcBdr/>
        <a:fill>
          <a:solidFill>
            <a:srgbClr val="E3D3A5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6F6F6F"/>
              </a:solidFill>
              <a:prstDash val="solid"/>
              <a:miter lim="400000"/>
            </a:ln>
          </a:left>
          <a:right>
            <a:ln w="12700" cap="flat">
              <a:solidFill>
                <a:srgbClr val="6F6F6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5CEA8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0503C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FBA">
              <a:alpha val="64999"/>
            </a:srgbClr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F6F6F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2B78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CB9D"/>
          </a:solidFill>
        </a:fill>
      </a:tcStyle>
    </a:wholeTbl>
    <a:band2H>
      <a:tcTxStyle b="def" i="def"/>
      <a:tcStyle>
        <a:tcBdr/>
        <a:fill>
          <a:solidFill>
            <a:srgbClr val="D9C28E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8B8173"/>
              </a:solidFill>
              <a:prstDash val="solid"/>
              <a:miter lim="400000"/>
            </a:ln>
          </a:left>
          <a:right>
            <a:ln w="12700" cap="flat">
              <a:solidFill>
                <a:srgbClr val="8B8173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CB3A1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53528"/>
              </a:solidFill>
              <a:prstDash val="solid"/>
              <a:miter lim="400000"/>
            </a:ln>
          </a:top>
          <a:bottom>
            <a:ln w="12700" cap="flat">
              <a:solidFill>
                <a:srgbClr val="8B817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CB9D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86E5F"/>
              </a:solidFill>
              <a:prstDash val="solid"/>
              <a:miter lim="400000"/>
            </a:ln>
          </a:top>
          <a:bottom>
            <a:ln w="12700" cap="flat">
              <a:solidFill>
                <a:srgbClr val="8B817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CAAA5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solidFill>
                <a:srgbClr val="917359"/>
              </a:solidFill>
              <a:prstDash val="solid"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DECB9D"/>
          </a:solidFill>
        </a:fill>
      </a:tcStyle>
    </a:wholeTbl>
    <a:band2H>
      <a:tcTxStyle b="def" i="def"/>
      <a:tcStyle>
        <a:tcBdr/>
        <a:fill>
          <a:solidFill>
            <a:srgbClr val="D9C28E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solidFill>
                <a:srgbClr val="91735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7AF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B48F6B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B48F6B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D5D5D"/>
        </a:fontRef>
        <a:srgbClr val="5D5D5D"/>
      </a:tcTxStyle>
      <a:tcStyle>
        <a:tcBdr>
          <a:left>
            <a:ln w="12700" cap="flat">
              <a:solidFill>
                <a:srgbClr val="828282"/>
              </a:solidFill>
              <a:prstDash val="solid"/>
              <a:miter lim="400000"/>
            </a:ln>
          </a:left>
          <a:right>
            <a:ln w="12700" cap="flat">
              <a:solidFill>
                <a:srgbClr val="828282"/>
              </a:solidFill>
              <a:prstDash val="solid"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solidFill>
                <a:srgbClr val="828282"/>
              </a:solidFill>
              <a:prstDash val="solid"/>
              <a:miter lim="400000"/>
            </a:ln>
          </a:insideH>
          <a:insideV>
            <a:ln w="12700" cap="flat">
              <a:solidFill>
                <a:srgbClr val="828282"/>
              </a:solidFill>
              <a:prstDash val="solid"/>
              <a:miter lim="400000"/>
            </a:ln>
          </a:insideV>
        </a:tcBdr>
        <a:fill>
          <a:solidFill>
            <a:srgbClr val="ECDEB5"/>
          </a:solidFill>
        </a:fill>
      </a:tcStyle>
    </a:wholeTbl>
    <a:band2H>
      <a:tcTxStyle b="def" i="def"/>
      <a:tcStyle>
        <a:tcBdr/>
        <a:fill>
          <a:solidFill>
            <a:srgbClr val="DED4B6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828282"/>
              </a:solidFill>
              <a:prstDash val="solid"/>
              <a:miter lim="400000"/>
            </a:ln>
          </a:left>
          <a:right>
            <a:ln w="12700" cap="flat">
              <a:solidFill>
                <a:srgbClr val="828282"/>
              </a:solidFill>
              <a:prstDash val="solid"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solidFill>
                <a:srgbClr val="82828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CDBE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9B4A5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9B4A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D5D5D"/>
        </a:fontRef>
        <a:srgbClr val="5D5D5D"/>
      </a:tcTxStyle>
      <a:tcStyle>
        <a:tcBdr>
          <a:lef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20000"/>
            </a:srgbClr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0" name="Shape 15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xfrm>
            <a:off x="1104900" y="1473200"/>
            <a:ext cx="10795000" cy="35560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1104900" y="5016500"/>
            <a:ext cx="10795000" cy="2235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باسل أسعد"/>
          <p:cNvSpPr txBox="1"/>
          <p:nvPr>
            <p:ph type="body" sz="quarter" idx="21"/>
          </p:nvPr>
        </p:nvSpPr>
        <p:spPr>
          <a:xfrm>
            <a:off x="1270000" y="6362700"/>
            <a:ext cx="10464800" cy="597259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000"/>
            </a:lvl1pPr>
          </a:lstStyle>
          <a:p>
            <a:pPr rtl="0">
              <a:defRPr/>
            </a:pPr>
            <a:r>
              <a:t>– باسل أسعد</a:t>
            </a:r>
          </a:p>
        </p:txBody>
      </p:sp>
      <p:sp>
        <p:nvSpPr>
          <p:cNvPr id="94" name="&quot;اكتب الاقتباس هنا.&quot;"/>
          <p:cNvSpPr txBox="1"/>
          <p:nvPr>
            <p:ph type="body" sz="quarter" idx="22"/>
          </p:nvPr>
        </p:nvSpPr>
        <p:spPr>
          <a:xfrm>
            <a:off x="1270000" y="4214878"/>
            <a:ext cx="10464800" cy="79044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ClrTx/>
              <a:buSzTx/>
              <a:buNone/>
              <a:defRPr sz="4200"/>
            </a:lvl1pPr>
          </a:lstStyle>
          <a:p>
            <a:pPr rtl="0">
              <a:defRPr/>
            </a:pPr>
            <a:r>
              <a:t>"اكتب الاقتباس هنا." </a:t>
            </a:r>
          </a:p>
        </p:txBody>
      </p:sp>
      <p:sp>
        <p:nvSpPr>
          <p:cNvPr id="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صورة"/>
          <p:cNvSpPr/>
          <p:nvPr>
            <p:ph type="pic" idx="21"/>
          </p:nvPr>
        </p:nvSpPr>
        <p:spPr>
          <a:xfrm>
            <a:off x="-79023" y="-126408"/>
            <a:ext cx="15544802" cy="10363201"/>
          </a:xfrm>
          <a:prstGeom prst="rect">
            <a:avLst/>
          </a:prstGeom>
          <a:ln w="25400"/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رجم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نص العنوان"/>
          <p:cNvSpPr txBox="1"/>
          <p:nvPr>
            <p:ph type="title"/>
          </p:nvPr>
        </p:nvSpPr>
        <p:spPr>
          <a:xfrm>
            <a:off x="749300" y="1765300"/>
            <a:ext cx="10464800" cy="3124200"/>
          </a:xfrm>
          <a:prstGeom prst="rect">
            <a:avLst/>
          </a:prstGeom>
        </p:spPr>
        <p:txBody>
          <a:bodyPr anchor="b"/>
          <a:lstStyle>
            <a:lvl1pPr defTabSz="457200">
              <a:buClrTx/>
              <a:tabLst>
                <a:tab pos="1485900" algn="l"/>
              </a:tabLst>
              <a:defRPr sz="94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18" name="مستوى النص الأول…"/>
          <p:cNvSpPr txBox="1"/>
          <p:nvPr>
            <p:ph type="body" sz="quarter" idx="1"/>
          </p:nvPr>
        </p:nvSpPr>
        <p:spPr>
          <a:xfrm>
            <a:off x="749300" y="5029200"/>
            <a:ext cx="10464800" cy="1549400"/>
          </a:xfrm>
          <a:prstGeom prst="rect">
            <a:avLst/>
          </a:prstGeom>
        </p:spPr>
        <p:txBody>
          <a:bodyPr anchor="t"/>
          <a:lstStyle>
            <a:lvl1pPr marL="0" indent="0" algn="ctr" defTabSz="457200">
              <a:spcBef>
                <a:spcPts val="0"/>
              </a:spcBef>
              <a:buClrTx/>
              <a:buSzTx/>
              <a:buNone/>
              <a:defRPr sz="42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  <a:lvl2pPr marL="0" indent="0" algn="ctr" defTabSz="457200">
              <a:spcBef>
                <a:spcPts val="0"/>
              </a:spcBef>
              <a:buClrTx/>
              <a:buSzTx/>
              <a:buNone/>
              <a:defRPr sz="42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2pPr>
            <a:lvl3pPr marL="0" indent="0" algn="ctr" defTabSz="457200">
              <a:spcBef>
                <a:spcPts val="0"/>
              </a:spcBef>
              <a:buClrTx/>
              <a:buSzTx/>
              <a:buNone/>
              <a:defRPr sz="42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3pPr>
            <a:lvl4pPr marL="0" indent="0" algn="ctr" defTabSz="457200">
              <a:spcBef>
                <a:spcPts val="0"/>
              </a:spcBef>
              <a:buClrTx/>
              <a:buSzTx/>
              <a:buNone/>
              <a:defRPr sz="42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4pPr>
            <a:lvl5pPr marL="0" indent="0" algn="ctr" defTabSz="457200">
              <a:spcBef>
                <a:spcPts val="0"/>
              </a:spcBef>
              <a:buClrTx/>
              <a:buSzTx/>
              <a:buNone/>
              <a:defRPr sz="42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119" name="رقم الشريحة"/>
          <p:cNvSpPr txBox="1"/>
          <p:nvPr>
            <p:ph type="sldNum" sz="quarter" idx="2"/>
          </p:nvPr>
        </p:nvSpPr>
        <p:spPr>
          <a:xfrm>
            <a:off x="834237" y="9164669"/>
            <a:ext cx="434534" cy="466662"/>
          </a:xfrm>
          <a:prstGeom prst="rect">
            <a:avLst/>
          </a:prstGeom>
        </p:spPr>
        <p:txBody>
          <a:bodyPr anchor="ctr"/>
          <a:lstStyle>
            <a:lvl1pPr algn="l" defTabSz="457200">
              <a:buClrTx/>
              <a:defRPr sz="2400">
                <a:solidFill>
                  <a:srgbClr val="363929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عنوان الفرعي"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خط"/>
          <p:cNvSpPr/>
          <p:nvPr/>
        </p:nvSpPr>
        <p:spPr>
          <a:xfrm flipV="1">
            <a:off x="508000" y="9245597"/>
            <a:ext cx="11988800" cy="3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r" defTabSz="457200" rtl="0">
              <a:buClrTx/>
              <a:defRPr sz="1200">
                <a:solidFill>
                  <a:srgbClr val="000000"/>
                </a:solidFill>
              </a:defRPr>
            </a:pPr>
          </a:p>
        </p:txBody>
      </p:sp>
      <p:sp>
        <p:nvSpPr>
          <p:cNvPr id="127" name="خط"/>
          <p:cNvSpPr/>
          <p:nvPr/>
        </p:nvSpPr>
        <p:spPr>
          <a:xfrm flipV="1">
            <a:off x="508000" y="508000"/>
            <a:ext cx="11988800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buClrTx/>
              <a:defRPr b="1" sz="1785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28" name="خط"/>
          <p:cNvSpPr/>
          <p:nvPr/>
        </p:nvSpPr>
        <p:spPr>
          <a:xfrm>
            <a:off x="508000" y="5181600"/>
            <a:ext cx="119888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r" defTabSz="457200" rtl="0">
              <a:buClrTx/>
              <a:defRPr sz="1200">
                <a:solidFill>
                  <a:srgbClr val="000000"/>
                </a:solidFill>
              </a:defRPr>
            </a:pPr>
          </a:p>
        </p:txBody>
      </p:sp>
      <p:sp>
        <p:nvSpPr>
          <p:cNvPr id="129" name="نص العنوان"/>
          <p:cNvSpPr txBox="1"/>
          <p:nvPr>
            <p:ph type="title"/>
          </p:nvPr>
        </p:nvSpPr>
        <p:spPr>
          <a:xfrm>
            <a:off x="508000" y="3009900"/>
            <a:ext cx="11988800" cy="20320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90000"/>
              </a:lnSpc>
              <a:buClrTx/>
              <a:defRPr cap="all" sz="6400">
                <a:solidFill>
                  <a:srgbClr val="60606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30" name="مستوى النص الأول…"/>
          <p:cNvSpPr txBox="1"/>
          <p:nvPr>
            <p:ph type="body" sz="quarter" idx="1"/>
          </p:nvPr>
        </p:nvSpPr>
        <p:spPr>
          <a:xfrm>
            <a:off x="508000" y="5562600"/>
            <a:ext cx="11988800" cy="8255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131" name="رقم الشريحة"/>
          <p:cNvSpPr txBox="1"/>
          <p:nvPr>
            <p:ph type="sldNum" sz="quarter" idx="2"/>
          </p:nvPr>
        </p:nvSpPr>
        <p:spPr>
          <a:xfrm>
            <a:off x="12148214" y="8763000"/>
            <a:ext cx="354475" cy="375397"/>
          </a:xfrm>
          <a:prstGeom prst="rect">
            <a:avLst/>
          </a:prstGeom>
        </p:spPr>
        <p:txBody>
          <a:bodyPr anchor="t"/>
          <a:lstStyle>
            <a:lvl1pPr>
              <a:buClrTx/>
              <a:defRPr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عنوان الفرعي"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خط"/>
          <p:cNvSpPr/>
          <p:nvPr/>
        </p:nvSpPr>
        <p:spPr>
          <a:xfrm flipV="1">
            <a:off x="508000" y="9245597"/>
            <a:ext cx="11988800" cy="3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r" defTabSz="457200" rtl="0">
              <a:buClrTx/>
              <a:defRPr sz="1200">
                <a:solidFill>
                  <a:srgbClr val="000000"/>
                </a:solidFill>
              </a:defRPr>
            </a:pPr>
          </a:p>
        </p:txBody>
      </p:sp>
      <p:sp>
        <p:nvSpPr>
          <p:cNvPr id="139" name="خط"/>
          <p:cNvSpPr/>
          <p:nvPr/>
        </p:nvSpPr>
        <p:spPr>
          <a:xfrm flipV="1">
            <a:off x="508000" y="508000"/>
            <a:ext cx="11988800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r" defTabSz="457200" rtl="0">
              <a:buClrTx/>
              <a:defRPr sz="1200">
                <a:solidFill>
                  <a:srgbClr val="000000"/>
                </a:solidFill>
              </a:defRPr>
            </a:pPr>
          </a:p>
        </p:txBody>
      </p:sp>
      <p:sp>
        <p:nvSpPr>
          <p:cNvPr id="140" name="خط"/>
          <p:cNvSpPr/>
          <p:nvPr/>
        </p:nvSpPr>
        <p:spPr>
          <a:xfrm>
            <a:off x="508000" y="5181600"/>
            <a:ext cx="119888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r" defTabSz="457200" rtl="0">
              <a:buClrTx/>
              <a:defRPr sz="1200">
                <a:solidFill>
                  <a:srgbClr val="000000"/>
                </a:solidFill>
              </a:defRPr>
            </a:pPr>
          </a:p>
        </p:txBody>
      </p:sp>
      <p:sp>
        <p:nvSpPr>
          <p:cNvPr id="141" name="نص العنوان"/>
          <p:cNvSpPr txBox="1"/>
          <p:nvPr>
            <p:ph type="title"/>
          </p:nvPr>
        </p:nvSpPr>
        <p:spPr>
          <a:xfrm>
            <a:off x="508000" y="3009900"/>
            <a:ext cx="11988800" cy="20320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90000"/>
              </a:lnSpc>
              <a:buClrTx/>
              <a:defRPr cap="all" sz="6400">
                <a:solidFill>
                  <a:srgbClr val="60606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42" name="مستوى النص الأول…"/>
          <p:cNvSpPr txBox="1"/>
          <p:nvPr>
            <p:ph type="body" sz="quarter" idx="1"/>
          </p:nvPr>
        </p:nvSpPr>
        <p:spPr>
          <a:xfrm>
            <a:off x="508000" y="5562600"/>
            <a:ext cx="11988800" cy="8255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143" name="رقم الشريحة"/>
          <p:cNvSpPr txBox="1"/>
          <p:nvPr>
            <p:ph type="sldNum" sz="quarter" idx="2"/>
          </p:nvPr>
        </p:nvSpPr>
        <p:spPr>
          <a:xfrm>
            <a:off x="12148214" y="8763000"/>
            <a:ext cx="354475" cy="375397"/>
          </a:xfrm>
          <a:prstGeom prst="rect">
            <a:avLst/>
          </a:prstGeom>
        </p:spPr>
        <p:txBody>
          <a:bodyPr anchor="t"/>
          <a:lstStyle>
            <a:lvl1pPr>
              <a:buClrTx/>
              <a:defRPr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أفقي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صورة"/>
          <p:cNvSpPr/>
          <p:nvPr>
            <p:ph type="pic" idx="21"/>
          </p:nvPr>
        </p:nvSpPr>
        <p:spPr>
          <a:xfrm>
            <a:off x="2118171" y="468081"/>
            <a:ext cx="8787508" cy="585833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نص العنوان"/>
          <p:cNvSpPr txBox="1"/>
          <p:nvPr>
            <p:ph type="title"/>
          </p:nvPr>
        </p:nvSpPr>
        <p:spPr>
          <a:xfrm>
            <a:off x="1104900" y="6248400"/>
            <a:ext cx="10795000" cy="1397000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2" name="مستوى النص الأول…"/>
          <p:cNvSpPr txBox="1"/>
          <p:nvPr>
            <p:ph type="body" sz="quarter" idx="1"/>
          </p:nvPr>
        </p:nvSpPr>
        <p:spPr>
          <a:xfrm>
            <a:off x="1104900" y="7632700"/>
            <a:ext cx="10795000" cy="1397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/>
          <p:nvPr>
            <p:ph type="title"/>
          </p:nvPr>
        </p:nvSpPr>
        <p:spPr>
          <a:xfrm>
            <a:off x="1104900" y="3098800"/>
            <a:ext cx="10795000" cy="3556000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صورة"/>
          <p:cNvSpPr/>
          <p:nvPr>
            <p:ph type="pic" idx="21"/>
          </p:nvPr>
        </p:nvSpPr>
        <p:spPr>
          <a:xfrm>
            <a:off x="4088740" y="1357394"/>
            <a:ext cx="10701971" cy="7134642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نص العنوان"/>
          <p:cNvSpPr txBox="1"/>
          <p:nvPr>
            <p:ph type="title"/>
          </p:nvPr>
        </p:nvSpPr>
        <p:spPr>
          <a:xfrm>
            <a:off x="635000" y="1473200"/>
            <a:ext cx="5715000" cy="33147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0" name="مستوى النص الأول…"/>
          <p:cNvSpPr txBox="1"/>
          <p:nvPr>
            <p:ph type="body" sz="quarter" idx="1"/>
          </p:nvPr>
        </p:nvSpPr>
        <p:spPr>
          <a:xfrm>
            <a:off x="635000" y="4940300"/>
            <a:ext cx="5715000" cy="3606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7" name="مستوى النص الأول…"/>
          <p:cNvSpPr txBox="1"/>
          <p:nvPr>
            <p:ph type="body" idx="1"/>
          </p:nvPr>
        </p:nvSpPr>
        <p:spPr>
          <a:xfrm>
            <a:off x="1104900" y="3022600"/>
            <a:ext cx="107950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صورة"/>
          <p:cNvSpPr/>
          <p:nvPr>
            <p:ph type="pic" sz="half" idx="21"/>
          </p:nvPr>
        </p:nvSpPr>
        <p:spPr>
          <a:xfrm>
            <a:off x="7581900" y="2628900"/>
            <a:ext cx="4317378" cy="6489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7" name="مستوى النص الأول…"/>
          <p:cNvSpPr txBox="1"/>
          <p:nvPr>
            <p:ph type="body" sz="half" idx="1"/>
          </p:nvPr>
        </p:nvSpPr>
        <p:spPr>
          <a:xfrm>
            <a:off x="1104900" y="3022600"/>
            <a:ext cx="53975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Blip>
                <a:blip r:embed="rId2"/>
              </a:buBlip>
            </a:lvl1pPr>
            <a:lvl2pPr>
              <a:spcBef>
                <a:spcPts val="2800"/>
              </a:spcBef>
              <a:buBlip>
                <a:blip r:embed="rId2"/>
              </a:buBlip>
            </a:lvl2pPr>
            <a:lvl3pPr>
              <a:spcBef>
                <a:spcPts val="2800"/>
              </a:spcBef>
              <a:buBlip>
                <a:blip r:embed="rId2"/>
              </a:buBlip>
            </a:lvl3pPr>
            <a:lvl4pPr>
              <a:spcBef>
                <a:spcPts val="2800"/>
              </a:spcBef>
              <a:buBlip>
                <a:blip r:embed="rId2"/>
              </a:buBlip>
            </a:lvl4pPr>
            <a:lvl5pPr>
              <a:spcBef>
                <a:spcPts val="2800"/>
              </a:spcBef>
              <a:buBlip>
                <a:blip r:embed="rId2"/>
              </a:buBlip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صورة"/>
          <p:cNvSpPr/>
          <p:nvPr>
            <p:ph type="pic" sz="half" idx="21"/>
          </p:nvPr>
        </p:nvSpPr>
        <p:spPr>
          <a:xfrm>
            <a:off x="7759700" y="4151206"/>
            <a:ext cx="5118100" cy="557304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صورة"/>
          <p:cNvSpPr/>
          <p:nvPr>
            <p:ph type="pic" sz="half" idx="22"/>
          </p:nvPr>
        </p:nvSpPr>
        <p:spPr>
          <a:xfrm>
            <a:off x="6972300" y="622300"/>
            <a:ext cx="6229350" cy="4152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صورة"/>
          <p:cNvSpPr/>
          <p:nvPr>
            <p:ph type="pic" idx="23"/>
          </p:nvPr>
        </p:nvSpPr>
        <p:spPr>
          <a:xfrm>
            <a:off x="609600" y="-406400"/>
            <a:ext cx="7037917" cy="105791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وى النص الأول…"/>
          <p:cNvSpPr txBox="1"/>
          <p:nvPr>
            <p:ph type="body" idx="1"/>
          </p:nvPr>
        </p:nvSpPr>
        <p:spPr>
          <a:xfrm>
            <a:off x="1104900" y="939800"/>
            <a:ext cx="10795000" cy="787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" name="نص العنوان"/>
          <p:cNvSpPr txBox="1"/>
          <p:nvPr>
            <p:ph type="title"/>
          </p:nvPr>
        </p:nvSpPr>
        <p:spPr>
          <a:xfrm>
            <a:off x="1104900" y="571500"/>
            <a:ext cx="10795000" cy="236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6314885" y="9378203"/>
            <a:ext cx="362330" cy="37539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>
                <a:solidFill>
                  <a:srgbClr val="51573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</p:sldLayoutIdLst>
  <p:transition xmlns:p14="http://schemas.microsoft.com/office/powerpoint/2010/main" spd="med" advClick="1"/>
  <p:txStyles>
    <p:title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381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1pPr>
      <a:lvl2pPr marL="762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2pPr>
      <a:lvl3pPr marL="1143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3pPr>
      <a:lvl4pPr marL="1524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4pPr>
      <a:lvl5pPr marL="1905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5pPr>
      <a:lvl6pPr marL="2286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6pPr>
      <a:lvl7pPr marL="2667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7pPr>
      <a:lvl8pPr marL="3048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8pPr>
      <a:lvl9pPr marL="3429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8.jpeg"/><Relationship Id="rId5" Type="http://schemas.openxmlformats.org/officeDocument/2006/relationships/image" Target="../media/image2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eg"/><Relationship Id="rId3" Type="http://schemas.openxmlformats.org/officeDocument/2006/relationships/image" Target="../media/image2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0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eg"/><Relationship Id="rId3" Type="http://schemas.openxmlformats.org/officeDocument/2006/relationships/image" Target="../media/image3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7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صورة" descr="صورة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400" y="1529556"/>
            <a:ext cx="11901311" cy="6694488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0" presetID="1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باستخدام استراتيجية فن قارني بين تعاريف السنه في الاصطلاح"/>
          <p:cNvSpPr/>
          <p:nvPr/>
        </p:nvSpPr>
        <p:spPr>
          <a:xfrm>
            <a:off x="1006858" y="1578036"/>
            <a:ext cx="11403507" cy="1500894"/>
          </a:xfrm>
          <a:prstGeom prst="rect">
            <a:avLst/>
          </a:prstGeom>
          <a:blipFill>
            <a:blip r:embed="rId2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باستخدام استراتيجية فن قارني بين تعاريف السنه في الاصطلاح</a:t>
            </a:r>
          </a:p>
        </p:txBody>
      </p:sp>
      <p:sp>
        <p:nvSpPr>
          <p:cNvPr id="189" name="بيضاوي"/>
          <p:cNvSpPr/>
          <p:nvPr/>
        </p:nvSpPr>
        <p:spPr>
          <a:xfrm>
            <a:off x="6191782" y="4492459"/>
            <a:ext cx="5317471" cy="4266279"/>
          </a:xfrm>
          <a:prstGeom prst="ellipse">
            <a:avLst/>
          </a:prstGeom>
          <a:blipFill>
            <a:blip r:embed="rId3"/>
          </a:blip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</a:p>
        </p:txBody>
      </p:sp>
      <p:sp>
        <p:nvSpPr>
          <p:cNvPr id="190" name="بيضاوي"/>
          <p:cNvSpPr/>
          <p:nvPr/>
        </p:nvSpPr>
        <p:spPr>
          <a:xfrm>
            <a:off x="2263998" y="4492459"/>
            <a:ext cx="5317471" cy="4266279"/>
          </a:xfrm>
          <a:prstGeom prst="ellipse">
            <a:avLst/>
          </a:prstGeom>
          <a:blipFill>
            <a:blip r:embed="rId4"/>
          </a:blip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الجماعه"/>
          <p:cNvSpPr/>
          <p:nvPr/>
        </p:nvSpPr>
        <p:spPr>
          <a:xfrm>
            <a:off x="7726438" y="629355"/>
            <a:ext cx="4262823" cy="2523874"/>
          </a:xfrm>
          <a:prstGeom prst="rect">
            <a:avLst/>
          </a:prstGeom>
          <a:blipFill>
            <a:blip r:embed="rId2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8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الجماعه</a:t>
            </a:r>
          </a:p>
        </p:txBody>
      </p:sp>
      <p:sp>
        <p:nvSpPr>
          <p:cNvPr id="193" name="وفي الاصطلاح: هم الذين اتبعوا الكتاب والسنه وساروا على ماكان عليه النبي صلى الله عليه وسلم وأصحابه ظاهراً أو باطناً."/>
          <p:cNvSpPr/>
          <p:nvPr/>
        </p:nvSpPr>
        <p:spPr>
          <a:xfrm>
            <a:off x="476898" y="5518106"/>
            <a:ext cx="12051004" cy="2821417"/>
          </a:xfrm>
          <a:prstGeom prst="rect">
            <a:avLst/>
          </a:prstGeom>
          <a:blipFill>
            <a:blip r:embed="rId3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وفي الاصطلاح: هم الذين اتبعوا الكتاب والسنه وساروا على ماكان عليه النبي صلى الله عليه وسلم وأصحابه ظاهراً أو باطناً.</a:t>
            </a:r>
          </a:p>
        </p:txBody>
      </p:sp>
      <p:pic>
        <p:nvPicPr>
          <p:cNvPr id="194" name="Unknown.jpeg" descr="Unknown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38590" y="344166"/>
            <a:ext cx="5525451" cy="3094253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sp>
        <p:nvSpPr>
          <p:cNvPr id="195" name="معنى الجماعه في اللغه : هم المجتمعون على أمر ما."/>
          <p:cNvSpPr/>
          <p:nvPr/>
        </p:nvSpPr>
        <p:spPr>
          <a:xfrm>
            <a:off x="573026" y="3601789"/>
            <a:ext cx="11858748" cy="1629863"/>
          </a:xfrm>
          <a:prstGeom prst="rect">
            <a:avLst/>
          </a:prstGeom>
          <a:blipFill>
            <a:blip r:embed="rId5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معنى الجماعه في اللغه : هم المجتمعون على أمر ما.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3" grpId="4"/>
      <p:bldP build="whole" bldLvl="1" animBg="1" rev="0" advAuto="0" spid="192" grpId="2"/>
      <p:bldP build="whole" bldLvl="1" animBg="1" rev="0" advAuto="0" spid="194" grpId="1"/>
      <p:bldP build="whole" bldLvl="1" animBg="1" rev="0" advAuto="0" spid="195" grpId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أكملي الجمل الآتيه…"/>
          <p:cNvSpPr/>
          <p:nvPr/>
        </p:nvSpPr>
        <p:spPr>
          <a:xfrm>
            <a:off x="913997" y="629355"/>
            <a:ext cx="11075264" cy="2058265"/>
          </a:xfrm>
          <a:prstGeom prst="rect">
            <a:avLst/>
          </a:prstGeom>
          <a:blipFill>
            <a:blip r:embed="rId2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89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أكملي الجمل الآتيه…</a:t>
            </a:r>
          </a:p>
        </p:txBody>
      </p:sp>
      <p:sp>
        <p:nvSpPr>
          <p:cNvPr id="198" name="أهل السنه و……."/>
          <p:cNvSpPr/>
          <p:nvPr/>
        </p:nvSpPr>
        <p:spPr>
          <a:xfrm>
            <a:off x="6740445" y="3415033"/>
            <a:ext cx="6086959" cy="2923535"/>
          </a:xfrm>
          <a:prstGeom prst="ellipse">
            <a:avLst/>
          </a:prstGeom>
          <a:blipFill>
            <a:blip r:embed="rId3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9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أهل السنه و…….</a:t>
            </a:r>
          </a:p>
        </p:txBody>
      </p:sp>
      <p:sp>
        <p:nvSpPr>
          <p:cNvPr id="199" name="أهل البدعه و…."/>
          <p:cNvSpPr/>
          <p:nvPr/>
        </p:nvSpPr>
        <p:spPr>
          <a:xfrm>
            <a:off x="320812" y="4713629"/>
            <a:ext cx="6086958" cy="2923535"/>
          </a:xfrm>
          <a:prstGeom prst="ellipse">
            <a:avLst/>
          </a:prstGeom>
          <a:blipFill>
            <a:blip r:embed="rId4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9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أهل البدعه و….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7" grpId="1"/>
      <p:bldP build="whole" bldLvl="1" animBg="1" rev="0" advAuto="0" spid="198" grpId="2"/>
      <p:bldP build="whole" bldLvl="1" animBg="1" rev="0" advAuto="0" spid="199" grpId="3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أهل السنه والجماعه"/>
          <p:cNvSpPr/>
          <p:nvPr/>
        </p:nvSpPr>
        <p:spPr>
          <a:xfrm>
            <a:off x="1579811" y="333396"/>
            <a:ext cx="6086958" cy="3872205"/>
          </a:xfrm>
          <a:prstGeom prst="ellipse">
            <a:avLst/>
          </a:prstGeom>
          <a:blipFill>
            <a:blip r:embed="rId2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9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أهل السنه والجماعه</a:t>
            </a:r>
          </a:p>
        </p:txBody>
      </p:sp>
      <p:sp>
        <p:nvSpPr>
          <p:cNvPr id="202" name="أهل البدعه والفرقه"/>
          <p:cNvSpPr/>
          <p:nvPr/>
        </p:nvSpPr>
        <p:spPr>
          <a:xfrm>
            <a:off x="1854258" y="4506138"/>
            <a:ext cx="6086958" cy="4175047"/>
          </a:xfrm>
          <a:prstGeom prst="ellipse">
            <a:avLst/>
          </a:prstGeom>
          <a:blipFill>
            <a:blip r:embed="rId3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9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أهل البدعه والفرقه</a:t>
            </a:r>
          </a:p>
        </p:txBody>
      </p:sp>
      <p:sp>
        <p:nvSpPr>
          <p:cNvPr id="203" name="دائماً يقترن …"/>
          <p:cNvSpPr/>
          <p:nvPr/>
        </p:nvSpPr>
        <p:spPr>
          <a:xfrm>
            <a:off x="8093845" y="1053092"/>
            <a:ext cx="4311665" cy="1996348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1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دائماً يقترن …</a:t>
            </a:r>
          </a:p>
        </p:txBody>
      </p:sp>
      <p:sp>
        <p:nvSpPr>
          <p:cNvPr id="204" name="دائماً يقترن …"/>
          <p:cNvSpPr/>
          <p:nvPr/>
        </p:nvSpPr>
        <p:spPr>
          <a:xfrm>
            <a:off x="8383037" y="5470791"/>
            <a:ext cx="4311665" cy="1996349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1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دائماً يقترن …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2" grpId="2"/>
      <p:bldP build="whole" bldLvl="1" animBg="1" rev="0" advAuto="0" spid="20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أهل السنه والجماعه"/>
          <p:cNvSpPr/>
          <p:nvPr/>
        </p:nvSpPr>
        <p:spPr>
          <a:xfrm>
            <a:off x="4129833" y="732568"/>
            <a:ext cx="8124602" cy="1343667"/>
          </a:xfrm>
          <a:prstGeom prst="rect">
            <a:avLst/>
          </a:prstGeom>
          <a:blipFill>
            <a:blip r:embed="rId2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7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أهل السنه والجماعه </a:t>
            </a:r>
          </a:p>
        </p:txBody>
      </p:sp>
      <p:sp>
        <p:nvSpPr>
          <p:cNvPr id="207" name="هم المتبعون لرسول الله صلى الله عليه وسلم في أقواله وأفعاله وتقريراته ،…"/>
          <p:cNvSpPr txBox="1"/>
          <p:nvPr/>
        </p:nvSpPr>
        <p:spPr>
          <a:xfrm>
            <a:off x="1284490" y="2746437"/>
            <a:ext cx="11063216" cy="4260724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rtl="0">
              <a:defRPr sz="48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هم المتبعون لرسول الله صلى الله عليه وسلم في أقواله وأفعاله وتقريراته ،</a:t>
            </a:r>
          </a:p>
          <a:p>
            <a:pPr rtl="0">
              <a:defRPr sz="48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وهم ينظرون إلى الحق والصواب ، يلتمسونه ويلزمونه ويتمسكون به . وإن كان أكثر الناس على خلافه ،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6" grpId="1"/>
      <p:bldP build="whole" bldLvl="1" animBg="1" rev="0" advAuto="0" spid="207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7051" y="783209"/>
            <a:ext cx="8187182" cy="8187182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sp>
        <p:nvSpPr>
          <p:cNvPr id="210" name="قال بعض السلف في تفسير قوله ( بحبل الله ) أي الجماعه"/>
          <p:cNvSpPr/>
          <p:nvPr/>
        </p:nvSpPr>
        <p:spPr>
          <a:xfrm>
            <a:off x="8694229" y="1030226"/>
            <a:ext cx="3685766" cy="7426650"/>
          </a:xfrm>
          <a:prstGeom prst="rect">
            <a:avLst/>
          </a:prstGeom>
          <a:blipFill>
            <a:blip r:embed="rId3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قال بعض السلف في تفسير قوله ( بحبل الله ) أي الجماعه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اضغط مرتين للتحرير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3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63683" y="589401"/>
            <a:ext cx="7913118" cy="7808075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اضغط مرتين للتحرير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  <p:sp>
        <p:nvSpPr>
          <p:cNvPr id="216" name="اضغط مرتين للتحرير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  <p:pic>
        <p:nvPicPr>
          <p:cNvPr id="217" name="صورة" descr="صورة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5147" y="-1"/>
            <a:ext cx="1300480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images.jpeg" descr="images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7640" y="1338393"/>
            <a:ext cx="7076814" cy="7076814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sp>
        <p:nvSpPr>
          <p:cNvPr id="220" name="نحن في المملكه العربيه السعوديه ولله الحمد نلتزم بمذهب أهل السنه والجماعه المستقاه من الكتاب والسنه ونطبق شريعة الله القائمه على التوحيد"/>
          <p:cNvSpPr/>
          <p:nvPr/>
        </p:nvSpPr>
        <p:spPr>
          <a:xfrm>
            <a:off x="8558868" y="1486191"/>
            <a:ext cx="3710381" cy="6553725"/>
          </a:xfrm>
          <a:prstGeom prst="rect">
            <a:avLst/>
          </a:prstGeom>
          <a:blipFill>
            <a:blip r:embed="rId3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نحن في المملكه العربيه السعوديه ولله الحمد نلتزم بمذهب أهل السنه والجماعه المستقاه من الكتاب والسنه ونطبق شريعة الله القائمه على التوحيد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صورة" descr="صورة"/>
          <p:cNvPicPr>
            <a:picLocks noChangeAspect="1"/>
          </p:cNvPicPr>
          <p:nvPr/>
        </p:nvPicPr>
        <p:blipFill>
          <a:blip r:embed="rId2">
            <a:extLst/>
          </a:blip>
          <a:srcRect l="2088" t="9115" r="2088" b="17865"/>
          <a:stretch>
            <a:fillRect/>
          </a:stretch>
        </p:blipFill>
        <p:spPr>
          <a:xfrm>
            <a:off x="235545" y="1600001"/>
            <a:ext cx="12533744" cy="7163160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ages.jpeg" descr="images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8269" y="1822130"/>
            <a:ext cx="11008262" cy="3310554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sp>
        <p:nvSpPr>
          <p:cNvPr id="155" name="طالبتي المبدعه بالتعاون مع مجموعتك دوني جميع أفكار الدرس السابق باستخدام شريط الذكريات ."/>
          <p:cNvSpPr/>
          <p:nvPr/>
        </p:nvSpPr>
        <p:spPr>
          <a:xfrm>
            <a:off x="1971754" y="5816887"/>
            <a:ext cx="9061292" cy="2794261"/>
          </a:xfrm>
          <a:prstGeom prst="rect">
            <a:avLst/>
          </a:prstGeom>
          <a:solidFill>
            <a:srgbClr val="E5CB7D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457200">
              <a:buClrTx/>
              <a:defRPr b="1">
                <a:solidFill>
                  <a:srgbClr val="000000"/>
                </a:solidFill>
                <a:effectLst>
                  <a:outerShdw sx="100000" sy="100000" kx="0" ky="0" algn="b" rotWithShape="0" blurRad="25400" dist="12700" dir="5400000">
                    <a:srgbClr val="000000">
                      <a:alpha val="50000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rtl="0">
              <a:defRPr/>
            </a:pPr>
            <a:r>
              <a:t>طالبتي المبدعه بالتعاون مع مجموعتك دوني جميع أفكار الدرس السابق باستخدام شريط الذكريات 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1948" y="350948"/>
            <a:ext cx="4362580" cy="2382199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pic>
        <p:nvPicPr>
          <p:cNvPr id="225" name="Unknown.jpeg" descr="Unknown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52619" y="3158232"/>
            <a:ext cx="8566169" cy="5752463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sp>
        <p:nvSpPr>
          <p:cNvPr id="226" name="صفحة ٢٥ رقم ١،٢،٣"/>
          <p:cNvSpPr txBox="1"/>
          <p:nvPr/>
        </p:nvSpPr>
        <p:spPr>
          <a:xfrm>
            <a:off x="8269616" y="7731886"/>
            <a:ext cx="3362001" cy="1164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صفحة ٢٥ رقم ١،٢،٣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صورة" descr="صورة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0115" y="5893750"/>
            <a:ext cx="3429001" cy="294640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sp>
        <p:nvSpPr>
          <p:cNvPr id="158" name="المراد بأهل السنه والجماعه ."/>
          <p:cNvSpPr/>
          <p:nvPr/>
        </p:nvSpPr>
        <p:spPr>
          <a:xfrm>
            <a:off x="4862516" y="3065682"/>
            <a:ext cx="7639353" cy="4367476"/>
          </a:xfrm>
          <a:prstGeom prst="roundRect">
            <a:avLst>
              <a:gd name="adj" fmla="val 4362"/>
            </a:avLst>
          </a:prstGeom>
          <a:solidFill>
            <a:srgbClr val="D4FB79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65666" indent="-465666" algn="r">
              <a:buSzPct val="80000"/>
              <a:buFont typeface="Georgia"/>
              <a:buChar char="-"/>
              <a:defRPr sz="4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المراد بأهل السنه والجماعه .</a:t>
            </a:r>
          </a:p>
        </p:txBody>
      </p:sp>
      <p:sp>
        <p:nvSpPr>
          <p:cNvPr id="159" name="ماذا سنتعلم ….."/>
          <p:cNvSpPr/>
          <p:nvPr/>
        </p:nvSpPr>
        <p:spPr>
          <a:xfrm>
            <a:off x="1937196" y="1101185"/>
            <a:ext cx="4830090" cy="1270001"/>
          </a:xfrm>
          <a:prstGeom prst="roundRect">
            <a:avLst>
              <a:gd name="adj" fmla="val 15000"/>
            </a:avLst>
          </a:prstGeom>
          <a:blipFill>
            <a:blip r:embed="rId3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ماذا سنتعلم …..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المراد بأهل السنه والجماعة"/>
          <p:cNvSpPr txBox="1"/>
          <p:nvPr>
            <p:ph type="ctrTitle"/>
          </p:nvPr>
        </p:nvSpPr>
        <p:spPr>
          <a:xfrm>
            <a:off x="1104900" y="1841816"/>
            <a:ext cx="10795000" cy="5405306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</a:ln>
        </p:spPr>
        <p:txBody>
          <a:bodyPr/>
          <a:lstStyle>
            <a:lvl1pPr>
              <a:defRPr sz="9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المراد بأهل السنه والجماعة</a:t>
            </a:r>
          </a:p>
        </p:txBody>
      </p:sp>
      <p:pic>
        <p:nvPicPr>
          <p:cNvPr id="162" name="images.jpeg" descr="images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035" y="5205492"/>
            <a:ext cx="2952765" cy="1857217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ماهي أسباب النجاة من النار مستنتجه ذلك من الحديث السابق …"/>
          <p:cNvSpPr/>
          <p:nvPr/>
        </p:nvSpPr>
        <p:spPr>
          <a:xfrm>
            <a:off x="487366" y="4649812"/>
            <a:ext cx="12030068" cy="1727259"/>
          </a:xfrm>
          <a:prstGeom prst="rect">
            <a:avLst/>
          </a:prstGeom>
          <a:blipFill>
            <a:blip r:embed="rId2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ماهي أسباب النجاة من النار مستنتجه ذلك من الحديث السابق …</a:t>
            </a:r>
          </a:p>
        </p:txBody>
      </p:sp>
      <p:sp>
        <p:nvSpPr>
          <p:cNvPr id="165" name="اتباع النبي صلى الله عليه وسلم ، وأصحابه ولزوم الجماعه."/>
          <p:cNvSpPr txBox="1"/>
          <p:nvPr/>
        </p:nvSpPr>
        <p:spPr>
          <a:xfrm>
            <a:off x="1567868" y="6747033"/>
            <a:ext cx="9869064" cy="2080156"/>
          </a:xfrm>
          <a:prstGeom prst="rect">
            <a:avLst/>
          </a:prstGeom>
          <a:solidFill>
            <a:srgbClr val="CDCDCD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defRPr b="1" sz="6750">
                <a:solidFill>
                  <a:srgbClr val="000000"/>
                </a:solidFill>
                <a:effectLst>
                  <a:outerShdw sx="100000" sy="100000" kx="0" ky="0" algn="b" rotWithShape="0" blurRad="0" dist="12700" dir="5400000">
                    <a:srgbClr val="000000">
                      <a:alpha val="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اتباع النبي صلى الله عليه وسلم ، وأصحابه ولزوم الجماعه.</a:t>
            </a:r>
          </a:p>
        </p:txBody>
      </p:sp>
      <p:sp>
        <p:nvSpPr>
          <p:cNvPr id="166" name="افترقت اليهود على إحدى وسبعين فرقة، وافترقت النصارى على اثنتين وسبعين فرقة، وستفترق هذه الأمة على ثلاث وسبعين فرقة كلها في النار إلا واحدة، قيل: من هي يا رسول الله؟ قال: من كان على مثل ما أنا عليه وأصحابي."/>
          <p:cNvSpPr txBox="1"/>
          <p:nvPr/>
        </p:nvSpPr>
        <p:spPr>
          <a:xfrm>
            <a:off x="723136" y="407256"/>
            <a:ext cx="11764953" cy="4059471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spcBef>
                <a:spcPts val="3200"/>
              </a:spcBef>
              <a:defRPr sz="46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افترقت اليهود على إحدى وسبعين فرقة، وافترقت النصارى على اثنتين وسبعين فرقة، وستفترق هذه الأمة على ثلاث وسبعين فرقة كلها في النار إلا واحدة، قيل: من هي يا رسول الله؟ قال: من كان على مثل ما أنا عليه وأصحابي.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4" grpId="1"/>
      <p:bldP build="whole" bldLvl="1" animBg="1" rev="0" advAuto="0" spid="165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المراد بأهل"/>
          <p:cNvSpPr/>
          <p:nvPr/>
        </p:nvSpPr>
        <p:spPr>
          <a:xfrm>
            <a:off x="964768" y="2067536"/>
            <a:ext cx="11075264" cy="1798794"/>
          </a:xfrm>
          <a:prstGeom prst="rect">
            <a:avLst/>
          </a:prstGeom>
          <a:blipFill>
            <a:blip r:embed="rId2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89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المراد بأهل </a:t>
            </a:r>
          </a:p>
        </p:txBody>
      </p:sp>
      <p:sp>
        <p:nvSpPr>
          <p:cNvPr id="169" name="السنه"/>
          <p:cNvSpPr/>
          <p:nvPr/>
        </p:nvSpPr>
        <p:spPr>
          <a:xfrm>
            <a:off x="8285526" y="3976396"/>
            <a:ext cx="3930723" cy="2671896"/>
          </a:xfrm>
          <a:prstGeom prst="ellipse">
            <a:avLst/>
          </a:prstGeom>
          <a:blipFill>
            <a:blip r:embed="rId3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99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السنه</a:t>
            </a:r>
          </a:p>
        </p:txBody>
      </p:sp>
      <p:sp>
        <p:nvSpPr>
          <p:cNvPr id="170" name="الجماعه"/>
          <p:cNvSpPr/>
          <p:nvPr/>
        </p:nvSpPr>
        <p:spPr>
          <a:xfrm>
            <a:off x="1069679" y="4094353"/>
            <a:ext cx="3930723" cy="2671896"/>
          </a:xfrm>
          <a:prstGeom prst="ellipse">
            <a:avLst/>
          </a:prstGeom>
          <a:blipFill>
            <a:blip r:embed="rId4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7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الجماعه</a:t>
            </a:r>
          </a:p>
        </p:txBody>
      </p:sp>
      <p:pic>
        <p:nvPicPr>
          <p:cNvPr id="171" name="images.jpeg" descr="images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82463" y="5727055"/>
            <a:ext cx="2921001" cy="278130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0" grpId="3"/>
      <p:bldP build="whole" bldLvl="1" animBg="1" rev="0" advAuto="0" spid="169" grpId="2"/>
      <p:bldP build="whole" bldLvl="1" animBg="1" rev="0" advAuto="0" spid="171" grpId="4"/>
      <p:bldP build="whole" bldLvl="1" animBg="1" rev="0" advAuto="0" spid="16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السنه: هي الطريقة والسيره"/>
          <p:cNvSpPr/>
          <p:nvPr/>
        </p:nvSpPr>
        <p:spPr>
          <a:xfrm>
            <a:off x="9149384" y="349206"/>
            <a:ext cx="3561473" cy="3551221"/>
          </a:xfrm>
          <a:prstGeom prst="rect">
            <a:avLst/>
          </a:prstGeom>
          <a:solidFill>
            <a:srgbClr val="D4FB79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السنه: هي الطريقة والسيره</a:t>
            </a:r>
          </a:p>
        </p:txBody>
      </p:sp>
      <p:pic>
        <p:nvPicPr>
          <p:cNvPr id="174" name="صور-احاديث-مصورة-رمزيات-و-خلفيات-مكتوب-عليها-احاديث-21.png" descr="صور-احاديث-مصورة-رمزيات-و-خلفيات-مكتوب-عليها-احاديث-2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6557" y="63963"/>
            <a:ext cx="8775344" cy="6639878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sp>
        <p:nvSpPr>
          <p:cNvPr id="175" name="السنه عند علماء العقيده : موافقة الكتاب وسنة النبي صلى الله عليه وسلم وأصحابه رضي الله عنهم سواء في أمور الاعتقادات أو العبادات أو المعاملات أو الاخلاق ."/>
          <p:cNvSpPr/>
          <p:nvPr/>
        </p:nvSpPr>
        <p:spPr>
          <a:xfrm>
            <a:off x="506070" y="7062006"/>
            <a:ext cx="11992660" cy="2132449"/>
          </a:xfrm>
          <a:prstGeom prst="rect">
            <a:avLst/>
          </a:prstGeom>
          <a:solidFill>
            <a:srgbClr val="D4FB79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السنه عند علماء العقيده : موافقة الكتاب وسنة النبي صلى الله عليه وسلم وأصحابه رضي الله عنهم سواء في أمور الاعتقادات أو العبادات أو المعاملات أو الاخلاق .</a:t>
            </a:r>
          </a:p>
        </p:txBody>
      </p:sp>
      <p:sp>
        <p:nvSpPr>
          <p:cNvPr id="176" name="حسنه أو قبيحه…"/>
          <p:cNvSpPr/>
          <p:nvPr/>
        </p:nvSpPr>
        <p:spPr>
          <a:xfrm>
            <a:off x="9149384" y="4318863"/>
            <a:ext cx="3561473" cy="2510743"/>
          </a:xfrm>
          <a:prstGeom prst="rect">
            <a:avLst/>
          </a:prstGeom>
          <a:solidFill>
            <a:srgbClr val="D4FB79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rtl="0">
              <a:defRPr sz="38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حسنه أو قبيحه</a:t>
            </a:r>
          </a:p>
          <a:p>
            <a:pPr rtl="0">
              <a:defRPr sz="38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محموده أو مذمومه….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4" grpId="1"/>
      <p:bldP build="whole" bldLvl="1" animBg="1" rev="0" advAuto="0" spid="176" grpId="3"/>
      <p:bldP build="whole" bldLvl="1" animBg="1" rev="0" advAuto="0" spid="173" grpId="2"/>
      <p:bldP build="whole" bldLvl="1" animBg="1" rev="0" advAuto="0" spid="175" grpId="4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السنه في الاصطلاح"/>
          <p:cNvSpPr/>
          <p:nvPr/>
        </p:nvSpPr>
        <p:spPr>
          <a:xfrm>
            <a:off x="3921103" y="39568"/>
            <a:ext cx="5517100" cy="1453158"/>
          </a:xfrm>
          <a:prstGeom prst="rect">
            <a:avLst/>
          </a:prstGeom>
          <a:blipFill>
            <a:blip r:embed="rId2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6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السنه في الاصطلاح</a:t>
            </a:r>
          </a:p>
        </p:txBody>
      </p:sp>
      <p:sp>
        <p:nvSpPr>
          <p:cNvPr id="179" name="يختلف معناهاعند المحدثين والـأصوليين والفقهاء وعند علماء العقيده"/>
          <p:cNvSpPr/>
          <p:nvPr/>
        </p:nvSpPr>
        <p:spPr>
          <a:xfrm>
            <a:off x="891649" y="4200157"/>
            <a:ext cx="11576008" cy="2284907"/>
          </a:xfrm>
          <a:prstGeom prst="rect">
            <a:avLst/>
          </a:prstGeom>
          <a:blipFill>
            <a:blip r:embed="rId3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rtl="0">
              <a:defRPr sz="6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rPr sz="4700"/>
              <a:t>يختلف معناهاعند المحدثين والـأصوليين والفقهاء وعند علماء </a:t>
            </a:r>
            <a:r>
              <a:t>العقيده </a:t>
            </a:r>
          </a:p>
        </p:txBody>
      </p:sp>
      <p:sp>
        <p:nvSpPr>
          <p:cNvPr id="180" name="ولكنهم متفقين على أنها سنة النبي صلى الله عليه وسلم ، وإنما الاختلاف في التفصيل والتحديد"/>
          <p:cNvSpPr/>
          <p:nvPr/>
        </p:nvSpPr>
        <p:spPr>
          <a:xfrm>
            <a:off x="666303" y="6669760"/>
            <a:ext cx="12026700" cy="2542593"/>
          </a:xfrm>
          <a:prstGeom prst="rect">
            <a:avLst/>
          </a:prstGeom>
          <a:blipFill>
            <a:blip r:embed="rId4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8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ولكنهم متفقين على أنها سنة النبي صلى الله عليه وسلم ، وإنما الاختلاف في التفصيل والتحديد</a:t>
            </a:r>
          </a:p>
        </p:txBody>
      </p:sp>
      <p:pic>
        <p:nvPicPr>
          <p:cNvPr id="181" name="Unknown.png" descr="Unknown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989303" y="1818360"/>
            <a:ext cx="3708401" cy="219710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0" grpId="4"/>
      <p:bldP build="whole" bldLvl="1" animBg="1" rev="0" advAuto="0" spid="178" grpId="1"/>
      <p:bldP build="whole" bldLvl="1" animBg="1" rev="0" advAuto="0" spid="179" grpId="3"/>
      <p:bldP build="whole" bldLvl="1" animBg="1" rev="0" advAuto="0" spid="181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اضغط مرتين للتحرير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4" name="اضغط مرتين للتحرير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5" name="السنه عند علماء العقيده : موافقة الكتاب وسنة النبي صلى الله عليه وسلم وأصحابه رضي الله عنهم سواء في أمور الاعتقادات أو العبادات أو المعاملات أو الاخلاق ."/>
          <p:cNvSpPr/>
          <p:nvPr/>
        </p:nvSpPr>
        <p:spPr>
          <a:xfrm>
            <a:off x="741985" y="3173502"/>
            <a:ext cx="11992659" cy="4900358"/>
          </a:xfrm>
          <a:prstGeom prst="rect">
            <a:avLst/>
          </a:prstGeom>
          <a:solidFill>
            <a:srgbClr val="D4FB79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6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السنه عند علماء العقيده : موافقة الكتاب وسنة النبي صلى الله عليه وسلم وأصحابه رضي الله عنهم سواء في أمور الاعتقادات أو العبادات أو المعاملات أو الاخلاق .</a:t>
            </a:r>
          </a:p>
        </p:txBody>
      </p:sp>
      <p:sp>
        <p:nvSpPr>
          <p:cNvPr id="186" name="تعريف السنه اصطلاحاً"/>
          <p:cNvSpPr/>
          <p:nvPr/>
        </p:nvSpPr>
        <p:spPr>
          <a:xfrm>
            <a:off x="2673594" y="555632"/>
            <a:ext cx="8129441" cy="1845331"/>
          </a:xfrm>
          <a:prstGeom prst="roundRect">
            <a:avLst>
              <a:gd name="adj" fmla="val 10323"/>
            </a:avLst>
          </a:prstGeom>
          <a:blipFill>
            <a:blip r:embed="rId2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تعريف السنه اصطلاحاً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5" grpId="1"/>
    </p:bld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3.png"/></Relationships>

</file>

<file path=ppt/theme/theme1.xml><?xml version="1.0" encoding="utf-8"?>
<a:theme xmlns:a="http://schemas.openxmlformats.org/drawingml/2006/main" xmlns:r="http://schemas.openxmlformats.org/officeDocument/2006/relationships" name="Renaissance">
  <a:themeElements>
    <a:clrScheme name="Renaissance">
      <a:dk1>
        <a:srgbClr val="625B48"/>
      </a:dk1>
      <a:lt1>
        <a:srgbClr val="1A2C62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chemeClr val="accent2">
              <a:hueOff val="177409"/>
              <a:satOff val="5215"/>
              <a:lumOff val="-9597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Renaissance">
  <a:themeElements>
    <a:clrScheme name="Renaissance">
      <a:dk1>
        <a:srgbClr val="000000"/>
      </a:dk1>
      <a:lt1>
        <a:srgbClr val="FFFFFF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chemeClr val="accent2">
              <a:hueOff val="177409"/>
              <a:satOff val="5215"/>
              <a:lumOff val="-9597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