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60" r:id="rId1"/>
  </p:sldMasterIdLst>
  <p:sldIdLst>
    <p:sldId id="291" r:id="rId2"/>
    <p:sldId id="292" r:id="rId3"/>
    <p:sldId id="312" r:id="rId4"/>
    <p:sldId id="305" r:id="rId5"/>
    <p:sldId id="306" r:id="rId6"/>
    <p:sldId id="314" r:id="rId7"/>
    <p:sldId id="293" r:id="rId8"/>
    <p:sldId id="321" r:id="rId9"/>
    <p:sldId id="315" r:id="rId10"/>
    <p:sldId id="316" r:id="rId11"/>
    <p:sldId id="307" r:id="rId12"/>
    <p:sldId id="317" r:id="rId13"/>
    <p:sldId id="318" r:id="rId14"/>
    <p:sldId id="309" r:id="rId15"/>
    <p:sldId id="310" r:id="rId16"/>
    <p:sldId id="294" r:id="rId17"/>
    <p:sldId id="304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</p:embeddedFont>
    <p:embeddedFont>
      <p:font typeface="Calibri Light" panose="020F0302020204030204" pitchFamily="34" charset="0"/>
      <p:regular r:id="rId21"/>
    </p:embeddedFont>
    <p:embeddedFont>
      <p:font typeface="Comic Sans MS" panose="030F0702030302020204" pitchFamily="66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2579"/>
    <a:srgbClr val="000099"/>
    <a:srgbClr val="E91F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6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20/01/42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62142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20/01/42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69271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20/01/42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51510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20/01/42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77470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20/01/42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83026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20/01/42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37078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20/01/42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2413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20/01/42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85535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20/01/42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53658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20/01/42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25638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20/01/42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35906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t="-2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A1C14-F3D3-4A76-963A-798F5D590958}" type="datetimeFigureOut">
              <a:rPr lang="ar-SA" smtClean="0"/>
              <a:t>20/01/42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12039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5728">
            <a:off x="1156246" y="908720"/>
            <a:ext cx="2896469" cy="2217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731" y="332656"/>
            <a:ext cx="4160315" cy="237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شكل بيضاوي 4"/>
          <p:cNvSpPr/>
          <p:nvPr/>
        </p:nvSpPr>
        <p:spPr>
          <a:xfrm>
            <a:off x="3269896" y="2719715"/>
            <a:ext cx="1728192" cy="1728192"/>
          </a:xfrm>
          <a:prstGeom prst="ellipse">
            <a:avLst/>
          </a:prstGeom>
          <a:gradFill flip="none" rotWithShape="1">
            <a:gsLst>
              <a:gs pos="41000">
                <a:srgbClr val="FF0000"/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9600" b="1" dirty="0">
                <a:ln w="22225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3</a:t>
            </a:r>
            <a:endParaRPr lang="ar-SA" sz="7200" b="1" dirty="0">
              <a:ln w="22225">
                <a:solidFill>
                  <a:schemeClr val="bg1">
                    <a:lumMod val="8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954102" y="4625412"/>
            <a:ext cx="299633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US" sz="8000" b="1" dirty="0">
                <a:ln w="12700">
                  <a:solidFill>
                    <a:srgbClr val="000099"/>
                  </a:solidFill>
                  <a:prstDash val="solid"/>
                </a:ln>
                <a:pattFill prst="pct50">
                  <a:fgClr>
                    <a:srgbClr val="000099"/>
                  </a:fgClr>
                  <a:bgClr>
                    <a:srgbClr val="0070C0"/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Unit 3 </a:t>
            </a:r>
            <a:endParaRPr lang="ar-SA" sz="8000" b="1" dirty="0">
              <a:ln w="12700">
                <a:solidFill>
                  <a:srgbClr val="000099"/>
                </a:solidFill>
                <a:prstDash val="solid"/>
              </a:ln>
              <a:pattFill prst="pct50">
                <a:fgClr>
                  <a:srgbClr val="000099"/>
                </a:fgClr>
                <a:bgClr>
                  <a:srgbClr val="0070C0"/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6757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5BB36238-DFFB-4F17-B90E-48E3E0E5DC5D}"/>
              </a:ext>
            </a:extLst>
          </p:cNvPr>
          <p:cNvSpPr txBox="1"/>
          <p:nvPr/>
        </p:nvSpPr>
        <p:spPr>
          <a:xfrm>
            <a:off x="368490" y="1982450"/>
            <a:ext cx="8434316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7200" b="1" dirty="0">
                <a:solidFill>
                  <a:srgbClr val="552579"/>
                </a:solidFill>
                <a:latin typeface="Comic Sans MS" panose="030F0702030302020204" pitchFamily="66" charset="0"/>
              </a:rPr>
              <a:t>Things We Do  </a:t>
            </a:r>
          </a:p>
          <a:p>
            <a:pPr algn="ctr"/>
            <a:r>
              <a:rPr lang="ar-SA" sz="7200" b="1" dirty="0">
                <a:solidFill>
                  <a:srgbClr val="552579"/>
                </a:solidFill>
                <a:latin typeface="Comic Sans MS" panose="030F0702030302020204" pitchFamily="66" charset="0"/>
                <a:cs typeface="+mj-cs"/>
              </a:rPr>
              <a:t>الأشياء التي نمارسها</a:t>
            </a:r>
            <a:endParaRPr lang="ar-SA" sz="7200" dirty="0">
              <a:solidFill>
                <a:srgbClr val="552579"/>
              </a:solidFill>
              <a:latin typeface="Comic Sans MS" panose="030F0702030302020204" pitchFamily="66" charset="0"/>
              <a:cs typeface="AGA Dimnah Regul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310368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5BB36238-DFFB-4F17-B90E-48E3E0E5DC5D}"/>
              </a:ext>
            </a:extLst>
          </p:cNvPr>
          <p:cNvSpPr txBox="1"/>
          <p:nvPr/>
        </p:nvSpPr>
        <p:spPr>
          <a:xfrm>
            <a:off x="641445" y="1982450"/>
            <a:ext cx="7861110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b="1" dirty="0">
                <a:solidFill>
                  <a:srgbClr val="552579"/>
                </a:solidFill>
                <a:latin typeface="Comic Sans MS" panose="030F0702030302020204" pitchFamily="66" charset="0"/>
              </a:rPr>
              <a:t>Talk Time </a:t>
            </a:r>
          </a:p>
          <a:p>
            <a:pPr algn="ctr"/>
            <a:r>
              <a:rPr lang="ar-SA" sz="8800" b="1" dirty="0">
                <a:solidFill>
                  <a:srgbClr val="552579"/>
                </a:solidFill>
                <a:latin typeface="Comic Sans MS" panose="030F0702030302020204" pitchFamily="66" charset="0"/>
                <a:cs typeface="+mj-cs"/>
              </a:rPr>
              <a:t>وقت التحدث</a:t>
            </a:r>
            <a:endParaRPr lang="ar-SA" sz="8800" dirty="0">
              <a:solidFill>
                <a:srgbClr val="552579"/>
              </a:solidFill>
              <a:latin typeface="Comic Sans MS" panose="030F0702030302020204" pitchFamily="66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55694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علوية مقصوصة 1">
            <a:extLst>
              <a:ext uri="{FF2B5EF4-FFF2-40B4-BE49-F238E27FC236}">
                <a16:creationId xmlns:a16="http://schemas.microsoft.com/office/drawing/2014/main" id="{F1134614-78FA-4EAB-BE80-082E46C0E7CA}"/>
              </a:ext>
            </a:extLst>
          </p:cNvPr>
          <p:cNvSpPr/>
          <p:nvPr/>
        </p:nvSpPr>
        <p:spPr>
          <a:xfrm>
            <a:off x="1473958" y="968991"/>
            <a:ext cx="6196083" cy="3712191"/>
          </a:xfrm>
          <a:prstGeom prst="snip2SameRect">
            <a:avLst/>
          </a:prstGeom>
          <a:solidFill>
            <a:srgbClr val="E91FDB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dirty="0">
                <a:latin typeface="Comic Sans MS" panose="030F0702030302020204" pitchFamily="66" charset="0"/>
              </a:rPr>
              <a:t>Materials :</a:t>
            </a:r>
          </a:p>
          <a:p>
            <a:pPr algn="ctr"/>
            <a:endParaRPr lang="en-US" sz="3200" dirty="0">
              <a:latin typeface="Comic Sans MS" panose="030F0702030302020204" pitchFamily="66" charset="0"/>
            </a:endParaRPr>
          </a:p>
          <a:p>
            <a:r>
              <a:rPr lang="en-US" sz="3200" dirty="0">
                <a:latin typeface="Comic Sans MS" panose="030F0702030302020204" pitchFamily="66" charset="0"/>
              </a:rPr>
              <a:t>Action words poster </a:t>
            </a:r>
          </a:p>
          <a:p>
            <a:r>
              <a:rPr lang="en-US" sz="3200" dirty="0">
                <a:latin typeface="Comic Sans MS" panose="030F0702030302020204" pitchFamily="66" charset="0"/>
              </a:rPr>
              <a:t>Action words flashcards </a:t>
            </a:r>
          </a:p>
          <a:p>
            <a:r>
              <a:rPr lang="en-US" sz="3200" dirty="0">
                <a:latin typeface="Comic Sans MS" panose="030F0702030302020204" pitchFamily="66" charset="0"/>
              </a:rPr>
              <a:t>My family poster </a:t>
            </a:r>
          </a:p>
          <a:p>
            <a:r>
              <a:rPr lang="en-US" sz="3200" dirty="0">
                <a:latin typeface="Comic Sans MS" panose="030F0702030302020204" pitchFamily="66" charset="0"/>
              </a:rPr>
              <a:t>Two toys cell phones </a:t>
            </a:r>
          </a:p>
          <a:p>
            <a:r>
              <a:rPr lang="en-US" sz="3200" dirty="0">
                <a:latin typeface="Comic Sans MS" panose="030F0702030302020204" pitchFamily="66" charset="0"/>
              </a:rPr>
              <a:t>Food flashcards </a:t>
            </a:r>
            <a:endParaRPr lang="ar-SA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513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علوية مقصوصة 3">
            <a:extLst>
              <a:ext uri="{FF2B5EF4-FFF2-40B4-BE49-F238E27FC236}">
                <a16:creationId xmlns:a16="http://schemas.microsoft.com/office/drawing/2014/main" id="{CED91018-99B9-40A5-88ED-5D8E2F192A09}"/>
              </a:ext>
            </a:extLst>
          </p:cNvPr>
          <p:cNvSpPr/>
          <p:nvPr/>
        </p:nvSpPr>
        <p:spPr>
          <a:xfrm>
            <a:off x="1446664" y="136478"/>
            <a:ext cx="7383438" cy="4899546"/>
          </a:xfrm>
          <a:prstGeom prst="snip2SameRect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latin typeface="Comic Sans MS" panose="030F0702030302020204" pitchFamily="66" charset="0"/>
              </a:rPr>
              <a:t>Strategy</a:t>
            </a:r>
            <a:r>
              <a:rPr lang="en-US" sz="2000" dirty="0">
                <a:latin typeface="Comic Sans MS" panose="030F0702030302020204" pitchFamily="66" charset="0"/>
              </a:rPr>
              <a:t>  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What are doing ? Game :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Put the flashcards face down on the table . Students stand up and form a semi-circle on the other side of the classroom. The first student standing on the right hand side of the semi-circle stands up, walks to the front, and takes a card. The other students ask, “What are you doing?” If the student picked up a More Action Words flashcard, he/she says, “I’m…</a:t>
            </a:r>
            <a:r>
              <a:rPr lang="en-US" sz="2000" dirty="0" err="1">
                <a:latin typeface="Comic Sans MS" panose="030F0702030302020204" pitchFamily="66" charset="0"/>
              </a:rPr>
              <a:t>ing</a:t>
            </a:r>
            <a:r>
              <a:rPr lang="en-US" sz="2000" dirty="0">
                <a:latin typeface="Comic Sans MS" panose="030F0702030302020204" pitchFamily="66" charset="0"/>
              </a:rPr>
              <a:t>.” If the student picked up a Food card, he/she says, “I’m eating (food on card).” The student hands the card to the teacher and goes to the left-hand side of the semi-circle as a new student comes from the right-hand side and the game continues . </a:t>
            </a:r>
            <a:endParaRPr lang="ar-SA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902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35" end="6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charRg st="35" end="6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5BB36238-DFFB-4F17-B90E-48E3E0E5DC5D}"/>
              </a:ext>
            </a:extLst>
          </p:cNvPr>
          <p:cNvSpPr txBox="1"/>
          <p:nvPr/>
        </p:nvSpPr>
        <p:spPr>
          <a:xfrm>
            <a:off x="484495" y="1674674"/>
            <a:ext cx="8175009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800" b="1" dirty="0">
                <a:solidFill>
                  <a:srgbClr val="552579"/>
                </a:solidFill>
                <a:latin typeface="Comic Sans MS" panose="030F0702030302020204" pitchFamily="66" charset="0"/>
              </a:rPr>
              <a:t>Review the previous unit </a:t>
            </a:r>
          </a:p>
          <a:p>
            <a:pPr algn="ctr"/>
            <a:r>
              <a:rPr lang="ar-SA" sz="6000" b="1" dirty="0">
                <a:solidFill>
                  <a:srgbClr val="552579"/>
                </a:solidFill>
                <a:latin typeface="Comic Sans MS" panose="030F0702030302020204" pitchFamily="66" charset="0"/>
                <a:cs typeface="+mj-cs"/>
              </a:rPr>
              <a:t>مراجعة سريعة للوحدة السابق</a:t>
            </a:r>
            <a:endParaRPr lang="ar-SA" sz="6000" dirty="0">
              <a:solidFill>
                <a:srgbClr val="552579"/>
              </a:solidFill>
              <a:latin typeface="Comic Sans MS" panose="030F0702030302020204" pitchFamily="66" charset="0"/>
              <a:cs typeface="+mj-cs"/>
            </a:endParaRPr>
          </a:p>
        </p:txBody>
      </p:sp>
      <p:pic>
        <p:nvPicPr>
          <p:cNvPr id="1026" name="Picture 2" descr="Countdown Timer by POWr App Reviews - Countdown Timer by POWr ...">
            <a:extLst>
              <a:ext uri="{FF2B5EF4-FFF2-40B4-BE49-F238E27FC236}">
                <a16:creationId xmlns:a16="http://schemas.microsoft.com/office/drawing/2014/main" id="{38EDE6DC-6EC7-4E11-9B29-C82521F345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3917" y1="40750" x2="43917" y2="40750"/>
                        <a14:foregroundMark x1="44167" y1="37500" x2="44167" y2="37500"/>
                        <a14:foregroundMark x1="45000" y1="34250" x2="38250" y2="41000"/>
                        <a14:foregroundMark x1="38250" y1="41000" x2="40667" y2="44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5" t="10779" r="15196" b="14936"/>
          <a:stretch/>
        </p:blipFill>
        <p:spPr bwMode="auto">
          <a:xfrm>
            <a:off x="627798" y="3428999"/>
            <a:ext cx="2647665" cy="280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704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A6544BF9-BF38-475B-B201-B6D65032F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17" y="1856096"/>
            <a:ext cx="4921835" cy="4212537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A173A7E1-DE91-4480-ACE1-168B8EBF80BF}"/>
              </a:ext>
            </a:extLst>
          </p:cNvPr>
          <p:cNvSpPr txBox="1"/>
          <p:nvPr/>
        </p:nvSpPr>
        <p:spPr>
          <a:xfrm>
            <a:off x="1117543" y="561080"/>
            <a:ext cx="413877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highlight>
                  <a:srgbClr val="C0C0C0"/>
                </a:highlight>
              </a:rPr>
              <a:t>Listen and say </a:t>
            </a:r>
            <a:endParaRPr lang="ar-SA" sz="4800" b="1" dirty="0">
              <a:solidFill>
                <a:srgbClr val="FF0000"/>
              </a:solidFill>
              <a:highlight>
                <a:srgbClr val="C0C0C0"/>
              </a:highlight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DDCDB0E3-C16D-470E-A50A-CB7B2E378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6567" y="1409137"/>
            <a:ext cx="3674370" cy="304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999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84A1B32-F6D1-45BC-9D36-F1839565E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660" y="1825625"/>
            <a:ext cx="8652680" cy="13133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0000"/>
                </a:solidFill>
              </a:rPr>
              <a:t>Can you say the names of these clothes ?</a:t>
            </a:r>
          </a:p>
          <a:p>
            <a:pPr marL="0" indent="0" algn="ctr">
              <a:buNone/>
            </a:pPr>
            <a:r>
              <a:rPr lang="ar-SA" sz="3600" b="1" dirty="0">
                <a:solidFill>
                  <a:srgbClr val="FF0000"/>
                </a:solidFill>
              </a:rPr>
              <a:t>هل يمكنك أن تذكر مسميات هذه الملابس ؟ </a:t>
            </a:r>
          </a:p>
        </p:txBody>
      </p:sp>
      <p:pic>
        <p:nvPicPr>
          <p:cNvPr id="1026" name="Picture 2" descr="Thinking Clip Art Brain , Transparent Cartoon, Free Cliparts &amp; Silhouettes  - NetClipart">
            <a:extLst>
              <a:ext uri="{FF2B5EF4-FFF2-40B4-BE49-F238E27FC236}">
                <a16:creationId xmlns:a16="http://schemas.microsoft.com/office/drawing/2014/main" id="{F79B141A-E5CC-4CDA-A0EC-A63D313B1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729" y="3138985"/>
            <a:ext cx="4194883" cy="2991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43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4E4CB695-EC73-4CC2-A2D2-E0E7BDEA2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1718" y="297052"/>
            <a:ext cx="1353404" cy="1344945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BDD98E97-43FF-4DFC-8671-36F6262B5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4800" y="2138505"/>
            <a:ext cx="1370321" cy="1564873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9C01AD27-8C2E-4A12-AF81-89E72C3448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0104" y="1133227"/>
            <a:ext cx="1311110" cy="1598708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A6599D03-7C60-4096-8F5A-C86DBE06ED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896" y="3429000"/>
            <a:ext cx="1454909" cy="1514120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860B80E9-CA52-416A-8F00-72302F0A48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3648" y="2149591"/>
            <a:ext cx="1108790" cy="1863915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4F18DBC5-BF56-4FB1-BE6A-F91774BD91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1584" y="4490041"/>
            <a:ext cx="1387239" cy="1556414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8EB16DFD-0033-4EF8-A853-5BD0BF1D53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913" y="150128"/>
            <a:ext cx="1344945" cy="1497203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93191B71-C0B1-485D-BC79-B15D595A97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70455" y="616352"/>
            <a:ext cx="1395698" cy="1564873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88BF0018-BBB5-4DD6-978B-4A0EF300084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45982" y="697849"/>
            <a:ext cx="1353404" cy="1598708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7500512-4CC0-47EF-831E-F6CE56D682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19142" y="2479841"/>
            <a:ext cx="1260357" cy="1522579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0F330C66-411B-40B5-BA7D-097527B971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6968" y="1950778"/>
            <a:ext cx="1381125" cy="1752600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D67ED0DD-B7FD-4C90-9D25-A988BE24296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51745" y="4625063"/>
            <a:ext cx="1057275" cy="1771650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90A48030-283B-4F7E-95A2-CA0272FDFAE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0463" y="5268248"/>
            <a:ext cx="1185366" cy="102880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A5E73A25-4422-42C6-B666-0B7C635A2D5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45197" y="3742151"/>
            <a:ext cx="1209675" cy="1476375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266B8A21-D55A-4D64-A4AF-C724E3CE1D8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40050" y="3709808"/>
            <a:ext cx="1292931" cy="131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80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>
            <a:extLst>
              <a:ext uri="{FF2B5EF4-FFF2-40B4-BE49-F238E27FC236}">
                <a16:creationId xmlns:a16="http://schemas.microsoft.com/office/drawing/2014/main" id="{F8F9664F-588B-4244-855D-87510754B660}"/>
              </a:ext>
            </a:extLst>
          </p:cNvPr>
          <p:cNvSpPr txBox="1"/>
          <p:nvPr/>
        </p:nvSpPr>
        <p:spPr>
          <a:xfrm>
            <a:off x="2735589" y="384182"/>
            <a:ext cx="367282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highlight>
                  <a:srgbClr val="C0C0C0"/>
                </a:highlight>
              </a:rPr>
              <a:t>Listen and say </a:t>
            </a:r>
            <a:endParaRPr lang="ar-SA" sz="4400" b="1" dirty="0">
              <a:solidFill>
                <a:srgbClr val="FF0000"/>
              </a:solidFill>
              <a:highlight>
                <a:srgbClr val="C0C0C0"/>
              </a:highlight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10AF2BDB-D7A5-4E47-9BFF-B497A365D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559" y="1460312"/>
            <a:ext cx="4238562" cy="4589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Bernoulli's Principle - Physics">
            <a:extLst>
              <a:ext uri="{FF2B5EF4-FFF2-40B4-BE49-F238E27FC236}">
                <a16:creationId xmlns:a16="http://schemas.microsoft.com/office/drawing/2014/main" id="{C4F996A9-4FAC-4E06-9DA0-C6F8920DC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339" y="2616556"/>
            <a:ext cx="2878102" cy="193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3F0B065E-EFB4-4F0F-B953-7C73C3696CF9}"/>
              </a:ext>
            </a:extLst>
          </p:cNvPr>
          <p:cNvSpPr txBox="1"/>
          <p:nvPr/>
        </p:nvSpPr>
        <p:spPr>
          <a:xfrm>
            <a:off x="5706339" y="1637731"/>
            <a:ext cx="2878102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5400" dirty="0">
                <a:solidFill>
                  <a:srgbClr val="0070C0"/>
                </a:solidFill>
                <a:latin typeface="Comic Sans MS" panose="030F0702030302020204" pitchFamily="66" charset="0"/>
              </a:rPr>
              <a:t>B</a:t>
            </a:r>
            <a:r>
              <a:rPr lang="en-US" sz="5400" dirty="0">
                <a:latin typeface="Comic Sans MS" panose="030F0702030302020204" pitchFamily="66" charset="0"/>
              </a:rPr>
              <a:t> or </a:t>
            </a:r>
            <a:r>
              <a:rPr lang="en-US" sz="5400" dirty="0">
                <a:solidFill>
                  <a:srgbClr val="C00000"/>
                </a:solidFill>
                <a:latin typeface="Comic Sans MS" panose="030F0702030302020204" pitchFamily="66" charset="0"/>
              </a:rPr>
              <a:t>P</a:t>
            </a:r>
            <a:r>
              <a:rPr lang="en-US" sz="5400" dirty="0">
                <a:latin typeface="Comic Sans MS" panose="030F0702030302020204" pitchFamily="66" charset="0"/>
              </a:rPr>
              <a:t> </a:t>
            </a:r>
            <a:endParaRPr lang="ar-SA" sz="5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759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47B7631E-BCFA-49C1-8906-DAA0B95B8740}"/>
              </a:ext>
            </a:extLst>
          </p:cNvPr>
          <p:cNvSpPr txBox="1"/>
          <p:nvPr/>
        </p:nvSpPr>
        <p:spPr>
          <a:xfrm>
            <a:off x="177424" y="3295176"/>
            <a:ext cx="1547351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dirty="0">
                <a:solidFill>
                  <a:srgbClr val="7030A0"/>
                </a:solidFill>
                <a:latin typeface="Comic Sans MS" panose="030F0702030302020204" pitchFamily="66" charset="0"/>
              </a:rPr>
              <a:t>Listen and point </a:t>
            </a:r>
            <a:endParaRPr lang="en-US" sz="2000" dirty="0">
              <a:solidFill>
                <a:srgbClr val="7030A0"/>
              </a:solidFill>
            </a:endParaRPr>
          </a:p>
          <a:p>
            <a:pPr algn="ctr"/>
            <a:r>
              <a:rPr lang="ar-SA" sz="2800" dirty="0">
                <a:solidFill>
                  <a:srgbClr val="C00000"/>
                </a:solidFill>
                <a:cs typeface="+mj-cs"/>
              </a:rPr>
              <a:t>استمع ثم تبع </a:t>
            </a: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C013A68B-D646-414A-BAD6-BA671E4ED307}"/>
              </a:ext>
            </a:extLst>
          </p:cNvPr>
          <p:cNvSpPr/>
          <p:nvPr/>
        </p:nvSpPr>
        <p:spPr>
          <a:xfrm>
            <a:off x="678144" y="2546310"/>
            <a:ext cx="545910" cy="559558"/>
          </a:xfrm>
          <a:prstGeom prst="ellipse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dirty="0"/>
              <a:t>1</a:t>
            </a:r>
            <a:endParaRPr lang="ar-SA" sz="3200" dirty="0"/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6FE91E11-C8D2-454C-8AB2-33341CAB4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8350" y="88780"/>
            <a:ext cx="6928226" cy="4699812"/>
          </a:xfrm>
          <a:prstGeom prst="rect">
            <a:avLst/>
          </a:prstGeom>
        </p:spPr>
      </p:pic>
      <p:pic>
        <p:nvPicPr>
          <p:cNvPr id="7" name="We Can 3 (2020) SB_CD 1_26">
            <a:hlinkClick r:id="" action="ppaction://media"/>
            <a:extLst>
              <a:ext uri="{FF2B5EF4-FFF2-40B4-BE49-F238E27FC236}">
                <a16:creationId xmlns:a16="http://schemas.microsoft.com/office/drawing/2014/main" id="{B042A9FE-814D-4D43-8718-BF06F6537D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rgbClr val="55257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45477" y="4554757"/>
            <a:ext cx="987188" cy="98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1442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4811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 build="p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47B7631E-BCFA-49C1-8906-DAA0B95B8740}"/>
              </a:ext>
            </a:extLst>
          </p:cNvPr>
          <p:cNvSpPr txBox="1"/>
          <p:nvPr/>
        </p:nvSpPr>
        <p:spPr>
          <a:xfrm>
            <a:off x="1347406" y="1170793"/>
            <a:ext cx="669256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dirty="0">
                <a:solidFill>
                  <a:srgbClr val="7030A0"/>
                </a:solidFill>
                <a:latin typeface="Comic Sans MS" panose="030F0702030302020204" pitchFamily="66" charset="0"/>
              </a:rPr>
              <a:t>Practice and act out the talks in pairs </a:t>
            </a:r>
            <a:endParaRPr lang="en-US" sz="2000" dirty="0">
              <a:solidFill>
                <a:srgbClr val="7030A0"/>
              </a:solidFill>
            </a:endParaRPr>
          </a:p>
          <a:p>
            <a:pPr algn="ctr"/>
            <a:r>
              <a:rPr lang="ar-SA" sz="2800" dirty="0">
                <a:solidFill>
                  <a:srgbClr val="C00000"/>
                </a:solidFill>
                <a:cs typeface="+mj-cs"/>
              </a:rPr>
              <a:t>تدرب على المحادثة مع زميلك </a:t>
            </a: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C013A68B-D646-414A-BAD6-BA671E4ED307}"/>
              </a:ext>
            </a:extLst>
          </p:cNvPr>
          <p:cNvSpPr/>
          <p:nvPr/>
        </p:nvSpPr>
        <p:spPr>
          <a:xfrm>
            <a:off x="762000" y="1170793"/>
            <a:ext cx="545910" cy="559558"/>
          </a:xfrm>
          <a:prstGeom prst="ellipse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dirty="0"/>
              <a:t>2</a:t>
            </a:r>
            <a:endParaRPr lang="ar-SA" sz="3200" dirty="0"/>
          </a:p>
        </p:txBody>
      </p:sp>
      <p:pic>
        <p:nvPicPr>
          <p:cNvPr id="3074" name="Picture 2" descr="Câble En Métal D'isolement. Illustration De Vecteur Illustration de Vecteur  - Illustration du configuration, acier: 35734503">
            <a:extLst>
              <a:ext uri="{FF2B5EF4-FFF2-40B4-BE49-F238E27FC236}">
                <a16:creationId xmlns:a16="http://schemas.microsoft.com/office/drawing/2014/main" id="{3BD329F4-C5CC-4AD9-9291-3C3056270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4" b="89929" l="9500" r="93500">
                        <a14:foregroundMark x1="77375" y1="21908" x2="81000" y2="34452"/>
                        <a14:foregroundMark x1="89000" y1="57597" x2="93500" y2="59011"/>
                        <a14:foregroundMark x1="78500" y1="47880" x2="82625" y2="69965"/>
                        <a14:foregroundMark x1="82625" y1="69965" x2="80875" y2="87809"/>
                        <a14:foregroundMark x1="80875" y1="87809" x2="81375" y2="88693"/>
                        <a14:foregroundMark x1="70750" y1="31449" x2="73250" y2="40813"/>
                        <a14:foregroundMark x1="73250" y1="40813" x2="73250" y2="40813"/>
                        <a14:foregroundMark x1="72375" y1="85866" x2="66875" y2="89223"/>
                        <a14:foregroundMark x1="26750" y1="31449" x2="28375" y2="36572"/>
                        <a14:foregroundMark x1="20750" y1="31272" x2="16625" y2="36572"/>
                        <a14:foregroundMark x1="11375" y1="37809" x2="9500" y2="42049"/>
                        <a14:foregroundMark x1="27750" y1="81625" x2="30625" y2="88339"/>
                        <a14:foregroundMark x1="19750" y1="82862" x2="15625" y2="89929"/>
                        <a14:foregroundMark x1="15625" y1="89929" x2="15250" y2="89929"/>
                        <a14:foregroundMark x1="28000" y1="15194" x2="28000" y2="15194"/>
                        <a14:foregroundMark x1="58750" y1="47173" x2="58750" y2="47173"/>
                        <a14:foregroundMark x1="58750" y1="47173" x2="52250" y2="52650"/>
                        <a14:foregroundMark x1="52250" y1="52650" x2="44625" y2="54947"/>
                        <a14:foregroundMark x1="44625" y1="54947" x2="31375" y2="484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910" y="1924333"/>
            <a:ext cx="6488684" cy="420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735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47B7631E-BCFA-49C1-8906-DAA0B95B8740}"/>
              </a:ext>
            </a:extLst>
          </p:cNvPr>
          <p:cNvSpPr txBox="1"/>
          <p:nvPr/>
        </p:nvSpPr>
        <p:spPr>
          <a:xfrm>
            <a:off x="932598" y="1562778"/>
            <a:ext cx="799303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omic Sans MS" panose="030F0702030302020204" pitchFamily="66" charset="0"/>
              </a:rPr>
              <a:t>Listen, say, and match. Then write the missing letters </a:t>
            </a:r>
          </a:p>
          <a:p>
            <a:r>
              <a:rPr lang="ar-SA" sz="2400" dirty="0">
                <a:solidFill>
                  <a:srgbClr val="C00000"/>
                </a:solidFill>
                <a:cs typeface="+mj-cs"/>
              </a:rPr>
              <a:t>استمع ، اقراء ثم وصل الكلمات للصور . بعد ذلك أكمل الحروف الناقصة </a:t>
            </a: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C013A68B-D646-414A-BAD6-BA671E4ED307}"/>
              </a:ext>
            </a:extLst>
          </p:cNvPr>
          <p:cNvSpPr/>
          <p:nvPr/>
        </p:nvSpPr>
        <p:spPr>
          <a:xfrm>
            <a:off x="218364" y="1589564"/>
            <a:ext cx="545910" cy="559558"/>
          </a:xfrm>
          <a:prstGeom prst="ellipse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dirty="0"/>
              <a:t>3</a:t>
            </a:r>
            <a:endParaRPr lang="ar-SA" sz="3200" dirty="0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87B19D52-7CB3-4A31-9545-309C26E4B1E0}"/>
              </a:ext>
            </a:extLst>
          </p:cNvPr>
          <p:cNvSpPr txBox="1"/>
          <p:nvPr/>
        </p:nvSpPr>
        <p:spPr>
          <a:xfrm>
            <a:off x="2040340" y="245660"/>
            <a:ext cx="545910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800" u="sng" dirty="0">
                <a:solidFill>
                  <a:srgbClr val="FF0000"/>
                </a:solidFill>
              </a:rPr>
              <a:t>Sounds and Letters </a:t>
            </a:r>
            <a:endParaRPr lang="ar-SA" sz="4800" u="sng" dirty="0">
              <a:solidFill>
                <a:srgbClr val="FF0000"/>
              </a:solidFill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DD0D23BD-0C03-4548-A924-156615F48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672" y="2393775"/>
            <a:ext cx="8161361" cy="2451180"/>
          </a:xfrm>
          <a:prstGeom prst="rect">
            <a:avLst/>
          </a:prstGeom>
        </p:spPr>
      </p:pic>
      <p:sp>
        <p:nvSpPr>
          <p:cNvPr id="8" name="شكل حر: شكل 7">
            <a:extLst>
              <a:ext uri="{FF2B5EF4-FFF2-40B4-BE49-F238E27FC236}">
                <a16:creationId xmlns:a16="http://schemas.microsoft.com/office/drawing/2014/main" id="{48449346-7640-4809-AF8D-3CDDCF7FE30B}"/>
              </a:ext>
            </a:extLst>
          </p:cNvPr>
          <p:cNvSpPr/>
          <p:nvPr/>
        </p:nvSpPr>
        <p:spPr>
          <a:xfrm>
            <a:off x="3998794" y="2811439"/>
            <a:ext cx="3698543" cy="1569492"/>
          </a:xfrm>
          <a:custGeom>
            <a:avLst/>
            <a:gdLst>
              <a:gd name="connsiteX0" fmla="*/ 0 w 3698543"/>
              <a:gd name="connsiteY0" fmla="*/ 0 h 1569492"/>
              <a:gd name="connsiteX1" fmla="*/ 13648 w 3698543"/>
              <a:gd name="connsiteY1" fmla="*/ 109182 h 1569492"/>
              <a:gd name="connsiteX2" fmla="*/ 54591 w 3698543"/>
              <a:gd name="connsiteY2" fmla="*/ 163773 h 1569492"/>
              <a:gd name="connsiteX3" fmla="*/ 150125 w 3698543"/>
              <a:gd name="connsiteY3" fmla="*/ 300251 h 1569492"/>
              <a:gd name="connsiteX4" fmla="*/ 204716 w 3698543"/>
              <a:gd name="connsiteY4" fmla="*/ 354842 h 1569492"/>
              <a:gd name="connsiteX5" fmla="*/ 300251 w 3698543"/>
              <a:gd name="connsiteY5" fmla="*/ 477671 h 1569492"/>
              <a:gd name="connsiteX6" fmla="*/ 423081 w 3698543"/>
              <a:gd name="connsiteY6" fmla="*/ 614149 h 1569492"/>
              <a:gd name="connsiteX7" fmla="*/ 464024 w 3698543"/>
              <a:gd name="connsiteY7" fmla="*/ 655092 h 1569492"/>
              <a:gd name="connsiteX8" fmla="*/ 504967 w 3698543"/>
              <a:gd name="connsiteY8" fmla="*/ 696036 h 1569492"/>
              <a:gd name="connsiteX9" fmla="*/ 600502 w 3698543"/>
              <a:gd name="connsiteY9" fmla="*/ 764274 h 1569492"/>
              <a:gd name="connsiteX10" fmla="*/ 627797 w 3698543"/>
              <a:gd name="connsiteY10" fmla="*/ 805218 h 1569492"/>
              <a:gd name="connsiteX11" fmla="*/ 764275 w 3698543"/>
              <a:gd name="connsiteY11" fmla="*/ 928048 h 1569492"/>
              <a:gd name="connsiteX12" fmla="*/ 846161 w 3698543"/>
              <a:gd name="connsiteY12" fmla="*/ 982639 h 1569492"/>
              <a:gd name="connsiteX13" fmla="*/ 900752 w 3698543"/>
              <a:gd name="connsiteY13" fmla="*/ 1009934 h 1569492"/>
              <a:gd name="connsiteX14" fmla="*/ 941696 w 3698543"/>
              <a:gd name="connsiteY14" fmla="*/ 1050877 h 1569492"/>
              <a:gd name="connsiteX15" fmla="*/ 996287 w 3698543"/>
              <a:gd name="connsiteY15" fmla="*/ 1078173 h 1569492"/>
              <a:gd name="connsiteX16" fmla="*/ 1037230 w 3698543"/>
              <a:gd name="connsiteY16" fmla="*/ 1105468 h 1569492"/>
              <a:gd name="connsiteX17" fmla="*/ 1091821 w 3698543"/>
              <a:gd name="connsiteY17" fmla="*/ 1146412 h 1569492"/>
              <a:gd name="connsiteX18" fmla="*/ 1132764 w 3698543"/>
              <a:gd name="connsiteY18" fmla="*/ 1187355 h 1569492"/>
              <a:gd name="connsiteX19" fmla="*/ 1228299 w 3698543"/>
              <a:gd name="connsiteY19" fmla="*/ 1241946 h 1569492"/>
              <a:gd name="connsiteX20" fmla="*/ 1323833 w 3698543"/>
              <a:gd name="connsiteY20" fmla="*/ 1296537 h 1569492"/>
              <a:gd name="connsiteX21" fmla="*/ 1378424 w 3698543"/>
              <a:gd name="connsiteY21" fmla="*/ 1337480 h 1569492"/>
              <a:gd name="connsiteX22" fmla="*/ 1419367 w 3698543"/>
              <a:gd name="connsiteY22" fmla="*/ 1351128 h 1569492"/>
              <a:gd name="connsiteX23" fmla="*/ 1473958 w 3698543"/>
              <a:gd name="connsiteY23" fmla="*/ 1392071 h 1569492"/>
              <a:gd name="connsiteX24" fmla="*/ 1528549 w 3698543"/>
              <a:gd name="connsiteY24" fmla="*/ 1405719 h 1569492"/>
              <a:gd name="connsiteX25" fmla="*/ 1583140 w 3698543"/>
              <a:gd name="connsiteY25" fmla="*/ 1433015 h 1569492"/>
              <a:gd name="connsiteX26" fmla="*/ 1624084 w 3698543"/>
              <a:gd name="connsiteY26" fmla="*/ 1446662 h 1569492"/>
              <a:gd name="connsiteX27" fmla="*/ 1665027 w 3698543"/>
              <a:gd name="connsiteY27" fmla="*/ 1473958 h 1569492"/>
              <a:gd name="connsiteX28" fmla="*/ 1801505 w 3698543"/>
              <a:gd name="connsiteY28" fmla="*/ 1514901 h 1569492"/>
              <a:gd name="connsiteX29" fmla="*/ 2074460 w 3698543"/>
              <a:gd name="connsiteY29" fmla="*/ 1569492 h 1569492"/>
              <a:gd name="connsiteX30" fmla="*/ 2743200 w 3698543"/>
              <a:gd name="connsiteY30" fmla="*/ 1555845 h 1569492"/>
              <a:gd name="connsiteX31" fmla="*/ 2947916 w 3698543"/>
              <a:gd name="connsiteY31" fmla="*/ 1528549 h 1569492"/>
              <a:gd name="connsiteX32" fmla="*/ 2988860 w 3698543"/>
              <a:gd name="connsiteY32" fmla="*/ 1514901 h 1569492"/>
              <a:gd name="connsiteX33" fmla="*/ 3125337 w 3698543"/>
              <a:gd name="connsiteY33" fmla="*/ 1473958 h 1569492"/>
              <a:gd name="connsiteX34" fmla="*/ 3207224 w 3698543"/>
              <a:gd name="connsiteY34" fmla="*/ 1446662 h 1569492"/>
              <a:gd name="connsiteX35" fmla="*/ 3316406 w 3698543"/>
              <a:gd name="connsiteY35" fmla="*/ 1405719 h 1569492"/>
              <a:gd name="connsiteX36" fmla="*/ 3357349 w 3698543"/>
              <a:gd name="connsiteY36" fmla="*/ 1378424 h 1569492"/>
              <a:gd name="connsiteX37" fmla="*/ 3439236 w 3698543"/>
              <a:gd name="connsiteY37" fmla="*/ 1351128 h 1569492"/>
              <a:gd name="connsiteX38" fmla="*/ 3480179 w 3698543"/>
              <a:gd name="connsiteY38" fmla="*/ 1337480 h 1569492"/>
              <a:gd name="connsiteX39" fmla="*/ 3589361 w 3698543"/>
              <a:gd name="connsiteY39" fmla="*/ 1269242 h 1569492"/>
              <a:gd name="connsiteX40" fmla="*/ 3684896 w 3698543"/>
              <a:gd name="connsiteY40" fmla="*/ 1214651 h 1569492"/>
              <a:gd name="connsiteX41" fmla="*/ 3698543 w 3698543"/>
              <a:gd name="connsiteY41" fmla="*/ 1187355 h 1569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698543" h="1569492">
                <a:moveTo>
                  <a:pt x="0" y="0"/>
                </a:moveTo>
                <a:cubicBezTo>
                  <a:pt x="4549" y="36394"/>
                  <a:pt x="2050" y="74387"/>
                  <a:pt x="13648" y="109182"/>
                </a:cubicBezTo>
                <a:cubicBezTo>
                  <a:pt x="20841" y="130761"/>
                  <a:pt x="41547" y="145139"/>
                  <a:pt x="54591" y="163773"/>
                </a:cubicBezTo>
                <a:cubicBezTo>
                  <a:pt x="80310" y="200514"/>
                  <a:pt x="118267" y="263841"/>
                  <a:pt x="150125" y="300251"/>
                </a:cubicBezTo>
                <a:cubicBezTo>
                  <a:pt x="167071" y="319618"/>
                  <a:pt x="186519" y="336645"/>
                  <a:pt x="204716" y="354842"/>
                </a:cubicBezTo>
                <a:cubicBezTo>
                  <a:pt x="237434" y="452992"/>
                  <a:pt x="189778" y="330372"/>
                  <a:pt x="300251" y="477671"/>
                </a:cubicBezTo>
                <a:cubicBezTo>
                  <a:pt x="364355" y="563144"/>
                  <a:pt x="325110" y="516178"/>
                  <a:pt x="423081" y="614149"/>
                </a:cubicBezTo>
                <a:lnTo>
                  <a:pt x="464024" y="655092"/>
                </a:lnTo>
                <a:cubicBezTo>
                  <a:pt x="477672" y="668740"/>
                  <a:pt x="488908" y="685330"/>
                  <a:pt x="504967" y="696036"/>
                </a:cubicBezTo>
                <a:cubicBezTo>
                  <a:pt x="564836" y="735948"/>
                  <a:pt x="532788" y="713490"/>
                  <a:pt x="600502" y="764274"/>
                </a:cubicBezTo>
                <a:cubicBezTo>
                  <a:pt x="609600" y="777922"/>
                  <a:pt x="616900" y="792958"/>
                  <a:pt x="627797" y="805218"/>
                </a:cubicBezTo>
                <a:cubicBezTo>
                  <a:pt x="679883" y="863814"/>
                  <a:pt x="705841" y="887144"/>
                  <a:pt x="764275" y="928048"/>
                </a:cubicBezTo>
                <a:cubicBezTo>
                  <a:pt x="791150" y="946861"/>
                  <a:pt x="816819" y="967968"/>
                  <a:pt x="846161" y="982639"/>
                </a:cubicBezTo>
                <a:cubicBezTo>
                  <a:pt x="864358" y="991737"/>
                  <a:pt x="884197" y="998109"/>
                  <a:pt x="900752" y="1009934"/>
                </a:cubicBezTo>
                <a:cubicBezTo>
                  <a:pt x="916458" y="1021152"/>
                  <a:pt x="925990" y="1039659"/>
                  <a:pt x="941696" y="1050877"/>
                </a:cubicBezTo>
                <a:cubicBezTo>
                  <a:pt x="958251" y="1062702"/>
                  <a:pt x="978623" y="1068079"/>
                  <a:pt x="996287" y="1078173"/>
                </a:cubicBezTo>
                <a:cubicBezTo>
                  <a:pt x="1010528" y="1086311"/>
                  <a:pt x="1023883" y="1095934"/>
                  <a:pt x="1037230" y="1105468"/>
                </a:cubicBezTo>
                <a:cubicBezTo>
                  <a:pt x="1055739" y="1118689"/>
                  <a:pt x="1074551" y="1131609"/>
                  <a:pt x="1091821" y="1146412"/>
                </a:cubicBezTo>
                <a:cubicBezTo>
                  <a:pt x="1106475" y="1158973"/>
                  <a:pt x="1117058" y="1176137"/>
                  <a:pt x="1132764" y="1187355"/>
                </a:cubicBezTo>
                <a:cubicBezTo>
                  <a:pt x="1226198" y="1254094"/>
                  <a:pt x="1150938" y="1177480"/>
                  <a:pt x="1228299" y="1241946"/>
                </a:cubicBezTo>
                <a:cubicBezTo>
                  <a:pt x="1297995" y="1300025"/>
                  <a:pt x="1235465" y="1274444"/>
                  <a:pt x="1323833" y="1296537"/>
                </a:cubicBezTo>
                <a:cubicBezTo>
                  <a:pt x="1342030" y="1310185"/>
                  <a:pt x="1358675" y="1326195"/>
                  <a:pt x="1378424" y="1337480"/>
                </a:cubicBezTo>
                <a:cubicBezTo>
                  <a:pt x="1390914" y="1344617"/>
                  <a:pt x="1406877" y="1343991"/>
                  <a:pt x="1419367" y="1351128"/>
                </a:cubicBezTo>
                <a:cubicBezTo>
                  <a:pt x="1439116" y="1362413"/>
                  <a:pt x="1453613" y="1381899"/>
                  <a:pt x="1473958" y="1392071"/>
                </a:cubicBezTo>
                <a:cubicBezTo>
                  <a:pt x="1490735" y="1400459"/>
                  <a:pt x="1510986" y="1399133"/>
                  <a:pt x="1528549" y="1405719"/>
                </a:cubicBezTo>
                <a:cubicBezTo>
                  <a:pt x="1547599" y="1412863"/>
                  <a:pt x="1564440" y="1425001"/>
                  <a:pt x="1583140" y="1433015"/>
                </a:cubicBezTo>
                <a:cubicBezTo>
                  <a:pt x="1596363" y="1438682"/>
                  <a:pt x="1610436" y="1442113"/>
                  <a:pt x="1624084" y="1446662"/>
                </a:cubicBezTo>
                <a:cubicBezTo>
                  <a:pt x="1637732" y="1455761"/>
                  <a:pt x="1650038" y="1467296"/>
                  <a:pt x="1665027" y="1473958"/>
                </a:cubicBezTo>
                <a:cubicBezTo>
                  <a:pt x="1731852" y="1503659"/>
                  <a:pt x="1740420" y="1496576"/>
                  <a:pt x="1801505" y="1514901"/>
                </a:cubicBezTo>
                <a:cubicBezTo>
                  <a:pt x="1974752" y="1566875"/>
                  <a:pt x="1787096" y="1528441"/>
                  <a:pt x="2074460" y="1569492"/>
                </a:cubicBezTo>
                <a:lnTo>
                  <a:pt x="2743200" y="1555845"/>
                </a:lnTo>
                <a:cubicBezTo>
                  <a:pt x="2778199" y="1554638"/>
                  <a:pt x="2902868" y="1538560"/>
                  <a:pt x="2947916" y="1528549"/>
                </a:cubicBezTo>
                <a:cubicBezTo>
                  <a:pt x="2961960" y="1525428"/>
                  <a:pt x="2975027" y="1518853"/>
                  <a:pt x="2988860" y="1514901"/>
                </a:cubicBezTo>
                <a:cubicBezTo>
                  <a:pt x="3133240" y="1473651"/>
                  <a:pt x="2930744" y="1538824"/>
                  <a:pt x="3125337" y="1473958"/>
                </a:cubicBezTo>
                <a:cubicBezTo>
                  <a:pt x="3125339" y="1473957"/>
                  <a:pt x="3207221" y="1446663"/>
                  <a:pt x="3207224" y="1446662"/>
                </a:cubicBezTo>
                <a:cubicBezTo>
                  <a:pt x="3278592" y="1410979"/>
                  <a:pt x="3242078" y="1424301"/>
                  <a:pt x="3316406" y="1405719"/>
                </a:cubicBezTo>
                <a:cubicBezTo>
                  <a:pt x="3330054" y="1396621"/>
                  <a:pt x="3342360" y="1385086"/>
                  <a:pt x="3357349" y="1378424"/>
                </a:cubicBezTo>
                <a:cubicBezTo>
                  <a:pt x="3383641" y="1366739"/>
                  <a:pt x="3411940" y="1360227"/>
                  <a:pt x="3439236" y="1351128"/>
                </a:cubicBezTo>
                <a:cubicBezTo>
                  <a:pt x="3452884" y="1346579"/>
                  <a:pt x="3467312" y="1343913"/>
                  <a:pt x="3480179" y="1337480"/>
                </a:cubicBezTo>
                <a:cubicBezTo>
                  <a:pt x="3618491" y="1268325"/>
                  <a:pt x="3447638" y="1357819"/>
                  <a:pt x="3589361" y="1269242"/>
                </a:cubicBezTo>
                <a:cubicBezTo>
                  <a:pt x="3617898" y="1251406"/>
                  <a:pt x="3659857" y="1239690"/>
                  <a:pt x="3684896" y="1214651"/>
                </a:cubicBezTo>
                <a:cubicBezTo>
                  <a:pt x="3692089" y="1207458"/>
                  <a:pt x="3693994" y="1196454"/>
                  <a:pt x="3698543" y="1187355"/>
                </a:cubicBezTo>
              </a:path>
            </a:pathLst>
          </a:cu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شكل حر: شكل 8">
            <a:extLst>
              <a:ext uri="{FF2B5EF4-FFF2-40B4-BE49-F238E27FC236}">
                <a16:creationId xmlns:a16="http://schemas.microsoft.com/office/drawing/2014/main" id="{058D9660-9B9F-4F69-8451-B6960E2B2F2C}"/>
              </a:ext>
            </a:extLst>
          </p:cNvPr>
          <p:cNvSpPr/>
          <p:nvPr/>
        </p:nvSpPr>
        <p:spPr>
          <a:xfrm>
            <a:off x="2251881" y="2743200"/>
            <a:ext cx="3248167" cy="1514901"/>
          </a:xfrm>
          <a:custGeom>
            <a:avLst/>
            <a:gdLst>
              <a:gd name="connsiteX0" fmla="*/ 3248167 w 3248167"/>
              <a:gd name="connsiteY0" fmla="*/ 0 h 1514901"/>
              <a:gd name="connsiteX1" fmla="*/ 3179928 w 3248167"/>
              <a:gd name="connsiteY1" fmla="*/ 68239 h 1514901"/>
              <a:gd name="connsiteX2" fmla="*/ 3152632 w 3248167"/>
              <a:gd name="connsiteY2" fmla="*/ 122830 h 1514901"/>
              <a:gd name="connsiteX3" fmla="*/ 3098041 w 3248167"/>
              <a:gd name="connsiteY3" fmla="*/ 204716 h 1514901"/>
              <a:gd name="connsiteX4" fmla="*/ 3070746 w 3248167"/>
              <a:gd name="connsiteY4" fmla="*/ 259307 h 1514901"/>
              <a:gd name="connsiteX5" fmla="*/ 3002507 w 3248167"/>
              <a:gd name="connsiteY5" fmla="*/ 341194 h 1514901"/>
              <a:gd name="connsiteX6" fmla="*/ 2947916 w 3248167"/>
              <a:gd name="connsiteY6" fmla="*/ 423081 h 1514901"/>
              <a:gd name="connsiteX7" fmla="*/ 2920620 w 3248167"/>
              <a:gd name="connsiteY7" fmla="*/ 464024 h 1514901"/>
              <a:gd name="connsiteX8" fmla="*/ 2879677 w 3248167"/>
              <a:gd name="connsiteY8" fmla="*/ 504967 h 1514901"/>
              <a:gd name="connsiteX9" fmla="*/ 2825086 w 3248167"/>
              <a:gd name="connsiteY9" fmla="*/ 600501 h 1514901"/>
              <a:gd name="connsiteX10" fmla="*/ 2784143 w 3248167"/>
              <a:gd name="connsiteY10" fmla="*/ 627797 h 1514901"/>
              <a:gd name="connsiteX11" fmla="*/ 2743200 w 3248167"/>
              <a:gd name="connsiteY11" fmla="*/ 668740 h 1514901"/>
              <a:gd name="connsiteX12" fmla="*/ 2702256 w 3248167"/>
              <a:gd name="connsiteY12" fmla="*/ 696036 h 1514901"/>
              <a:gd name="connsiteX13" fmla="*/ 2661313 w 3248167"/>
              <a:gd name="connsiteY13" fmla="*/ 736979 h 1514901"/>
              <a:gd name="connsiteX14" fmla="*/ 2620370 w 3248167"/>
              <a:gd name="connsiteY14" fmla="*/ 764275 h 1514901"/>
              <a:gd name="connsiteX15" fmla="*/ 2538483 w 3248167"/>
              <a:gd name="connsiteY15" fmla="*/ 846161 h 1514901"/>
              <a:gd name="connsiteX16" fmla="*/ 2497540 w 3248167"/>
              <a:gd name="connsiteY16" fmla="*/ 873457 h 1514901"/>
              <a:gd name="connsiteX17" fmla="*/ 2374710 w 3248167"/>
              <a:gd name="connsiteY17" fmla="*/ 968991 h 1514901"/>
              <a:gd name="connsiteX18" fmla="*/ 2333767 w 3248167"/>
              <a:gd name="connsiteY18" fmla="*/ 996287 h 1514901"/>
              <a:gd name="connsiteX19" fmla="*/ 2292823 w 3248167"/>
              <a:gd name="connsiteY19" fmla="*/ 1023582 h 1514901"/>
              <a:gd name="connsiteX20" fmla="*/ 2224585 w 3248167"/>
              <a:gd name="connsiteY20" fmla="*/ 1078173 h 1514901"/>
              <a:gd name="connsiteX21" fmla="*/ 2183641 w 3248167"/>
              <a:gd name="connsiteY21" fmla="*/ 1119116 h 1514901"/>
              <a:gd name="connsiteX22" fmla="*/ 2060812 w 3248167"/>
              <a:gd name="connsiteY22" fmla="*/ 1201003 h 1514901"/>
              <a:gd name="connsiteX23" fmla="*/ 2006220 w 3248167"/>
              <a:gd name="connsiteY23" fmla="*/ 1241946 h 1514901"/>
              <a:gd name="connsiteX24" fmla="*/ 1951629 w 3248167"/>
              <a:gd name="connsiteY24" fmla="*/ 1255594 h 1514901"/>
              <a:gd name="connsiteX25" fmla="*/ 1910686 w 3248167"/>
              <a:gd name="connsiteY25" fmla="*/ 1282890 h 1514901"/>
              <a:gd name="connsiteX26" fmla="*/ 1828800 w 3248167"/>
              <a:gd name="connsiteY26" fmla="*/ 1310185 h 1514901"/>
              <a:gd name="connsiteX27" fmla="*/ 1787856 w 3248167"/>
              <a:gd name="connsiteY27" fmla="*/ 1351128 h 1514901"/>
              <a:gd name="connsiteX28" fmla="*/ 1637731 w 3248167"/>
              <a:gd name="connsiteY28" fmla="*/ 1405719 h 1514901"/>
              <a:gd name="connsiteX29" fmla="*/ 1514901 w 3248167"/>
              <a:gd name="connsiteY29" fmla="*/ 1446663 h 1514901"/>
              <a:gd name="connsiteX30" fmla="*/ 1473958 w 3248167"/>
              <a:gd name="connsiteY30" fmla="*/ 1460310 h 1514901"/>
              <a:gd name="connsiteX31" fmla="*/ 1433015 w 3248167"/>
              <a:gd name="connsiteY31" fmla="*/ 1473958 h 1514901"/>
              <a:gd name="connsiteX32" fmla="*/ 1282889 w 3248167"/>
              <a:gd name="connsiteY32" fmla="*/ 1514901 h 1514901"/>
              <a:gd name="connsiteX33" fmla="*/ 614149 w 3248167"/>
              <a:gd name="connsiteY33" fmla="*/ 1487606 h 1514901"/>
              <a:gd name="connsiteX34" fmla="*/ 532262 w 3248167"/>
              <a:gd name="connsiteY34" fmla="*/ 1473958 h 1514901"/>
              <a:gd name="connsiteX35" fmla="*/ 491319 w 3248167"/>
              <a:gd name="connsiteY35" fmla="*/ 1460310 h 1514901"/>
              <a:gd name="connsiteX36" fmla="*/ 382137 w 3248167"/>
              <a:gd name="connsiteY36" fmla="*/ 1433015 h 1514901"/>
              <a:gd name="connsiteX37" fmla="*/ 300250 w 3248167"/>
              <a:gd name="connsiteY37" fmla="*/ 1405719 h 1514901"/>
              <a:gd name="connsiteX38" fmla="*/ 191068 w 3248167"/>
              <a:gd name="connsiteY38" fmla="*/ 1364776 h 1514901"/>
              <a:gd name="connsiteX39" fmla="*/ 0 w 3248167"/>
              <a:gd name="connsiteY39" fmla="*/ 1337481 h 1514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248167" h="1514901">
                <a:moveTo>
                  <a:pt x="3248167" y="0"/>
                </a:moveTo>
                <a:cubicBezTo>
                  <a:pt x="3225421" y="22746"/>
                  <a:pt x="3199677" y="42847"/>
                  <a:pt x="3179928" y="68239"/>
                </a:cubicBezTo>
                <a:cubicBezTo>
                  <a:pt x="3167437" y="84298"/>
                  <a:pt x="3163099" y="105384"/>
                  <a:pt x="3152632" y="122830"/>
                </a:cubicBezTo>
                <a:cubicBezTo>
                  <a:pt x="3135754" y="150960"/>
                  <a:pt x="3112712" y="175374"/>
                  <a:pt x="3098041" y="204716"/>
                </a:cubicBezTo>
                <a:cubicBezTo>
                  <a:pt x="3088943" y="222913"/>
                  <a:pt x="3080840" y="241643"/>
                  <a:pt x="3070746" y="259307"/>
                </a:cubicBezTo>
                <a:cubicBezTo>
                  <a:pt x="3025729" y="338088"/>
                  <a:pt x="3063303" y="263027"/>
                  <a:pt x="3002507" y="341194"/>
                </a:cubicBezTo>
                <a:cubicBezTo>
                  <a:pt x="2982367" y="367089"/>
                  <a:pt x="2966113" y="395785"/>
                  <a:pt x="2947916" y="423081"/>
                </a:cubicBezTo>
                <a:cubicBezTo>
                  <a:pt x="2938817" y="436729"/>
                  <a:pt x="2932218" y="452426"/>
                  <a:pt x="2920620" y="464024"/>
                </a:cubicBezTo>
                <a:lnTo>
                  <a:pt x="2879677" y="504967"/>
                </a:lnTo>
                <a:cubicBezTo>
                  <a:pt x="2868971" y="526379"/>
                  <a:pt x="2844379" y="581208"/>
                  <a:pt x="2825086" y="600501"/>
                </a:cubicBezTo>
                <a:cubicBezTo>
                  <a:pt x="2813488" y="612099"/>
                  <a:pt x="2796744" y="617296"/>
                  <a:pt x="2784143" y="627797"/>
                </a:cubicBezTo>
                <a:cubicBezTo>
                  <a:pt x="2769316" y="640153"/>
                  <a:pt x="2758027" y="656384"/>
                  <a:pt x="2743200" y="668740"/>
                </a:cubicBezTo>
                <a:cubicBezTo>
                  <a:pt x="2730599" y="679241"/>
                  <a:pt x="2714857" y="685535"/>
                  <a:pt x="2702256" y="696036"/>
                </a:cubicBezTo>
                <a:cubicBezTo>
                  <a:pt x="2687429" y="708392"/>
                  <a:pt x="2676140" y="724623"/>
                  <a:pt x="2661313" y="736979"/>
                </a:cubicBezTo>
                <a:cubicBezTo>
                  <a:pt x="2648712" y="747480"/>
                  <a:pt x="2632629" y="753378"/>
                  <a:pt x="2620370" y="764275"/>
                </a:cubicBezTo>
                <a:cubicBezTo>
                  <a:pt x="2591519" y="789921"/>
                  <a:pt x="2570601" y="824748"/>
                  <a:pt x="2538483" y="846161"/>
                </a:cubicBezTo>
                <a:cubicBezTo>
                  <a:pt x="2524835" y="855260"/>
                  <a:pt x="2510141" y="862956"/>
                  <a:pt x="2497540" y="873457"/>
                </a:cubicBezTo>
                <a:cubicBezTo>
                  <a:pt x="2369263" y="980355"/>
                  <a:pt x="2581669" y="831018"/>
                  <a:pt x="2374710" y="968991"/>
                </a:cubicBezTo>
                <a:lnTo>
                  <a:pt x="2333767" y="996287"/>
                </a:lnTo>
                <a:lnTo>
                  <a:pt x="2292823" y="1023582"/>
                </a:lnTo>
                <a:cubicBezTo>
                  <a:pt x="2231780" y="1115147"/>
                  <a:pt x="2303689" y="1025438"/>
                  <a:pt x="2224585" y="1078173"/>
                </a:cubicBezTo>
                <a:cubicBezTo>
                  <a:pt x="2208526" y="1088879"/>
                  <a:pt x="2198876" y="1107266"/>
                  <a:pt x="2183641" y="1119116"/>
                </a:cubicBezTo>
                <a:cubicBezTo>
                  <a:pt x="2060973" y="1214524"/>
                  <a:pt x="2142617" y="1139651"/>
                  <a:pt x="2060812" y="1201003"/>
                </a:cubicBezTo>
                <a:cubicBezTo>
                  <a:pt x="2042615" y="1214651"/>
                  <a:pt x="2026565" y="1231774"/>
                  <a:pt x="2006220" y="1241946"/>
                </a:cubicBezTo>
                <a:cubicBezTo>
                  <a:pt x="1989443" y="1250334"/>
                  <a:pt x="1969826" y="1251045"/>
                  <a:pt x="1951629" y="1255594"/>
                </a:cubicBezTo>
                <a:cubicBezTo>
                  <a:pt x="1937981" y="1264693"/>
                  <a:pt x="1925675" y="1276228"/>
                  <a:pt x="1910686" y="1282890"/>
                </a:cubicBezTo>
                <a:cubicBezTo>
                  <a:pt x="1884394" y="1294575"/>
                  <a:pt x="1828800" y="1310185"/>
                  <a:pt x="1828800" y="1310185"/>
                </a:cubicBezTo>
                <a:cubicBezTo>
                  <a:pt x="1815152" y="1323833"/>
                  <a:pt x="1804223" y="1340898"/>
                  <a:pt x="1787856" y="1351128"/>
                </a:cubicBezTo>
                <a:cubicBezTo>
                  <a:pt x="1766147" y="1364696"/>
                  <a:pt x="1656839" y="1399350"/>
                  <a:pt x="1637731" y="1405719"/>
                </a:cubicBezTo>
                <a:lnTo>
                  <a:pt x="1514901" y="1446663"/>
                </a:lnTo>
                <a:lnTo>
                  <a:pt x="1473958" y="1460310"/>
                </a:lnTo>
                <a:cubicBezTo>
                  <a:pt x="1460310" y="1464859"/>
                  <a:pt x="1446971" y="1470469"/>
                  <a:pt x="1433015" y="1473958"/>
                </a:cubicBezTo>
                <a:cubicBezTo>
                  <a:pt x="1309876" y="1504743"/>
                  <a:pt x="1359421" y="1489391"/>
                  <a:pt x="1282889" y="1514901"/>
                </a:cubicBezTo>
                <a:cubicBezTo>
                  <a:pt x="1076533" y="1509169"/>
                  <a:pt x="830290" y="1510358"/>
                  <a:pt x="614149" y="1487606"/>
                </a:cubicBezTo>
                <a:cubicBezTo>
                  <a:pt x="586629" y="1484709"/>
                  <a:pt x="559558" y="1478507"/>
                  <a:pt x="532262" y="1473958"/>
                </a:cubicBezTo>
                <a:cubicBezTo>
                  <a:pt x="518614" y="1469409"/>
                  <a:pt x="505198" y="1464095"/>
                  <a:pt x="491319" y="1460310"/>
                </a:cubicBezTo>
                <a:cubicBezTo>
                  <a:pt x="455127" y="1450439"/>
                  <a:pt x="417726" y="1444878"/>
                  <a:pt x="382137" y="1433015"/>
                </a:cubicBezTo>
                <a:cubicBezTo>
                  <a:pt x="354841" y="1423916"/>
                  <a:pt x="324190" y="1421679"/>
                  <a:pt x="300250" y="1405719"/>
                </a:cubicBezTo>
                <a:cubicBezTo>
                  <a:pt x="249546" y="1371917"/>
                  <a:pt x="261899" y="1372646"/>
                  <a:pt x="191068" y="1364776"/>
                </a:cubicBezTo>
                <a:cubicBezTo>
                  <a:pt x="162" y="1343564"/>
                  <a:pt x="56356" y="1393837"/>
                  <a:pt x="0" y="1337481"/>
                </a:cubicBezTo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شكل حر: شكل 9">
            <a:extLst>
              <a:ext uri="{FF2B5EF4-FFF2-40B4-BE49-F238E27FC236}">
                <a16:creationId xmlns:a16="http://schemas.microsoft.com/office/drawing/2014/main" id="{CAC173F7-194A-4438-993F-921FA72DA9BC}"/>
              </a:ext>
            </a:extLst>
          </p:cNvPr>
          <p:cNvSpPr/>
          <p:nvPr/>
        </p:nvSpPr>
        <p:spPr>
          <a:xfrm>
            <a:off x="6400800" y="2866030"/>
            <a:ext cx="818866" cy="450376"/>
          </a:xfrm>
          <a:custGeom>
            <a:avLst/>
            <a:gdLst>
              <a:gd name="connsiteX0" fmla="*/ 818866 w 818866"/>
              <a:gd name="connsiteY0" fmla="*/ 0 h 450376"/>
              <a:gd name="connsiteX1" fmla="*/ 750627 w 818866"/>
              <a:gd name="connsiteY1" fmla="*/ 13648 h 450376"/>
              <a:gd name="connsiteX2" fmla="*/ 696036 w 818866"/>
              <a:gd name="connsiteY2" fmla="*/ 54591 h 450376"/>
              <a:gd name="connsiteX3" fmla="*/ 655093 w 818866"/>
              <a:gd name="connsiteY3" fmla="*/ 81886 h 450376"/>
              <a:gd name="connsiteX4" fmla="*/ 600501 w 818866"/>
              <a:gd name="connsiteY4" fmla="*/ 122830 h 450376"/>
              <a:gd name="connsiteX5" fmla="*/ 518615 w 818866"/>
              <a:gd name="connsiteY5" fmla="*/ 177421 h 450376"/>
              <a:gd name="connsiteX6" fmla="*/ 464024 w 818866"/>
              <a:gd name="connsiteY6" fmla="*/ 191069 h 450376"/>
              <a:gd name="connsiteX7" fmla="*/ 382137 w 818866"/>
              <a:gd name="connsiteY7" fmla="*/ 245660 h 450376"/>
              <a:gd name="connsiteX8" fmla="*/ 341194 w 818866"/>
              <a:gd name="connsiteY8" fmla="*/ 286603 h 450376"/>
              <a:gd name="connsiteX9" fmla="*/ 259307 w 818866"/>
              <a:gd name="connsiteY9" fmla="*/ 327546 h 450376"/>
              <a:gd name="connsiteX10" fmla="*/ 204716 w 818866"/>
              <a:gd name="connsiteY10" fmla="*/ 354842 h 450376"/>
              <a:gd name="connsiteX11" fmla="*/ 122830 w 818866"/>
              <a:gd name="connsiteY11" fmla="*/ 409433 h 450376"/>
              <a:gd name="connsiteX12" fmla="*/ 68239 w 818866"/>
              <a:gd name="connsiteY12" fmla="*/ 436728 h 450376"/>
              <a:gd name="connsiteX13" fmla="*/ 0 w 818866"/>
              <a:gd name="connsiteY13" fmla="*/ 450376 h 450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8866" h="450376">
                <a:moveTo>
                  <a:pt x="818866" y="0"/>
                </a:moveTo>
                <a:cubicBezTo>
                  <a:pt x="796120" y="4549"/>
                  <a:pt x="771825" y="4227"/>
                  <a:pt x="750627" y="13648"/>
                </a:cubicBezTo>
                <a:cubicBezTo>
                  <a:pt x="729841" y="22886"/>
                  <a:pt x="714545" y="41370"/>
                  <a:pt x="696036" y="54591"/>
                </a:cubicBezTo>
                <a:cubicBezTo>
                  <a:pt x="682689" y="64125"/>
                  <a:pt x="668440" y="72352"/>
                  <a:pt x="655093" y="81886"/>
                </a:cubicBezTo>
                <a:cubicBezTo>
                  <a:pt x="636583" y="95107"/>
                  <a:pt x="619136" y="109786"/>
                  <a:pt x="600501" y="122830"/>
                </a:cubicBezTo>
                <a:cubicBezTo>
                  <a:pt x="573626" y="141642"/>
                  <a:pt x="550440" y="169464"/>
                  <a:pt x="518615" y="177421"/>
                </a:cubicBezTo>
                <a:lnTo>
                  <a:pt x="464024" y="191069"/>
                </a:lnTo>
                <a:cubicBezTo>
                  <a:pt x="333414" y="321679"/>
                  <a:pt x="500644" y="166656"/>
                  <a:pt x="382137" y="245660"/>
                </a:cubicBezTo>
                <a:cubicBezTo>
                  <a:pt x="366078" y="256366"/>
                  <a:pt x="356021" y="274247"/>
                  <a:pt x="341194" y="286603"/>
                </a:cubicBezTo>
                <a:cubicBezTo>
                  <a:pt x="294910" y="325173"/>
                  <a:pt x="309997" y="305821"/>
                  <a:pt x="259307" y="327546"/>
                </a:cubicBezTo>
                <a:cubicBezTo>
                  <a:pt x="240607" y="335560"/>
                  <a:pt x="222162" y="344375"/>
                  <a:pt x="204716" y="354842"/>
                </a:cubicBezTo>
                <a:cubicBezTo>
                  <a:pt x="176586" y="371720"/>
                  <a:pt x="152172" y="394762"/>
                  <a:pt x="122830" y="409433"/>
                </a:cubicBezTo>
                <a:cubicBezTo>
                  <a:pt x="104633" y="418531"/>
                  <a:pt x="87540" y="430294"/>
                  <a:pt x="68239" y="436728"/>
                </a:cubicBezTo>
                <a:cubicBezTo>
                  <a:pt x="46233" y="444063"/>
                  <a:pt x="0" y="450376"/>
                  <a:pt x="0" y="450376"/>
                </a:cubicBezTo>
              </a:path>
            </a:pathLst>
          </a:cu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CA850021-427A-45F7-8437-FC0A362DCA41}"/>
              </a:ext>
            </a:extLst>
          </p:cNvPr>
          <p:cNvSpPr txBox="1"/>
          <p:nvPr/>
        </p:nvSpPr>
        <p:spPr>
          <a:xfrm>
            <a:off x="2511187" y="4217155"/>
            <a:ext cx="298886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  <a:latin typeface="Comic Sans MS" panose="030F0702030302020204" pitchFamily="66" charset="0"/>
              </a:rPr>
              <a:t>p h</a:t>
            </a:r>
            <a:r>
              <a:rPr lang="en-US" sz="3600" dirty="0">
                <a:latin typeface="Comic Sans MS" panose="030F0702030302020204" pitchFamily="66" charset="0"/>
              </a:rPr>
              <a:t>  	  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p h</a:t>
            </a:r>
            <a:endParaRPr lang="ar-SA" sz="3600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4777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animBg="1"/>
      <p:bldP spid="2" grpId="0"/>
      <p:bldP spid="8" grpId="0" animBg="1"/>
      <p:bldP spid="9" grpId="0" animBg="1"/>
      <p:bldP spid="10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929536CC-3D9C-4A31-BB4D-B3834041B9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1179" y="96883"/>
            <a:ext cx="2629539" cy="905095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3869CD2B-005D-4D56-BC00-731054CEEEB9}"/>
              </a:ext>
            </a:extLst>
          </p:cNvPr>
          <p:cNvSpPr txBox="1"/>
          <p:nvPr/>
        </p:nvSpPr>
        <p:spPr>
          <a:xfrm>
            <a:off x="6050718" y="376968"/>
            <a:ext cx="191957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>
                <a:solidFill>
                  <a:srgbClr val="C00000"/>
                </a:solidFill>
                <a:cs typeface="+mj-cs"/>
              </a:rPr>
              <a:t>وقت المرح 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1173F834-E4B5-4EEF-B69F-965139B91A97}"/>
              </a:ext>
            </a:extLst>
          </p:cNvPr>
          <p:cNvSpPr txBox="1"/>
          <p:nvPr/>
        </p:nvSpPr>
        <p:spPr>
          <a:xfrm>
            <a:off x="1064526" y="1110616"/>
            <a:ext cx="6905768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omic Sans MS" panose="030F0702030302020204" pitchFamily="66" charset="0"/>
                <a:cs typeface="+mj-cs"/>
              </a:rPr>
              <a:t>Telephone conversation </a:t>
            </a:r>
            <a:r>
              <a:rPr lang="ar-SA" sz="2400" dirty="0">
                <a:solidFill>
                  <a:srgbClr val="C00000"/>
                </a:solidFill>
                <a:latin typeface="Comic Sans MS" panose="030F0702030302020204" pitchFamily="66" charset="0"/>
                <a:cs typeface="+mj-cs"/>
              </a:rPr>
              <a:t>محادثة هاتفية</a:t>
            </a:r>
            <a:endParaRPr lang="en-US" sz="2400" dirty="0">
              <a:solidFill>
                <a:srgbClr val="C00000"/>
              </a:solidFill>
              <a:latin typeface="Comic Sans MS" panose="030F0702030302020204" pitchFamily="66" charset="0"/>
              <a:cs typeface="+mj-cs"/>
            </a:endParaRPr>
          </a:p>
          <a:p>
            <a:pPr algn="ctr"/>
            <a:r>
              <a:rPr lang="en-US" sz="2400" dirty="0">
                <a:solidFill>
                  <a:srgbClr val="7030A0"/>
                </a:solidFill>
                <a:latin typeface="Comic Sans MS" panose="030F0702030302020204" pitchFamily="66" charset="0"/>
                <a:cs typeface="+mj-cs"/>
              </a:rPr>
              <a:t>Act out a telephone conversation. Call a friend and ask what he or she is doing</a:t>
            </a:r>
          </a:p>
          <a:p>
            <a:pPr algn="ctr"/>
            <a:r>
              <a:rPr lang="ar-SA" sz="2400" dirty="0">
                <a:solidFill>
                  <a:srgbClr val="C00000"/>
                </a:solidFill>
                <a:latin typeface="Comic Sans MS" panose="030F0702030302020204" pitchFamily="66" charset="0"/>
                <a:cs typeface="+mj-cs"/>
              </a:rPr>
              <a:t>مثل محادثة هاتفية . اتصل بزميلك واسأله عن ما يقوم بفعله </a:t>
            </a:r>
            <a:endParaRPr lang="ar-SA" sz="2400" dirty="0">
              <a:solidFill>
                <a:srgbClr val="C00000"/>
              </a:solidFill>
              <a:cs typeface="+mj-cs"/>
            </a:endParaRPr>
          </a:p>
        </p:txBody>
      </p: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0A409734-E07F-4C54-875B-229303D7CA5A}"/>
              </a:ext>
            </a:extLst>
          </p:cNvPr>
          <p:cNvSpPr/>
          <p:nvPr/>
        </p:nvSpPr>
        <p:spPr>
          <a:xfrm>
            <a:off x="518616" y="1275762"/>
            <a:ext cx="545910" cy="559558"/>
          </a:xfrm>
          <a:prstGeom prst="ellipse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dirty="0"/>
              <a:t>4</a:t>
            </a:r>
            <a:endParaRPr lang="ar-SA" sz="3200" dirty="0"/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4A06F5F3-5BB7-425D-A34E-363B56DDE7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398" y="2680276"/>
            <a:ext cx="5309550" cy="3721915"/>
          </a:xfrm>
          <a:prstGeom prst="rect">
            <a:avLst/>
          </a:prstGeom>
        </p:spPr>
      </p:pic>
      <p:pic>
        <p:nvPicPr>
          <p:cNvPr id="3" name="We Can 3 (2020) SB_CD 1_28">
            <a:hlinkClick r:id="" action="ppaction://media"/>
            <a:extLst>
              <a:ext uri="{FF2B5EF4-FFF2-40B4-BE49-F238E27FC236}">
                <a16:creationId xmlns:a16="http://schemas.microsoft.com/office/drawing/2014/main" id="{36ACCEA1-98F1-4093-B0EC-C6A3DCFF6C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duotone>
              <a:prstClr val="black"/>
              <a:srgbClr val="55257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918581" y="2942230"/>
            <a:ext cx="973540" cy="97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096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461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  <p:bldP spid="6" grpId="0" build="p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D134BA9-B710-4D38-9D52-EC8F831FE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8659" y="1501491"/>
            <a:ext cx="4666681" cy="19275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>
                <a:solidFill>
                  <a:srgbClr val="C00000"/>
                </a:solidFill>
                <a:latin typeface="Comic Sans MS" panose="030F0702030302020204" pitchFamily="66" charset="0"/>
                <a:cs typeface="AGA Dimnah Regular" pitchFamily="2" charset="-78"/>
              </a:rPr>
              <a:t>Goal Check </a:t>
            </a:r>
          </a:p>
          <a:p>
            <a:pPr marL="0" indent="0" algn="ctr">
              <a:buNone/>
            </a:pPr>
            <a:r>
              <a:rPr lang="ar-SA" sz="5400" dirty="0">
                <a:solidFill>
                  <a:srgbClr val="C00000"/>
                </a:solidFill>
                <a:latin typeface="Comic Sans MS" panose="030F0702030302020204" pitchFamily="66" charset="0"/>
                <a:cs typeface="+mj-cs"/>
              </a:rPr>
              <a:t>التحقق من الهدف 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119FB601-2D19-4ABB-B87D-9E08F2C474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6907" y="3175284"/>
            <a:ext cx="3248239" cy="316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66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اوية مطوية 3">
            <a:extLst>
              <a:ext uri="{FF2B5EF4-FFF2-40B4-BE49-F238E27FC236}">
                <a16:creationId xmlns:a16="http://schemas.microsoft.com/office/drawing/2014/main" id="{BC73D175-2FE7-41F6-9129-67CF505DC199}"/>
              </a:ext>
            </a:extLst>
          </p:cNvPr>
          <p:cNvSpPr/>
          <p:nvPr/>
        </p:nvSpPr>
        <p:spPr>
          <a:xfrm>
            <a:off x="2490717" y="518615"/>
            <a:ext cx="6407624" cy="1815151"/>
          </a:xfrm>
          <a:prstGeom prst="foldedCorner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>
                <a:cs typeface="+mj-cs"/>
              </a:rPr>
              <a:t>الهدف :</a:t>
            </a:r>
            <a:endParaRPr lang="ar-SA" sz="4800" dirty="0">
              <a:cs typeface="+mj-cs"/>
            </a:endParaRPr>
          </a:p>
          <a:p>
            <a:pPr algn="ctr"/>
            <a:r>
              <a:rPr lang="ar-SA" sz="2800" dirty="0">
                <a:cs typeface="+mj-cs"/>
              </a:rPr>
              <a:t>أن يتمكن الطالب من القيام بمحادثة هاتفية مع زميله</a:t>
            </a:r>
          </a:p>
          <a:p>
            <a:pPr algn="ctr"/>
            <a:r>
              <a:rPr lang="ar-SA" sz="2800" dirty="0">
                <a:cs typeface="+mj-cs"/>
              </a:rPr>
              <a:t>أن يقوم الطالب بمحادثة هاتفية باللغة الانجليزية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9C261083-2169-43D1-BA29-EA43B5EC7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51" y="2488015"/>
            <a:ext cx="7373203" cy="203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57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>
            <a:extLst>
              <a:ext uri="{FF2B5EF4-FFF2-40B4-BE49-F238E27FC236}">
                <a16:creationId xmlns:a16="http://schemas.microsoft.com/office/drawing/2014/main" id="{3871979A-0D84-413B-97C1-334931DF6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3807" y="1096045"/>
            <a:ext cx="4805281" cy="2923061"/>
          </a:xfrm>
        </p:spPr>
        <p:txBody>
          <a:bodyPr>
            <a:noAutofit/>
          </a:bodyPr>
          <a:lstStyle/>
          <a:p>
            <a:pPr marL="0" indent="0" algn="ctr" rtl="0">
              <a:buNone/>
            </a:pPr>
            <a:r>
              <a:rPr lang="en-US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Have a nice day </a:t>
            </a:r>
          </a:p>
          <a:p>
            <a:pPr marL="0" indent="0" algn="ctr" rtl="0">
              <a:buNone/>
            </a:pPr>
            <a:endParaRPr lang="en-US" sz="4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marL="0" indent="0" algn="ctr" rtl="0">
              <a:buNone/>
            </a:pPr>
            <a:r>
              <a:rPr lang="en-US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See you next class </a:t>
            </a:r>
            <a:endParaRPr lang="ar-SA" sz="4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صورة 5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633AA4AC-8948-432D-99DD-4ED529134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24" y="2942028"/>
            <a:ext cx="2743200" cy="329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67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نسق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979</TotalTime>
  <Words>323</Words>
  <Application>Microsoft Office PowerPoint</Application>
  <PresentationFormat>عرض على الشاشة (4:3)</PresentationFormat>
  <Paragraphs>47</Paragraphs>
  <Slides>17</Slides>
  <Notes>0</Notes>
  <HiddenSlides>0</HiddenSlides>
  <MMClips>2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22" baseType="lpstr">
      <vt:lpstr>Comic Sans MS</vt:lpstr>
      <vt:lpstr>Arial</vt:lpstr>
      <vt:lpstr>Calibri Light</vt:lpstr>
      <vt:lpstr>Calibri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ڪپړۑآء اڷٲﻣير</dc:creator>
  <cp:lastModifiedBy>ڪپړۑآء اڷٲﻣير</cp:lastModifiedBy>
  <cp:revision>51</cp:revision>
  <dcterms:created xsi:type="dcterms:W3CDTF">2020-07-29T08:50:48Z</dcterms:created>
  <dcterms:modified xsi:type="dcterms:W3CDTF">2020-09-07T11:00:24Z</dcterms:modified>
</cp:coreProperties>
</file>