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2" r:id="rId1"/>
  </p:sldMasterIdLst>
  <p:notesMasterIdLst>
    <p:notesMasterId r:id="rId6"/>
  </p:notesMasterIdLst>
  <p:sldIdLst>
    <p:sldId id="256" r:id="rId2"/>
    <p:sldId id="268" r:id="rId3"/>
    <p:sldId id="266" r:id="rId4"/>
    <p:sldId id="269" r:id="rId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339933"/>
    <a:srgbClr val="CC0000"/>
    <a:srgbClr val="A50021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C94B3BFC-71AB-41DE-B946-7E7FAB8C4B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BEC70-67A6-42BF-894D-1E3EBCDB8EC7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F2381-704E-43E5-803A-E586011B46A9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F2381-704E-43E5-803A-E586011B46A9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F2381-704E-43E5-803A-E586011B46A9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4241800"/>
            <a:ext cx="9144000" cy="26162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0" y="0"/>
            <a:ext cx="9144000" cy="4508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ar-SA">
              <a:solidFill>
                <a:srgbClr val="BCB5AC"/>
              </a:solidFill>
              <a:latin typeface="Arial" charset="0"/>
              <a:cs typeface="+mn-cs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7439025" y="4508500"/>
            <a:ext cx="1704975" cy="93663"/>
          </a:xfrm>
          <a:prstGeom prst="rect">
            <a:avLst/>
          </a:prstGeom>
          <a:solidFill>
            <a:schemeClr val="accent1">
              <a:alpha val="8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ar-SA">
              <a:solidFill>
                <a:srgbClr val="BCB5AC"/>
              </a:solidFill>
              <a:latin typeface="Arial" charset="0"/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619250" y="404813"/>
            <a:ext cx="7524750" cy="165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ar-SA">
              <a:solidFill>
                <a:srgbClr val="BCB5AC"/>
              </a:solidFill>
              <a:latin typeface="Arial" charset="0"/>
              <a:cs typeface="+mn-cs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0" y="2781300"/>
            <a:ext cx="7451725" cy="2303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ar-SA">
              <a:solidFill>
                <a:srgbClr val="BCB5AC"/>
              </a:solidFill>
              <a:latin typeface="Arial" charset="0"/>
              <a:cs typeface="+mn-cs"/>
            </a:endParaRPr>
          </a:p>
        </p:txBody>
      </p:sp>
      <p:pic>
        <p:nvPicPr>
          <p:cNvPr id="3084" name="Picture 12" descr="11"/>
          <p:cNvPicPr>
            <a:picLocks noChangeAspect="1" noChangeArrowheads="1"/>
          </p:cNvPicPr>
          <p:nvPr/>
        </p:nvPicPr>
        <p:blipFill>
          <a:blip r:embed="rId3" cstate="print"/>
          <a:srcRect b="16513"/>
          <a:stretch>
            <a:fillRect/>
          </a:stretch>
        </p:blipFill>
        <p:spPr bwMode="gray">
          <a:xfrm>
            <a:off x="533400" y="5567363"/>
            <a:ext cx="1435100" cy="1155700"/>
          </a:xfrm>
          <a:prstGeom prst="rect">
            <a:avLst/>
          </a:prstGeom>
          <a:noFill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2781300"/>
            <a:ext cx="4235450" cy="2295525"/>
            <a:chOff x="0" y="1752"/>
            <a:chExt cx="2668" cy="1446"/>
          </a:xfrm>
        </p:grpSpPr>
        <p:pic>
          <p:nvPicPr>
            <p:cNvPr id="3087" name="Picture 15" descr="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0" y="1752"/>
              <a:ext cx="2668" cy="1446"/>
            </a:xfrm>
            <a:prstGeom prst="rect">
              <a:avLst/>
            </a:prstGeom>
            <a:noFill/>
          </p:spPr>
        </p:pic>
        <p:pic>
          <p:nvPicPr>
            <p:cNvPr id="3090" name="Picture 18" descr="5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0" y="1752"/>
              <a:ext cx="2562" cy="102"/>
            </a:xfrm>
            <a:prstGeom prst="rect">
              <a:avLst/>
            </a:prstGeom>
            <a:noFill/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843213" y="404813"/>
            <a:ext cx="6300787" cy="1660525"/>
            <a:chOff x="1791" y="255"/>
            <a:chExt cx="3969" cy="1046"/>
          </a:xfrm>
        </p:grpSpPr>
        <p:pic>
          <p:nvPicPr>
            <p:cNvPr id="3086" name="Picture 14" descr="3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791" y="255"/>
              <a:ext cx="3969" cy="1046"/>
            </a:xfrm>
            <a:prstGeom prst="rect">
              <a:avLst/>
            </a:prstGeom>
            <a:noFill/>
          </p:spPr>
        </p:pic>
        <p:pic>
          <p:nvPicPr>
            <p:cNvPr id="3091" name="Picture 19" descr="6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2200" y="255"/>
              <a:ext cx="3560" cy="117"/>
            </a:xfrm>
            <a:prstGeom prst="rect">
              <a:avLst/>
            </a:prstGeom>
            <a:noFill/>
          </p:spPr>
        </p:pic>
      </p:grpSp>
      <p:pic>
        <p:nvPicPr>
          <p:cNvPr id="3092" name="Picture 20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0" y="0"/>
            <a:ext cx="2990850" cy="24288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257800"/>
            <a:ext cx="7772400" cy="990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6096000"/>
            <a:ext cx="4419600" cy="5334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16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6670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fld id="{C0E34E99-06FA-4F9C-9F81-504751B719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gray">
          <a:xfrm>
            <a:off x="63500" y="293688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200">
                <a:solidFill>
                  <a:srgbClr val="FFFFFF"/>
                </a:solidFill>
                <a:latin typeface="Arial Black" pitchFamily="34" charset="0"/>
                <a:cs typeface="+mn-cs"/>
              </a:rPr>
              <a:t>L/O/G/O</a:t>
            </a:r>
          </a:p>
        </p:txBody>
      </p:sp>
      <p:pic>
        <p:nvPicPr>
          <p:cNvPr id="3088" name="Picture 16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 rot="2324177" flipH="1">
            <a:off x="1733550" y="3008313"/>
            <a:ext cx="822325" cy="3721100"/>
          </a:xfrm>
          <a:prstGeom prst="rect">
            <a:avLst/>
          </a:prstGeom>
          <a:noFill/>
        </p:spPr>
      </p:pic>
      <p:pic>
        <p:nvPicPr>
          <p:cNvPr id="3089" name="Picture 17" descr="4"/>
          <p:cNvPicPr>
            <a:picLocks noChangeAspect="1" noChangeArrowheads="1"/>
          </p:cNvPicPr>
          <p:nvPr/>
        </p:nvPicPr>
        <p:blipFill>
          <a:blip r:embed="rId10" cstate="print"/>
          <a:srcRect l="23305" b="32939"/>
          <a:stretch>
            <a:fillRect/>
          </a:stretch>
        </p:blipFill>
        <p:spPr bwMode="gray">
          <a:xfrm>
            <a:off x="2268538" y="0"/>
            <a:ext cx="6875462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2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2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2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2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 animBg="1"/>
      <p:bldP spid="3083" grpId="0" animBg="1"/>
      <p:bldP spid="3074" grpId="0"/>
      <p:bldP spid="3075" grpId="0" build="p">
        <p:tmplLst>
          <p:tmpl lvl="1">
            <p:tnLst>
              <p:par>
                <p:cTn presetID="2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D8E51-F31A-4526-9351-F68746239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61150" y="239713"/>
            <a:ext cx="2066925" cy="58864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39713"/>
            <a:ext cx="6051550" cy="5886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25B13-393A-4C0D-910A-30AD75300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CC80AA-FDFA-4199-AFAF-C908C0EA3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ar-SA" smtClean="0"/>
              <a:t>انقر فوق الرمز لإضافة مخطط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FC933C-8F7E-4321-84E4-F3B0AF3C4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189A6-D4DA-40B9-9BD8-25805A29F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2C3CB-9BF8-4C6F-9D59-EA8E71FDB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A22D-182D-47C5-BB13-C66D20FE7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A2DD2-6903-4742-82E2-C2FD6F0BF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BAC4B-BCB0-45E6-9DFA-570171A21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A63F-B0A4-4885-9617-F63830B20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8FB3E-E052-462A-AF5D-716805906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61405-0EB2-4F17-88CB-78F92F81D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828675"/>
            <a:ext cx="9144000" cy="60293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5800"/>
            <a:ext cx="9144000" cy="381000"/>
          </a:xfrm>
          <a:prstGeom prst="rect">
            <a:avLst/>
          </a:prstGeom>
          <a:solidFill>
            <a:schemeClr val="accent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ar-SA">
              <a:solidFill>
                <a:srgbClr val="BCB5AC"/>
              </a:solidFill>
              <a:latin typeface="Arial" charset="0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ar-SA">
              <a:solidFill>
                <a:srgbClr val="BCB5AC"/>
              </a:solidFill>
              <a:latin typeface="Arial" charset="0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838200" y="146050"/>
            <a:ext cx="8305800" cy="81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ar-SA">
              <a:solidFill>
                <a:srgbClr val="BCB5AC"/>
              </a:solidFill>
              <a:latin typeface="Arial" charset="0"/>
              <a:cs typeface="+mn-cs"/>
            </a:endParaRPr>
          </a:p>
        </p:txBody>
      </p:sp>
      <p:pic>
        <p:nvPicPr>
          <p:cNvPr id="1036" name="Picture 12" descr="6"/>
          <p:cNvPicPr>
            <a:picLocks noChangeAspect="1" noChangeArrowheads="1"/>
          </p:cNvPicPr>
          <p:nvPr/>
        </p:nvPicPr>
        <p:blipFill>
          <a:blip r:embed="rId16" cstate="print"/>
          <a:srcRect r="48404" b="35051"/>
          <a:stretch>
            <a:fillRect/>
          </a:stretch>
        </p:blipFill>
        <p:spPr bwMode="gray">
          <a:xfrm>
            <a:off x="7046913" y="127000"/>
            <a:ext cx="2097087" cy="8413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l" rtl="0"/>
            <a:endParaRPr lang="en-US"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rtl="0"/>
            <a:endParaRPr lang="en-US"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rtl="0"/>
            <a:fld id="{59B76857-535A-4828-A5D2-E8DA8E90374F}" type="slidenum">
              <a:rPr lang="en-US">
                <a:latin typeface="Arial" charset="0"/>
                <a:cs typeface="+mn-cs"/>
              </a:rPr>
              <a:pPr rtl="0"/>
              <a:t>‹#›</a:t>
            </a:fld>
            <a:endParaRPr lang="en-US">
              <a:latin typeface="Arial" charset="0"/>
              <a:cs typeface="+mn-cs"/>
            </a:endParaRPr>
          </a:p>
        </p:txBody>
      </p:sp>
      <p:pic>
        <p:nvPicPr>
          <p:cNvPr id="1038" name="Picture 14" descr="11"/>
          <p:cNvPicPr>
            <a:picLocks noChangeAspect="1" noChangeArrowheads="1"/>
          </p:cNvPicPr>
          <p:nvPr/>
        </p:nvPicPr>
        <p:blipFill>
          <a:blip r:embed="rId17" cstate="print"/>
          <a:srcRect b="16513"/>
          <a:stretch>
            <a:fillRect/>
          </a:stretch>
        </p:blipFill>
        <p:spPr bwMode="gray">
          <a:xfrm rot="10395266">
            <a:off x="228600" y="1306513"/>
            <a:ext cx="860425" cy="404812"/>
          </a:xfrm>
          <a:prstGeom prst="rect">
            <a:avLst/>
          </a:prstGeom>
          <a:noFill/>
        </p:spPr>
      </p:pic>
      <p:pic>
        <p:nvPicPr>
          <p:cNvPr id="1039" name="Picture 15" descr="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 rot="-936155">
            <a:off x="304800" y="-76200"/>
            <a:ext cx="442913" cy="1676400"/>
          </a:xfrm>
          <a:prstGeom prst="rect">
            <a:avLst/>
          </a:prstGeom>
          <a:noFill/>
        </p:spPr>
      </p:pic>
      <p:pic>
        <p:nvPicPr>
          <p:cNvPr id="1035" name="Picture 11" descr="3"/>
          <p:cNvPicPr>
            <a:picLocks noChangeAspect="1" noChangeArrowheads="1"/>
          </p:cNvPicPr>
          <p:nvPr/>
        </p:nvPicPr>
        <p:blipFill>
          <a:blip r:embed="rId19" cstate="print"/>
          <a:srcRect r="32556"/>
          <a:stretch>
            <a:fillRect/>
          </a:stretch>
        </p:blipFill>
        <p:spPr bwMode="gray">
          <a:xfrm>
            <a:off x="6096000" y="127000"/>
            <a:ext cx="3048000" cy="9366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54088" y="239713"/>
            <a:ext cx="77739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4695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rgbClr val="CC0000"/>
              </a:extrusionClr>
            </a:sp3d>
          </a:bodyPr>
          <a:lstStyle/>
          <a:p>
            <a:pPr algn="ctr"/>
            <a:r>
              <a:rPr lang="ar-SA" sz="3600" kern="1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cs typeface="DecoType Naskh Variants" pitchFamily="2" charset="-78"/>
              </a:rPr>
              <a:t>الشركات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1362" y="1978527"/>
            <a:ext cx="8375558" cy="3355471"/>
            <a:chOff x="391" y="1988"/>
            <a:chExt cx="4704" cy="983"/>
          </a:xfrm>
          <a:noFill/>
        </p:grpSpPr>
        <p:sp>
          <p:nvSpPr>
            <p:cNvPr id="3" name="AutoShape 23"/>
            <p:cNvSpPr>
              <a:spLocks noChangeArrowheads="1"/>
            </p:cNvSpPr>
            <p:nvPr/>
          </p:nvSpPr>
          <p:spPr bwMode="auto">
            <a:xfrm flipH="1">
              <a:off x="391" y="1988"/>
              <a:ext cx="4704" cy="983"/>
            </a:xfrm>
            <a:prstGeom prst="plaque">
              <a:avLst>
                <a:gd name="adj" fmla="val 9407"/>
              </a:avLst>
            </a:prstGeom>
            <a:grpFill/>
            <a:ln w="19050">
              <a:noFill/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476" y="2078"/>
              <a:ext cx="4483" cy="7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ar-SA" sz="3200" b="1" dirty="0" smtClean="0">
                  <a:solidFill>
                    <a:srgbClr val="C00000"/>
                  </a:solidFill>
                  <a:cs typeface="DecoType Naskh Variants" pitchFamily="2" charset="-78"/>
                </a:rPr>
                <a:t>تعريف عقد الشركات :</a:t>
              </a:r>
            </a:p>
            <a:p>
              <a:r>
                <a:rPr lang="ar-SA" sz="3200" b="1" dirty="0" smtClean="0">
                  <a:solidFill>
                    <a:srgbClr val="0070C0"/>
                  </a:solidFill>
                </a:rPr>
                <a:t>عقد يلتزم بمقتضاه شخصان أو أكثر بأن يساهم كلا</a:t>
              </a:r>
              <a:r>
                <a:rPr lang="ar-SA" sz="3200" dirty="0" smtClean="0">
                  <a:solidFill>
                    <a:srgbClr val="0070C0"/>
                  </a:solidFill>
                </a:rPr>
                <a:t> </a:t>
              </a:r>
              <a:r>
                <a:rPr lang="ar-SA" sz="3200" b="1" dirty="0" smtClean="0">
                  <a:solidFill>
                    <a:srgbClr val="0070C0"/>
                  </a:solidFill>
                </a:rPr>
                <a:t> منهم في مشروع يستهدف الربح بتقديم حصة من مال أو عمل ،</a:t>
              </a:r>
              <a:r>
                <a:rPr lang="ar-SA" sz="3200" b="1" dirty="0" err="1" smtClean="0">
                  <a:solidFill>
                    <a:srgbClr val="0070C0"/>
                  </a:solidFill>
                </a:rPr>
                <a:t>لإقتسام</a:t>
              </a:r>
              <a:r>
                <a:rPr lang="ar-SA" sz="3200" b="1" dirty="0" smtClean="0">
                  <a:solidFill>
                    <a:srgbClr val="0070C0"/>
                  </a:solidFill>
                </a:rPr>
                <a:t> </a:t>
              </a:r>
              <a:r>
                <a:rPr lang="ar-SA" sz="3200" b="1" dirty="0" smtClean="0">
                  <a:solidFill>
                    <a:srgbClr val="0070C0"/>
                  </a:solidFill>
                </a:rPr>
                <a:t>ما قد ينشأ عن هذا المشروع من ربح أو خسارة .</a:t>
              </a:r>
              <a:endParaRPr lang="en-US" sz="3200" dirty="0" smtClean="0">
                <a:solidFill>
                  <a:srgbClr val="0070C0"/>
                </a:solidFill>
              </a:endParaRPr>
            </a:p>
            <a:p>
              <a:endParaRPr lang="ar-SA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533400" y="1733014"/>
            <a:ext cx="8229600" cy="36009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u="sng" dirty="0" smtClean="0">
                <a:solidFill>
                  <a:srgbClr val="0070C0"/>
                </a:solidFill>
                <a:latin typeface="Lotus-Light"/>
              </a:rPr>
              <a:t>الشركة </a:t>
            </a:r>
            <a:r>
              <a:rPr lang="ar-SA" sz="2800" b="1" u="sng" dirty="0" smtClean="0">
                <a:solidFill>
                  <a:srgbClr val="CC00FF"/>
                </a:solidFill>
                <a:latin typeface="Lotus-Light"/>
              </a:rPr>
              <a:t>جائزة،</a:t>
            </a:r>
            <a:r>
              <a:rPr lang="ar-SA" sz="2800" b="1" dirty="0" smtClean="0">
                <a:solidFill>
                  <a:srgbClr val="CC00FF"/>
                </a:solidFill>
                <a:latin typeface="Lotus-Light"/>
              </a:rPr>
              <a:t> </a:t>
            </a:r>
            <a:r>
              <a:rPr lang="ar-SA" sz="2800" b="1" dirty="0" smtClean="0">
                <a:solidFill>
                  <a:srgbClr val="0070C0"/>
                </a:solidFill>
                <a:latin typeface="Lotus-Light"/>
              </a:rPr>
              <a:t>دل على جوازها الكتاب والسنة </a:t>
            </a:r>
          </a:p>
          <a:p>
            <a:endParaRPr lang="ar-SA" sz="2800" b="1" dirty="0" smtClean="0">
              <a:solidFill>
                <a:srgbClr val="0070C0"/>
              </a:solidFill>
              <a:latin typeface="Lotus-Light"/>
            </a:endParaRPr>
          </a:p>
          <a:p>
            <a:r>
              <a:rPr lang="ar-SA" sz="2800" b="1" dirty="0" smtClean="0">
                <a:solidFill>
                  <a:srgbClr val="000000"/>
                </a:solidFill>
                <a:latin typeface="Lotus-Light"/>
              </a:rPr>
              <a:t>فمن الكتاب قوله تعالى  حكاية عن داود عليه السلام  :</a:t>
            </a:r>
          </a:p>
          <a:p>
            <a:r>
              <a:rPr lang="ar-SA" sz="2800" b="1" u="sng" dirty="0" smtClean="0">
                <a:solidFill>
                  <a:srgbClr val="009936"/>
                </a:solidFill>
                <a:latin typeface="Lotus-Light"/>
              </a:rPr>
              <a:t>﴿ </a:t>
            </a:r>
            <a:r>
              <a:rPr lang="ar-SA" sz="2800" b="1" u="sng" dirty="0" smtClean="0">
                <a:solidFill>
                  <a:srgbClr val="00B050"/>
                </a:solidFill>
              </a:rPr>
              <a:t>وَإِنَّ كَثِيرًا مِنَ الْخُلَطَاءِ لَيَبْغِي بَعْضُهُمْ عَلَى بَعْضٍ إِلَّا الَّذِينَ آمَنُوا وَعَمِلُوا الصَّالِحَاتِ</a:t>
            </a:r>
            <a:r>
              <a:rPr lang="ar-SA" sz="2800" b="1" u="sng" dirty="0" smtClean="0">
                <a:solidFill>
                  <a:srgbClr val="009936"/>
                </a:solidFill>
                <a:latin typeface="Lotus-Light"/>
              </a:rPr>
              <a:t>﴾</a:t>
            </a:r>
            <a:r>
              <a:rPr lang="ar-SA" sz="1200" b="1" u="sng" dirty="0" smtClean="0">
                <a:solidFill>
                  <a:srgbClr val="000000"/>
                </a:solidFill>
                <a:latin typeface="Lotus-Light"/>
              </a:rPr>
              <a:t>) </a:t>
            </a:r>
            <a:r>
              <a:rPr lang="ar-SA" sz="1200" b="1" dirty="0" smtClean="0">
                <a:solidFill>
                  <a:srgbClr val="000000"/>
                </a:solidFill>
                <a:latin typeface="Lotus-Light"/>
              </a:rPr>
              <a:t>1(</a:t>
            </a:r>
            <a:r>
              <a:rPr lang="ar-SA" sz="2800" b="1" dirty="0" smtClean="0">
                <a:solidFill>
                  <a:srgbClr val="000000"/>
                </a:solidFill>
                <a:latin typeface="Lotus-Light"/>
              </a:rPr>
              <a:t>. </a:t>
            </a:r>
            <a:r>
              <a:rPr lang="ar-SA" sz="2800" b="1" dirty="0" err="1" smtClean="0">
                <a:solidFill>
                  <a:srgbClr val="000000"/>
                </a:solidFill>
                <a:latin typeface="Lotus-Light"/>
              </a:rPr>
              <a:t>والخلطاء</a:t>
            </a:r>
            <a:r>
              <a:rPr lang="ar-SA" sz="2800" b="1" dirty="0" smtClean="0">
                <a:solidFill>
                  <a:srgbClr val="000000"/>
                </a:solidFill>
                <a:latin typeface="Lotus-Light"/>
              </a:rPr>
              <a:t> : الشركاء.</a:t>
            </a:r>
          </a:p>
          <a:p>
            <a:r>
              <a:rPr lang="ar-SA" sz="2800" b="1" dirty="0" smtClean="0">
                <a:solidFill>
                  <a:srgbClr val="000000"/>
                </a:solidFill>
                <a:latin typeface="Lotus-Light"/>
              </a:rPr>
              <a:t>ومن السنة الحديث القدسي المروي عن أبي هريرة </a:t>
            </a:r>
            <a:r>
              <a:rPr lang="ar-SA" sz="2800" b="1" dirty="0" smtClean="0">
                <a:solidFill>
                  <a:srgbClr val="000000"/>
                </a:solidFill>
                <a:latin typeface="AGA-Arabesque"/>
                <a:sym typeface="AGA Arabesque"/>
              </a:rPr>
              <a:t></a:t>
            </a:r>
            <a:r>
              <a:rPr lang="ar-SA" sz="2800" b="1" dirty="0" smtClean="0">
                <a:solidFill>
                  <a:srgbClr val="000000"/>
                </a:solidFill>
                <a:latin typeface="AGA-Arabesque"/>
              </a:rPr>
              <a:t> </a:t>
            </a:r>
            <a:r>
              <a:rPr lang="ar-SA" sz="2800" b="1" dirty="0" smtClean="0">
                <a:solidFill>
                  <a:srgbClr val="000000"/>
                </a:solidFill>
                <a:latin typeface="Lotus-Light"/>
              </a:rPr>
              <a:t>عن النبي صلى الله عليه وسلم أنه قال : إِن الله تعالى يقول </a:t>
            </a:r>
            <a:r>
              <a:rPr lang="ar-SA" sz="2800" b="1" u="sng" dirty="0" smtClean="0">
                <a:solidFill>
                  <a:srgbClr val="000000"/>
                </a:solidFill>
                <a:latin typeface="Lotus-Light"/>
              </a:rPr>
              <a:t>: </a:t>
            </a:r>
            <a:r>
              <a:rPr lang="ar-SA" sz="2800" b="1" u="sng" dirty="0" smtClean="0">
                <a:solidFill>
                  <a:srgbClr val="00A7EC"/>
                </a:solidFill>
                <a:latin typeface="Lotus-Light"/>
              </a:rPr>
              <a:t>«أنا ثالث الشريكين ما لم يخن أحدهما صاحبه، فإِذا خانه خرجت من بينهما </a:t>
            </a:r>
            <a:r>
              <a:rPr lang="ar-SA" sz="1200" b="1" u="sng" dirty="0" smtClean="0">
                <a:solidFill>
                  <a:srgbClr val="000000"/>
                </a:solidFill>
                <a:latin typeface="Lotus-Light"/>
              </a:rPr>
              <a:t>3( </a:t>
            </a:r>
            <a:r>
              <a:rPr lang="ar-SA" sz="2800" b="1" u="sng" dirty="0" smtClean="0">
                <a:solidFill>
                  <a:srgbClr val="00A7EC"/>
                </a:solidFill>
                <a:latin typeface="Lotus-Light"/>
              </a:rPr>
              <a:t>» </a:t>
            </a:r>
            <a:r>
              <a:rPr lang="ar-SA" sz="1200" b="1" u="sng" dirty="0" smtClean="0">
                <a:solidFill>
                  <a:srgbClr val="000000"/>
                </a:solidFill>
                <a:latin typeface="Lotus-Light"/>
              </a:rPr>
              <a:t>( </a:t>
            </a:r>
            <a:r>
              <a:rPr lang="ar-SA" sz="3200" b="1" dirty="0" smtClean="0">
                <a:solidFill>
                  <a:srgbClr val="000000"/>
                </a:solidFill>
                <a:latin typeface="Lotus-Light"/>
              </a:rPr>
              <a:t>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057400" y="152400"/>
            <a:ext cx="434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ar-SA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DecoType Naskh Variants" pitchFamily="2" charset="-78"/>
              </a:rPr>
              <a:t>حكم الشركات :</a:t>
            </a:r>
            <a:endParaRPr lang="ar-SA" sz="4400" b="1" u="sng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  <a:cs typeface="DecoType Naskh Variant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28600" y="1741944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 smtClean="0">
                <a:solidFill>
                  <a:srgbClr val="0070C0"/>
                </a:solidFill>
              </a:rPr>
              <a:t>1 - أن يكون نشاط الشركة مباحاً .</a:t>
            </a:r>
          </a:p>
          <a:p>
            <a:r>
              <a:rPr lang="ar-SA" sz="2800" b="1" u="sng" dirty="0" smtClean="0">
                <a:solidFill>
                  <a:srgbClr val="CC00FF"/>
                </a:solidFill>
              </a:rPr>
              <a:t>2 - أن يكون نصيب كل واحد من الشركاء من رأس المال معلوماً .</a:t>
            </a:r>
          </a:p>
          <a:p>
            <a:r>
              <a:rPr lang="ar-SA" sz="2800" b="1" u="sng" dirty="0" smtClean="0">
                <a:solidFill>
                  <a:schemeClr val="bg2"/>
                </a:solidFill>
              </a:rPr>
              <a:t>3 - أن يكون نصيب كل واحد من الشركاء من الربح معلوماً عند العقد .</a:t>
            </a:r>
          </a:p>
          <a:p>
            <a:r>
              <a:rPr lang="ar-SA" sz="2800" b="1" u="sng" dirty="0" smtClean="0">
                <a:solidFill>
                  <a:srgbClr val="0070C0"/>
                </a:solidFill>
              </a:rPr>
              <a:t>4 - أن يكون نصيب كل واحد منهما من الربح مشاعاً أي بالنسبة 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143000" y="253425"/>
            <a:ext cx="4535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spcAft>
                <a:spcPts val="0"/>
              </a:spcAft>
            </a:pPr>
            <a:r>
              <a:rPr lang="ar-SA" sz="4000" b="1" u="sng" dirty="0" smtClean="0">
                <a:solidFill>
                  <a:srgbClr val="C00000"/>
                </a:solidFill>
                <a:latin typeface="Times New Roman"/>
                <a:ea typeface="Times New Roman"/>
                <a:cs typeface="DecoType Naskh Variants" pitchFamily="2" charset="-78"/>
              </a:rPr>
              <a:t>شروط العامة للشركات :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28600" y="2035076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1 – لا يشترط تساوي الشركاء في الملك ، فيجوز مثلاً أن يكون لأحد الشريكين 20% وللآخر 80% .</a:t>
            </a:r>
          </a:p>
          <a:p>
            <a:r>
              <a:rPr lang="ar-SA" sz="2800" b="1" dirty="0" smtClean="0">
                <a:solidFill>
                  <a:srgbClr val="00B050"/>
                </a:solidFill>
              </a:rPr>
              <a:t>2 – لا يشترط تساوي الشركاء في الربح بل هو حسب الاتفاق بينهم ، فيجوز مثلاً أن يكون لأحد الشريكين ثلث الربح </a:t>
            </a:r>
            <a:r>
              <a:rPr lang="ar-SA" b="1" dirty="0" smtClean="0">
                <a:solidFill>
                  <a:srgbClr val="00B050"/>
                </a:solidFill>
              </a:rPr>
              <a:t>وللآخر الثلثين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905000" y="253425"/>
            <a:ext cx="3714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spcAft>
                <a:spcPts val="0"/>
              </a:spcAft>
            </a:pPr>
            <a:r>
              <a:rPr lang="ar-SA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DecoType Naskh Extensions" pitchFamily="2" charset="-78"/>
              </a:rPr>
              <a:t>مالا يشترط في الشركات :</a:t>
            </a:r>
            <a:endParaRPr lang="ar-SA" sz="3200" b="1" u="sng" dirty="0" smtClean="0">
              <a:solidFill>
                <a:srgbClr val="C00000"/>
              </a:solidFill>
              <a:latin typeface="Times New Roman"/>
              <a:ea typeface="Times New Roman"/>
              <a:cs typeface="DecoType Naskh Extension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93TGp_calligraphy_light_ani">
  <a:themeElements>
    <a:clrScheme name="Default Design 1">
      <a:dk1>
        <a:srgbClr val="BCB5AC"/>
      </a:dk1>
      <a:lt1>
        <a:srgbClr val="D9D3C5"/>
      </a:lt1>
      <a:dk2>
        <a:srgbClr val="537568"/>
      </a:dk2>
      <a:lt2>
        <a:srgbClr val="333333"/>
      </a:lt2>
      <a:accent1>
        <a:srgbClr val="9A9180"/>
      </a:accent1>
      <a:accent2>
        <a:srgbClr val="7573A1"/>
      </a:accent2>
      <a:accent3>
        <a:srgbClr val="E9E6DF"/>
      </a:accent3>
      <a:accent4>
        <a:srgbClr val="A09A92"/>
      </a:accent4>
      <a:accent5>
        <a:srgbClr val="CAC7C0"/>
      </a:accent5>
      <a:accent6>
        <a:srgbClr val="696891"/>
      </a:accent6>
      <a:hlink>
        <a:srgbClr val="AD6B83"/>
      </a:hlink>
      <a:folHlink>
        <a:srgbClr val="699F6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BCB5AC"/>
        </a:dk1>
        <a:lt1>
          <a:srgbClr val="D9D3C5"/>
        </a:lt1>
        <a:dk2>
          <a:srgbClr val="537568"/>
        </a:dk2>
        <a:lt2>
          <a:srgbClr val="333333"/>
        </a:lt2>
        <a:accent1>
          <a:srgbClr val="9A9180"/>
        </a:accent1>
        <a:accent2>
          <a:srgbClr val="7573A1"/>
        </a:accent2>
        <a:accent3>
          <a:srgbClr val="E9E6DF"/>
        </a:accent3>
        <a:accent4>
          <a:srgbClr val="A09A92"/>
        </a:accent4>
        <a:accent5>
          <a:srgbClr val="CAC7C0"/>
        </a:accent5>
        <a:accent6>
          <a:srgbClr val="696891"/>
        </a:accent6>
        <a:hlink>
          <a:srgbClr val="AD6B83"/>
        </a:hlink>
        <a:folHlink>
          <a:srgbClr val="699F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ACB4BC"/>
        </a:dk1>
        <a:lt1>
          <a:srgbClr val="C5CFD9"/>
        </a:lt1>
        <a:dk2>
          <a:srgbClr val="674553"/>
        </a:dk2>
        <a:lt2>
          <a:srgbClr val="333333"/>
        </a:lt2>
        <a:accent1>
          <a:srgbClr val="778EA1"/>
        </a:accent1>
        <a:accent2>
          <a:srgbClr val="A68A6E"/>
        </a:accent2>
        <a:accent3>
          <a:srgbClr val="DFE4E9"/>
        </a:accent3>
        <a:accent4>
          <a:srgbClr val="9299A0"/>
        </a:accent4>
        <a:accent5>
          <a:srgbClr val="BDC6CD"/>
        </a:accent5>
        <a:accent6>
          <a:srgbClr val="967D63"/>
        </a:accent6>
        <a:hlink>
          <a:srgbClr val="6AAE92"/>
        </a:hlink>
        <a:folHlink>
          <a:srgbClr val="AE7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B2B9AF"/>
        </a:dk1>
        <a:lt1>
          <a:srgbClr val="D1D7C7"/>
        </a:lt1>
        <a:dk2>
          <a:srgbClr val="4F506D"/>
        </a:dk2>
        <a:lt2>
          <a:srgbClr val="333333"/>
        </a:lt2>
        <a:accent1>
          <a:srgbClr val="8C9484"/>
        </a:accent1>
        <a:accent2>
          <a:srgbClr val="A56F73"/>
        </a:accent2>
        <a:accent3>
          <a:srgbClr val="E5E8E0"/>
        </a:accent3>
        <a:accent4>
          <a:srgbClr val="979E95"/>
        </a:accent4>
        <a:accent5>
          <a:srgbClr val="C5C8C2"/>
        </a:accent5>
        <a:accent6>
          <a:srgbClr val="956468"/>
        </a:accent6>
        <a:hlink>
          <a:srgbClr val="6B7FAD"/>
        </a:hlink>
        <a:folHlink>
          <a:srgbClr val="A18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209</Words>
  <Application>Microsoft Office PowerPoint</Application>
  <PresentationFormat>عرض على الشاشة (3:4)‏</PresentationFormat>
  <Paragraphs>21</Paragraphs>
  <Slides>4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593TGp_calligraphy_light_ani</vt:lpstr>
      <vt:lpstr>الشريحة 1</vt:lpstr>
      <vt:lpstr>الشريحة 2</vt:lpstr>
      <vt:lpstr>الشريحة 3</vt:lpstr>
      <vt:lpstr>الشريحة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PC</dc:creator>
  <cp:lastModifiedBy>Al Fajar</cp:lastModifiedBy>
  <cp:revision>57</cp:revision>
  <dcterms:created xsi:type="dcterms:W3CDTF">2007-06-27T10:00:33Z</dcterms:created>
  <dcterms:modified xsi:type="dcterms:W3CDTF">2010-12-18T16:20:50Z</dcterms:modified>
</cp:coreProperties>
</file>