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8" r:id="rId4"/>
    <p:sldId id="257" r:id="rId5"/>
    <p:sldId id="352" r:id="rId6"/>
    <p:sldId id="350" r:id="rId7"/>
    <p:sldId id="322" r:id="rId8"/>
    <p:sldId id="343" r:id="rId9"/>
    <p:sldId id="353" r:id="rId10"/>
    <p:sldId id="344" r:id="rId11"/>
    <p:sldId id="345" r:id="rId12"/>
    <p:sldId id="346" r:id="rId13"/>
    <p:sldId id="351" r:id="rId14"/>
    <p:sldId id="347" r:id="rId15"/>
    <p:sldId id="348" r:id="rId16"/>
    <p:sldId id="349" r:id="rId17"/>
    <p:sldId id="300" r:id="rId18"/>
    <p:sldId id="354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235"/>
    <a:srgbClr val="FCFDF8"/>
    <a:srgbClr val="E6E6E6"/>
    <a:srgbClr val="121812"/>
    <a:srgbClr val="E76900"/>
    <a:srgbClr val="003CDB"/>
    <a:srgbClr val="0026D5"/>
    <a:srgbClr val="008E7A"/>
    <a:srgbClr val="D64700"/>
    <a:srgbClr val="006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0" autoAdjust="0"/>
    <p:restoredTop sz="94280" autoAdjust="0"/>
  </p:normalViewPr>
  <p:slideViewPr>
    <p:cSldViewPr snapToGrid="0" showGuides="1">
      <p:cViewPr varScale="1">
        <p:scale>
          <a:sx n="102" d="100"/>
          <a:sy n="102" d="100"/>
        </p:scale>
        <p:origin x="144" y="3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9119C3-555D-41FA-BCD6-AA6A846969FF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43A52C6-DDD2-42AD-A16C-4DA2E57EC36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6902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ulul.onli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f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BFC5EC9-B011-4F7F-A9A2-CF3FC704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3" y="0"/>
            <a:ext cx="2997457" cy="29974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942CA7-2236-42F3-B93C-E0D8517FF5D4}"/>
              </a:ext>
            </a:extLst>
          </p:cNvPr>
          <p:cNvSpPr txBox="1"/>
          <p:nvPr/>
        </p:nvSpPr>
        <p:spPr>
          <a:xfrm>
            <a:off x="1141208" y="2900834"/>
            <a:ext cx="8624454" cy="1569660"/>
          </a:xfrm>
          <a:prstGeom prst="rect">
            <a:avLst/>
          </a:prstGeom>
          <a:solidFill>
            <a:srgbClr val="80A89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A89069C-5529-4A34-9056-DE8CCFB2E79C}"/>
              </a:ext>
            </a:extLst>
          </p:cNvPr>
          <p:cNvSpPr txBox="1"/>
          <p:nvPr/>
        </p:nvSpPr>
        <p:spPr>
          <a:xfrm>
            <a:off x="1138412" y="4561854"/>
            <a:ext cx="8624454" cy="830997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قناة </a:t>
            </a:r>
            <a:r>
              <a:rPr lang="ar-SA" sz="4800" b="1" dirty="0" err="1">
                <a:solidFill>
                  <a:schemeClr val="accent6">
                    <a:lumMod val="50000"/>
                  </a:schemeClr>
                </a:solidFill>
              </a:rPr>
              <a:t>تليجرام</a:t>
            </a:r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en-US" sz="4800" b="1" dirty="0" err="1">
                <a:solidFill>
                  <a:srgbClr val="3F3D4A"/>
                </a:solidFill>
              </a:rPr>
              <a:t>hulul_online</a:t>
            </a:r>
            <a:r>
              <a:rPr lang="ar-SA" sz="3200" b="1" dirty="0">
                <a:solidFill>
                  <a:srgbClr val="3F3D4A"/>
                </a:solidFill>
              </a:rPr>
              <a:t>@</a:t>
            </a:r>
            <a:endParaRPr lang="en-US" sz="6600" b="1" dirty="0">
              <a:solidFill>
                <a:srgbClr val="3F3D4A"/>
              </a:solidFill>
              <a:latin typeface="Calibri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38F87A5-2E2F-4675-898B-082395821913}"/>
              </a:ext>
            </a:extLst>
          </p:cNvPr>
          <p:cNvSpPr txBox="1"/>
          <p:nvPr/>
        </p:nvSpPr>
        <p:spPr>
          <a:xfrm>
            <a:off x="1138412" y="5484211"/>
            <a:ext cx="8624454" cy="461665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3F3D4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2" y="1503538"/>
              <a:ext cx="2488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الأحافير الصخرية 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265323" y="1925514"/>
            <a:ext cx="6926677" cy="1330422"/>
            <a:chOff x="-1036531" y="1272891"/>
            <a:chExt cx="692667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-1036531" y="1342847"/>
              <a:ext cx="523998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تحتفظ بعض الأحافير بأجسام المخلوقات الحية </a:t>
              </a:r>
            </a:p>
            <a:p>
              <a:pPr algn="r"/>
              <a:r>
                <a:rPr lang="ar-SY" sz="1600" dirty="0"/>
                <a:t>كاملة،فقد حفظت في الكهرمان و المواد البترولية</a:t>
              </a:r>
            </a:p>
            <a:p>
              <a:pPr algn="r"/>
              <a:r>
                <a:rPr lang="ar-SY" sz="1600" dirty="0"/>
                <a:t> والجليد كما هو في أحفورة الماموث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4C8953-91E5-45B3-8B2B-3C2E94F16BC7}"/>
              </a:ext>
            </a:extLst>
          </p:cNvPr>
          <p:cNvGrpSpPr/>
          <p:nvPr/>
        </p:nvGrpSpPr>
        <p:grpSpPr>
          <a:xfrm>
            <a:off x="6194677" y="3220120"/>
            <a:ext cx="5997323" cy="1330422"/>
            <a:chOff x="-107177" y="1272891"/>
            <a:chExt cx="5997323" cy="1330422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B0FD2B2-1947-4B21-BD47-1C1A60D34CB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4AF9161-2743-4E38-9F49-C2AB53CE199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39F2AD-EA76-4ACD-AC92-CCF46483C0D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3C273BF4-87A3-4C3A-8E9A-9AD8ACD524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010C2AE3-6923-44A2-97CF-A3D4F4BD938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3A185CA-C944-43D3-98FF-935ADE2F98F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02D7FB8-53B1-4C0C-80B6-122FA9978D5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F9B9299-9EF1-43EA-8D53-76B18A18654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3B4270-C1EE-4123-84C0-B78FA0C65E3A}"/>
                </a:ext>
              </a:extLst>
            </p:cNvPr>
            <p:cNvSpPr txBox="1"/>
            <p:nvPr/>
          </p:nvSpPr>
          <p:spPr>
            <a:xfrm>
              <a:off x="-107177" y="1325967"/>
              <a:ext cx="432453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حيث حفظ جسم الفيل كما هو في الجليد،</a:t>
              </a:r>
            </a:p>
            <a:p>
              <a:pPr algn="r"/>
              <a:r>
                <a:rPr lang="ar-SY" sz="1600" dirty="0"/>
                <a:t>ففي بعض الأوقات قد يدفن المخلوق الحي </a:t>
              </a:r>
            </a:p>
            <a:p>
              <a:pPr algn="r"/>
              <a:r>
                <a:rPr lang="ar-SY" sz="1600" dirty="0"/>
                <a:t>عند موته في الرسوبيات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67892-CB15-48C6-AEF8-5143AC57A1E7}"/>
              </a:ext>
            </a:extLst>
          </p:cNvPr>
          <p:cNvGrpSpPr/>
          <p:nvPr/>
        </p:nvGrpSpPr>
        <p:grpSpPr>
          <a:xfrm>
            <a:off x="2671040" y="0"/>
            <a:ext cx="2182881" cy="4972318"/>
            <a:chOff x="2671040" y="0"/>
            <a:chExt cx="2182881" cy="497231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8DDAFB-5CF6-41AC-A07E-0203EB57C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EBE1397-7064-417E-A78F-654524346E72}"/>
                </a:ext>
              </a:extLst>
            </p:cNvPr>
            <p:cNvSpPr/>
            <p:nvPr/>
          </p:nvSpPr>
          <p:spPr>
            <a:xfrm rot="5400000">
              <a:off x="2606963" y="2725359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558" t="2174" r="-1558" b="2174"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D3486-1EF3-43CD-B4FB-77332016D814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5D1DF01-AC19-455A-99EC-9C4EF36D715D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05D3BD-4C58-4720-8B33-3CFD414782FC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3E16830-98AD-4DDE-9729-8F279BA84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FF9C1E01-B1EE-41FF-BD2A-15D015E8A65C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5E37E28-117F-4D13-BE2D-A6ED60018CC4}"/>
              </a:ext>
            </a:extLst>
          </p:cNvPr>
          <p:cNvGrpSpPr/>
          <p:nvPr/>
        </p:nvGrpSpPr>
        <p:grpSpPr>
          <a:xfrm>
            <a:off x="151126" y="0"/>
            <a:ext cx="2182881" cy="6159599"/>
            <a:chOff x="2671040" y="-1187282"/>
            <a:chExt cx="2182881" cy="615959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6B86A58-4E24-4109-9244-B914096E4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9CE441D-403F-4B5B-82AB-05C7467D4104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4864610-72E6-481F-A9E6-FBC7464553C7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-1187282"/>
              <a:ext cx="0" cy="3706872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079FA40-52DC-4481-AE0A-06F2C5E5FCDE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C1ACB44-DA87-4D6C-B132-A841339885A5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4DF3A7B-7C73-49BF-9D56-BD8A52E4D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0100AF29-BF92-449B-BDEC-955956EFFD1A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4959931-0A89-4096-875A-CE6340824401}"/>
              </a:ext>
            </a:extLst>
          </p:cNvPr>
          <p:cNvGrpSpPr/>
          <p:nvPr/>
        </p:nvGrpSpPr>
        <p:grpSpPr>
          <a:xfrm>
            <a:off x="4286916" y="0"/>
            <a:ext cx="2182881" cy="6679050"/>
            <a:chOff x="2671040" y="-1706733"/>
            <a:chExt cx="2182881" cy="667905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D6E035E-C10A-43DC-A80D-79A554333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881D83C-7691-4B81-9C8B-9CBEFC43F0B7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9F89D3A-43A3-4B4C-8A0E-78474033AB75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-1706733"/>
              <a:ext cx="0" cy="4226323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FE825AE-940A-481B-AF73-14355F1C542F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8086051-B0C5-49C0-8634-2C2CABA3DC8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74D675F-5AC0-435C-A556-1FEBF6EF3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AAE4EEA-B287-4152-A200-23F5B36A277E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064431-8499-4899-A081-33601D3544EE}"/>
              </a:ext>
            </a:extLst>
          </p:cNvPr>
          <p:cNvGrpSpPr/>
          <p:nvPr/>
        </p:nvGrpSpPr>
        <p:grpSpPr>
          <a:xfrm>
            <a:off x="6194677" y="4553249"/>
            <a:ext cx="5997270" cy="1330422"/>
            <a:chOff x="-107124" y="1272891"/>
            <a:chExt cx="5997270" cy="133042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F5AA433-4FAD-42BE-8FE7-0F00256C195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C050707-9024-495E-BD21-08877F500D30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AAAC80B-61E7-490D-A9BB-7E56A587FEA3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A304181-6646-46EB-A5F2-513193432CA1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6DE0C57-6112-4099-AD96-C9FA3276306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D88C233-4ECE-4A2B-8383-0F265EC3307C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2DAABD3F-3BB4-4274-9373-9293B1BBDB2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59E1B2-EDEF-4221-8DE7-580DEC86EFF7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8D3533D-75B2-476E-953F-EBD7385C9CEC}"/>
                </a:ext>
              </a:extLst>
            </p:cNvPr>
            <p:cNvSpPr txBox="1"/>
            <p:nvPr/>
          </p:nvSpPr>
          <p:spPr>
            <a:xfrm>
              <a:off x="-107124" y="1446620"/>
              <a:ext cx="4324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وعندما تتحول الرسوبيات</a:t>
              </a:r>
            </a:p>
            <a:p>
              <a:pPr algn="r"/>
              <a:r>
                <a:rPr lang="ar-SY" sz="1600" dirty="0"/>
                <a:t>إلى صخر رسوبي فإنه يتحول إلى أحفورة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2" y="1503538"/>
              <a:ext cx="2488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القوالب والنماذج: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265323" y="1925514"/>
            <a:ext cx="6926677" cy="1330422"/>
            <a:chOff x="-1036531" y="1272891"/>
            <a:chExt cx="692667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-1036531" y="1291678"/>
              <a:ext cx="523998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تترك الأصداف أحيانا وراءها أحافير تعرف</a:t>
              </a:r>
            </a:p>
            <a:p>
              <a:pPr algn="r"/>
              <a:r>
                <a:rPr lang="ar-SY" sz="1600" dirty="0"/>
                <a:t> بالقوالب والقوالب تجويف فارغ في الصخور </a:t>
              </a:r>
            </a:p>
            <a:p>
              <a:pPr algn="r"/>
              <a:r>
                <a:rPr lang="ar-SY" sz="1600" dirty="0"/>
                <a:t>له شكل محدد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4C8953-91E5-45B3-8B2B-3C2E94F16BC7}"/>
              </a:ext>
            </a:extLst>
          </p:cNvPr>
          <p:cNvGrpSpPr/>
          <p:nvPr/>
        </p:nvGrpSpPr>
        <p:grpSpPr>
          <a:xfrm>
            <a:off x="6220008" y="3165125"/>
            <a:ext cx="5971992" cy="1385417"/>
            <a:chOff x="-81846" y="1217896"/>
            <a:chExt cx="5971992" cy="1385417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B0FD2B2-1947-4B21-BD47-1C1A60D34CB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4AF9161-2743-4E38-9F49-C2AB53CE199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39F2AD-EA76-4ACD-AC92-CCF46483C0D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3C273BF4-87A3-4C3A-8E9A-9AD8ACD524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010C2AE3-6923-44A2-97CF-A3D4F4BD938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3A185CA-C944-43D3-98FF-935ADE2F98F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02D7FB8-53B1-4C0C-80B6-122FA9978D5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F9B9299-9EF1-43EA-8D53-76B18A18654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3B4270-C1EE-4123-84C0-B78FA0C65E3A}"/>
                </a:ext>
              </a:extLst>
            </p:cNvPr>
            <p:cNvSpPr txBox="1"/>
            <p:nvPr/>
          </p:nvSpPr>
          <p:spPr>
            <a:xfrm>
              <a:off x="-81846" y="1217896"/>
              <a:ext cx="432453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ويتكون القالب عندما يتسرب الماء إلى الفراغات</a:t>
              </a:r>
            </a:p>
            <a:p>
              <a:pPr algn="r"/>
              <a:r>
                <a:rPr lang="ar-SY" sz="1600" dirty="0"/>
                <a:t> داخل الصخر حيث يوجد الصدف مدفونا ومتحجرا </a:t>
              </a:r>
            </a:p>
            <a:p>
              <a:pPr algn="r"/>
              <a:r>
                <a:rPr lang="ar-SY" sz="1600" dirty="0"/>
                <a:t>داخله فيقوم الماء ببطء بإزاله هذه الصدف تاركا</a:t>
              </a:r>
            </a:p>
            <a:p>
              <a:pPr algn="r"/>
              <a:r>
                <a:rPr lang="ar-SY" sz="1600" dirty="0"/>
                <a:t>مكانا تجويفيا مفرغا له شكل المخلوق الحي نفسه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67892-CB15-48C6-AEF8-5143AC57A1E7}"/>
              </a:ext>
            </a:extLst>
          </p:cNvPr>
          <p:cNvGrpSpPr/>
          <p:nvPr/>
        </p:nvGrpSpPr>
        <p:grpSpPr>
          <a:xfrm>
            <a:off x="2671040" y="0"/>
            <a:ext cx="2182881" cy="4972318"/>
            <a:chOff x="2671040" y="0"/>
            <a:chExt cx="2182881" cy="497231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8DDAFB-5CF6-41AC-A07E-0203EB57C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EBE1397-7064-417E-A78F-654524346E72}"/>
                </a:ext>
              </a:extLst>
            </p:cNvPr>
            <p:cNvSpPr/>
            <p:nvPr/>
          </p:nvSpPr>
          <p:spPr>
            <a:xfrm rot="5400000">
              <a:off x="2606963" y="2725359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558" t="2174" r="-1558" b="2174"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D3486-1EF3-43CD-B4FB-77332016D814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5D1DF01-AC19-455A-99EC-9C4EF36D715D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05D3BD-4C58-4720-8B33-3CFD414782FC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3E16830-98AD-4DDE-9729-8F279BA84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FF9C1E01-B1EE-41FF-BD2A-15D015E8A65C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5E37E28-117F-4D13-BE2D-A6ED60018CC4}"/>
              </a:ext>
            </a:extLst>
          </p:cNvPr>
          <p:cNvGrpSpPr/>
          <p:nvPr/>
        </p:nvGrpSpPr>
        <p:grpSpPr>
          <a:xfrm>
            <a:off x="151126" y="0"/>
            <a:ext cx="2182881" cy="6159599"/>
            <a:chOff x="2671040" y="-1187282"/>
            <a:chExt cx="2182881" cy="615959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6B86A58-4E24-4109-9244-B914096E4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9CE441D-403F-4B5B-82AB-05C7467D4104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4864610-72E6-481F-A9E6-FBC7464553C7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-1187282"/>
              <a:ext cx="0" cy="3706872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079FA40-52DC-4481-AE0A-06F2C5E5FCDE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C1ACB44-DA87-4D6C-B132-A841339885A5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4DF3A7B-7C73-49BF-9D56-BD8A52E4D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0100AF29-BF92-449B-BDEC-955956EFFD1A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4959931-0A89-4096-875A-CE6340824401}"/>
              </a:ext>
            </a:extLst>
          </p:cNvPr>
          <p:cNvGrpSpPr/>
          <p:nvPr/>
        </p:nvGrpSpPr>
        <p:grpSpPr>
          <a:xfrm>
            <a:off x="4286916" y="0"/>
            <a:ext cx="2182881" cy="6679050"/>
            <a:chOff x="2671040" y="-1706733"/>
            <a:chExt cx="2182881" cy="667905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D6E035E-C10A-43DC-A80D-79A554333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881D83C-7691-4B81-9C8B-9CBEFC43F0B7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9F89D3A-43A3-4B4C-8A0E-78474033AB75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-1706733"/>
              <a:ext cx="0" cy="4226323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FE825AE-940A-481B-AF73-14355F1C542F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8086051-B0C5-49C0-8634-2C2CABA3DC8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74D675F-5AC0-435C-A556-1FEBF6EF3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AAE4EEA-B287-4152-A200-23F5B36A277E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064431-8499-4899-A081-33601D3544EE}"/>
              </a:ext>
            </a:extLst>
          </p:cNvPr>
          <p:cNvGrpSpPr/>
          <p:nvPr/>
        </p:nvGrpSpPr>
        <p:grpSpPr>
          <a:xfrm>
            <a:off x="6182651" y="4553249"/>
            <a:ext cx="6009296" cy="1330422"/>
            <a:chOff x="-119150" y="1272891"/>
            <a:chExt cx="6009296" cy="133042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F5AA433-4FAD-42BE-8FE7-0F00256C195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C050707-9024-495E-BD21-08877F500D30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AAAC80B-61E7-490D-A9BB-7E56A587FEA3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A304181-6646-46EB-A5F2-513193432CA1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6DE0C57-6112-4099-AD96-C9FA3276306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D88C233-4ECE-4A2B-8383-0F265EC3307C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2DAABD3F-3BB4-4274-9373-9293B1BBDB2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59E1B2-EDEF-4221-8DE7-580DEC86EFF7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8D3533D-75B2-476E-953F-EBD7385C9CEC}"/>
                </a:ext>
              </a:extLst>
            </p:cNvPr>
            <p:cNvSpPr txBox="1"/>
            <p:nvPr/>
          </p:nvSpPr>
          <p:spPr>
            <a:xfrm>
              <a:off x="-119150" y="1381826"/>
              <a:ext cx="4324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فإذا تسربت المعادن الذائبة وتجمعت داخل الفراغ</a:t>
              </a:r>
            </a:p>
            <a:p>
              <a:pPr algn="r"/>
              <a:r>
                <a:rPr lang="ar-SY" sz="1600" dirty="0"/>
                <a:t> وتصلبت فإنها تكون نوع اخر من الأحافير</a:t>
              </a:r>
            </a:p>
            <a:p>
              <a:pPr algn="r"/>
              <a:r>
                <a:rPr lang="ar-SY" sz="1600" dirty="0"/>
                <a:t> له شكل القالب نفسه ويسمى نموذجا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2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54959931-0A89-4096-875A-CE6340824401}"/>
              </a:ext>
            </a:extLst>
          </p:cNvPr>
          <p:cNvGrpSpPr/>
          <p:nvPr/>
        </p:nvGrpSpPr>
        <p:grpSpPr>
          <a:xfrm>
            <a:off x="4750346" y="-4938"/>
            <a:ext cx="2182881" cy="6679050"/>
            <a:chOff x="2671040" y="-1706733"/>
            <a:chExt cx="2182881" cy="667905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D6E035E-C10A-43DC-A80D-79A554333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881D83C-7691-4B81-9C8B-9CBEFC43F0B7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9F89D3A-43A3-4B4C-8A0E-78474033AB75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-1706733"/>
              <a:ext cx="0" cy="4226323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FE825AE-940A-481B-AF73-14355F1C542F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8086051-B0C5-49C0-8634-2C2CABA3DC8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74D675F-5AC0-435C-A556-1FEBF6EF3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AAE4EEA-B287-4152-A200-23F5B36A277E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2" y="1503538"/>
              <a:ext cx="2488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الوقود الأحفوري: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265323" y="1925514"/>
            <a:ext cx="6926677" cy="1330422"/>
            <a:chOff x="-1036531" y="1272891"/>
            <a:chExt cx="692667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-1036531" y="1291678"/>
              <a:ext cx="52399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الوقود مادة يتم حرقها للحصول على الطاقة.</a:t>
              </a:r>
            </a:p>
            <a:p>
              <a:pPr algn="r"/>
              <a:r>
                <a:rPr lang="ar-SY" sz="1600" dirty="0"/>
                <a:t>وذلك لأغراض التدفئة وتسيير السيارات والطائرات</a:t>
              </a:r>
            </a:p>
            <a:p>
              <a:pPr algn="r"/>
              <a:r>
                <a:rPr lang="ar-SY" sz="1600" dirty="0"/>
                <a:t> وتوليد الكهرباء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4C8953-91E5-45B3-8B2B-3C2E94F16BC7}"/>
              </a:ext>
            </a:extLst>
          </p:cNvPr>
          <p:cNvGrpSpPr/>
          <p:nvPr/>
        </p:nvGrpSpPr>
        <p:grpSpPr>
          <a:xfrm>
            <a:off x="6302616" y="3175339"/>
            <a:ext cx="5889384" cy="1375203"/>
            <a:chOff x="762" y="1228110"/>
            <a:chExt cx="5889384" cy="1375203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B0FD2B2-1947-4B21-BD47-1C1A60D34CB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4AF9161-2743-4E38-9F49-C2AB53CE199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39F2AD-EA76-4ACD-AC92-CCF46483C0D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3C273BF4-87A3-4C3A-8E9A-9AD8ACD524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010C2AE3-6923-44A2-97CF-A3D4F4BD938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3A185CA-C944-43D3-98FF-935ADE2F98F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02D7FB8-53B1-4C0C-80B6-122FA9978D5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F9B9299-9EF1-43EA-8D53-76B18A18654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3B4270-C1EE-4123-84C0-B78FA0C65E3A}"/>
                </a:ext>
              </a:extLst>
            </p:cNvPr>
            <p:cNvSpPr txBox="1"/>
            <p:nvPr/>
          </p:nvSpPr>
          <p:spPr>
            <a:xfrm>
              <a:off x="762" y="1228110"/>
              <a:ext cx="43245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ومن أنواع الوقود الأحفوري الفحم الحجري والنفط</a:t>
              </a:r>
            </a:p>
            <a:p>
              <a:pPr algn="r"/>
              <a:r>
                <a:rPr lang="ar-SY" sz="1600" dirty="0"/>
                <a:t> والغاز الطبيعي وتكونت هذه الأنواع من بقايا النباتات </a:t>
              </a:r>
            </a:p>
            <a:p>
              <a:pPr algn="r"/>
              <a:r>
                <a:rPr lang="ar-SY" sz="1600" dirty="0"/>
                <a:t>والحيونات التي عاشت قبل ملايين السنين </a:t>
              </a:r>
            </a:p>
            <a:p>
              <a:pPr algn="r"/>
              <a:r>
                <a:rPr lang="ar-SY" sz="1600" dirty="0"/>
                <a:t> يوجدالنفط في باطن الأرض </a:t>
              </a:r>
              <a:r>
                <a:rPr lang="en-US" sz="1600" dirty="0"/>
                <a:t>  </a:t>
              </a:r>
              <a:endParaRPr lang="ar-SY" sz="16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67892-CB15-48C6-AEF8-5143AC57A1E7}"/>
              </a:ext>
            </a:extLst>
          </p:cNvPr>
          <p:cNvGrpSpPr/>
          <p:nvPr/>
        </p:nvGrpSpPr>
        <p:grpSpPr>
          <a:xfrm>
            <a:off x="3863490" y="-560645"/>
            <a:ext cx="2182881" cy="4972318"/>
            <a:chOff x="2671040" y="0"/>
            <a:chExt cx="2182881" cy="497231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8DDAFB-5CF6-41AC-A07E-0203EB57C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EBE1397-7064-417E-A78F-654524346E72}"/>
                </a:ext>
              </a:extLst>
            </p:cNvPr>
            <p:cNvSpPr/>
            <p:nvPr/>
          </p:nvSpPr>
          <p:spPr>
            <a:xfrm rot="5400000">
              <a:off x="2606963" y="2725359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D3486-1EF3-43CD-B4FB-77332016D814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5D1DF01-AC19-455A-99EC-9C4EF36D715D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05D3BD-4C58-4720-8B33-3CFD414782FC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3E16830-98AD-4DDE-9729-8F279BA84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FF9C1E01-B1EE-41FF-BD2A-15D015E8A65C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064431-8499-4899-A081-33601D3544EE}"/>
              </a:ext>
            </a:extLst>
          </p:cNvPr>
          <p:cNvGrpSpPr/>
          <p:nvPr/>
        </p:nvGrpSpPr>
        <p:grpSpPr>
          <a:xfrm>
            <a:off x="6049177" y="4505740"/>
            <a:ext cx="6142770" cy="1377931"/>
            <a:chOff x="-252624" y="1225382"/>
            <a:chExt cx="6142770" cy="137793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F5AA433-4FAD-42BE-8FE7-0F00256C195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C050707-9024-495E-BD21-08877F500D30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AAAC80B-61E7-490D-A9BB-7E56A587FEA3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A304181-6646-46EB-A5F2-513193432CA1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6DE0C57-6112-4099-AD96-C9FA3276306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D88C233-4ECE-4A2B-8383-0F265EC3307C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2DAABD3F-3BB4-4274-9373-9293B1BBDB2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59E1B2-EDEF-4221-8DE7-580DEC86EFF7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8D3533D-75B2-476E-953F-EBD7385C9CEC}"/>
                </a:ext>
              </a:extLst>
            </p:cNvPr>
            <p:cNvSpPr txBox="1"/>
            <p:nvPr/>
          </p:nvSpPr>
          <p:spPr>
            <a:xfrm>
              <a:off x="-252624" y="1225382"/>
              <a:ext cx="43245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ويستخرجه الإنسان بالحفر والضخ إلى سطح</a:t>
              </a:r>
            </a:p>
            <a:p>
              <a:pPr algn="r"/>
              <a:r>
                <a:rPr lang="ar-SY" sz="1600" dirty="0"/>
                <a:t>الأرض ويعد النفط والفحم الحجري من الموارد</a:t>
              </a:r>
            </a:p>
            <a:p>
              <a:pPr algn="r"/>
              <a:r>
                <a:rPr lang="ar-SY" sz="1600" dirty="0"/>
                <a:t> الطبيعية ومن المواردالطبيعية أيضا النباتات </a:t>
              </a:r>
            </a:p>
            <a:p>
              <a:pPr algn="r"/>
              <a:r>
                <a:rPr lang="ar-SY" sz="1600" dirty="0"/>
                <a:t>والحيوانات والماء والهواء</a:t>
              </a:r>
            </a:p>
          </p:txBody>
        </p:sp>
      </p:grpSp>
      <p:pic>
        <p:nvPicPr>
          <p:cNvPr id="100" name="Picture 2">
            <a:extLst>
              <a:ext uri="{FF2B5EF4-FFF2-40B4-BE49-F238E27FC236}">
                <a16:creationId xmlns:a16="http://schemas.microsoft.com/office/drawing/2014/main" id="{6DB5C10E-E72C-48CA-AE8B-4418E3FD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582" y="0"/>
            <a:ext cx="37079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2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2" y="1503538"/>
              <a:ext cx="338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كيف يتكون الفحم الحجري: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265323" y="1925514"/>
            <a:ext cx="6926677" cy="1330422"/>
            <a:chOff x="-1036531" y="1272891"/>
            <a:chExt cx="692667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-1036531" y="1291678"/>
              <a:ext cx="52399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قبل ملايين السنين غطت المستنقعات أجزاء واسعة</a:t>
              </a:r>
            </a:p>
            <a:p>
              <a:pPr algn="r"/>
              <a:r>
                <a:rPr lang="ar-SY" sz="1600" dirty="0"/>
                <a:t> من سطح الأرض ومع مرور الزمن ماتت النباتات </a:t>
              </a:r>
            </a:p>
            <a:p>
              <a:pPr algn="r"/>
              <a:r>
                <a:rPr lang="ar-SY" sz="1600" dirty="0"/>
                <a:t>التي كانت تعيش في المستنقعات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4C8953-91E5-45B3-8B2B-3C2E94F16BC7}"/>
              </a:ext>
            </a:extLst>
          </p:cNvPr>
          <p:cNvGrpSpPr/>
          <p:nvPr/>
        </p:nvGrpSpPr>
        <p:grpSpPr>
          <a:xfrm>
            <a:off x="6317704" y="3220120"/>
            <a:ext cx="5874296" cy="1330422"/>
            <a:chOff x="15850" y="1272891"/>
            <a:chExt cx="5874296" cy="1330422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B0FD2B2-1947-4B21-BD47-1C1A60D34CB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4AF9161-2743-4E38-9F49-C2AB53CE199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39F2AD-EA76-4ACD-AC92-CCF46483C0D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3C273BF4-87A3-4C3A-8E9A-9AD8ACD524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010C2AE3-6923-44A2-97CF-A3D4F4BD938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3A185CA-C944-43D3-98FF-935ADE2F98F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02D7FB8-53B1-4C0C-80B6-122FA9978D5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F9B9299-9EF1-43EA-8D53-76B18A18654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3B4270-C1EE-4123-84C0-B78FA0C65E3A}"/>
                </a:ext>
              </a:extLst>
            </p:cNvPr>
            <p:cNvSpPr txBox="1"/>
            <p:nvPr/>
          </p:nvSpPr>
          <p:spPr>
            <a:xfrm>
              <a:off x="15850" y="1460326"/>
              <a:ext cx="4324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ثم شكلت طبقة النباتات المتحللة وقودا يسمى الحت</a:t>
              </a:r>
            </a:p>
            <a:p>
              <a:pPr algn="r"/>
              <a:r>
                <a:rPr lang="ar-SY" sz="1600" dirty="0"/>
                <a:t> و دفن الحت تخت الرسوبيات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67892-CB15-48C6-AEF8-5143AC57A1E7}"/>
              </a:ext>
            </a:extLst>
          </p:cNvPr>
          <p:cNvGrpSpPr/>
          <p:nvPr/>
        </p:nvGrpSpPr>
        <p:grpSpPr>
          <a:xfrm>
            <a:off x="2320679" y="0"/>
            <a:ext cx="2182881" cy="4972318"/>
            <a:chOff x="2671040" y="0"/>
            <a:chExt cx="2182881" cy="497231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8DDAFB-5CF6-41AC-A07E-0203EB57C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EBE1397-7064-417E-A78F-654524346E72}"/>
                </a:ext>
              </a:extLst>
            </p:cNvPr>
            <p:cNvSpPr/>
            <p:nvPr/>
          </p:nvSpPr>
          <p:spPr>
            <a:xfrm rot="5400000">
              <a:off x="2606963" y="2725359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D3486-1EF3-43CD-B4FB-77332016D814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5D1DF01-AC19-455A-99EC-9C4EF36D715D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05D3BD-4C58-4720-8B33-3CFD414782FC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3E16830-98AD-4DDE-9729-8F279BA84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FF9C1E01-B1EE-41FF-BD2A-15D015E8A65C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064431-8499-4899-A081-33601D3544EE}"/>
              </a:ext>
            </a:extLst>
          </p:cNvPr>
          <p:cNvGrpSpPr/>
          <p:nvPr/>
        </p:nvGrpSpPr>
        <p:grpSpPr>
          <a:xfrm>
            <a:off x="6049177" y="4505740"/>
            <a:ext cx="6142770" cy="1377931"/>
            <a:chOff x="-252624" y="1225382"/>
            <a:chExt cx="6142770" cy="137793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F5AA433-4FAD-42BE-8FE7-0F00256C195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C050707-9024-495E-BD21-08877F500D30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AAAC80B-61E7-490D-A9BB-7E56A587FEA3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A304181-6646-46EB-A5F2-513193432CA1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6DE0C57-6112-4099-AD96-C9FA3276306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D88C233-4ECE-4A2B-8383-0F265EC3307C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2DAABD3F-3BB4-4274-9373-9293B1BBDB2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59E1B2-EDEF-4221-8DE7-580DEC86EFF7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8D3533D-75B2-476E-953F-EBD7385C9CEC}"/>
                </a:ext>
              </a:extLst>
            </p:cNvPr>
            <p:cNvSpPr txBox="1"/>
            <p:nvPr/>
          </p:nvSpPr>
          <p:spPr>
            <a:xfrm>
              <a:off x="-252624" y="1225382"/>
              <a:ext cx="4324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و بدأت الرسوبيات تتحول إلى صخر رسوبي </a:t>
              </a:r>
            </a:p>
            <a:p>
              <a:pPr algn="r"/>
              <a:r>
                <a:rPr lang="ar-SY" sz="1600" dirty="0"/>
                <a:t>و ببطء يتحول الحت إلى صخر رسوبي</a:t>
              </a:r>
            </a:p>
            <a:p>
              <a:pPr algn="r"/>
              <a:r>
                <a:rPr lang="ar-SY" sz="1600" dirty="0"/>
                <a:t> يسمى الفحم الحجري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5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7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2" y="1503538"/>
              <a:ext cx="2488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المورد المتجدد: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195438" y="1925514"/>
            <a:ext cx="6996562" cy="1330422"/>
            <a:chOff x="-1106416" y="1272891"/>
            <a:chExt cx="6996562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-1106416" y="1447125"/>
              <a:ext cx="5239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هو المورد الذي يمكن تعويضه أو</a:t>
              </a:r>
            </a:p>
            <a:p>
              <a:pPr algn="r"/>
              <a:r>
                <a:rPr lang="ar-SY" sz="1600" dirty="0"/>
                <a:t> استعماله مرة اخرى بسهولة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4C8953-91E5-45B3-8B2B-3C2E94F16BC7}"/>
              </a:ext>
            </a:extLst>
          </p:cNvPr>
          <p:cNvGrpSpPr/>
          <p:nvPr/>
        </p:nvGrpSpPr>
        <p:grpSpPr>
          <a:xfrm>
            <a:off x="6259840" y="3220120"/>
            <a:ext cx="5932160" cy="1330422"/>
            <a:chOff x="-42014" y="1272891"/>
            <a:chExt cx="5932160" cy="1330422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B0FD2B2-1947-4B21-BD47-1C1A60D34CB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4AF9161-2743-4E38-9F49-C2AB53CE199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39F2AD-EA76-4ACD-AC92-CCF46483C0D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3C273BF4-87A3-4C3A-8E9A-9AD8ACD524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010C2AE3-6923-44A2-97CF-A3D4F4BD938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3A185CA-C944-43D3-98FF-935ADE2F98F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02D7FB8-53B1-4C0C-80B6-122FA9978D5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F9B9299-9EF1-43EA-8D53-76B18A18654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3B4270-C1EE-4123-84C0-B78FA0C65E3A}"/>
                </a:ext>
              </a:extLst>
            </p:cNvPr>
            <p:cNvSpPr txBox="1"/>
            <p:nvPr/>
          </p:nvSpPr>
          <p:spPr>
            <a:xfrm>
              <a:off x="-42014" y="1344340"/>
              <a:ext cx="4324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ويمكن إعادة كل من النباتات والحيوانات و الماء </a:t>
              </a:r>
            </a:p>
            <a:p>
              <a:pPr algn="r"/>
              <a:r>
                <a:rPr lang="ar-SY" sz="1600" dirty="0"/>
                <a:t>والهواء حيث يمكن نمو نباتات جديدة وولادة أو فقس</a:t>
              </a:r>
            </a:p>
            <a:p>
              <a:pPr algn="r"/>
              <a:r>
                <a:rPr lang="ar-SY" sz="1600" dirty="0"/>
                <a:t> حيوانات جديدة ويجلب المطر والثلج المزيد من الماء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064431-8499-4899-A081-33601D3544EE}"/>
              </a:ext>
            </a:extLst>
          </p:cNvPr>
          <p:cNvGrpSpPr/>
          <p:nvPr/>
        </p:nvGrpSpPr>
        <p:grpSpPr>
          <a:xfrm>
            <a:off x="6105469" y="4553249"/>
            <a:ext cx="6086478" cy="1330422"/>
            <a:chOff x="-196332" y="1272891"/>
            <a:chExt cx="6086478" cy="133042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F5AA433-4FAD-42BE-8FE7-0F00256C195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C050707-9024-495E-BD21-08877F500D30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AAAC80B-61E7-490D-A9BB-7E56A587FEA3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A304181-6646-46EB-A5F2-513193432CA1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6DE0C57-6112-4099-AD96-C9FA3276306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D88C233-4ECE-4A2B-8383-0F265EC3307C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2DAABD3F-3BB4-4274-9373-9293B1BBDB2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59E1B2-EDEF-4221-8DE7-580DEC86EFF7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8D3533D-75B2-476E-953F-EBD7385C9CEC}"/>
                </a:ext>
              </a:extLst>
            </p:cNvPr>
            <p:cNvSpPr txBox="1"/>
            <p:nvPr/>
          </p:nvSpPr>
          <p:spPr>
            <a:xfrm>
              <a:off x="-196332" y="1341517"/>
              <a:ext cx="4324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كذلك تنتج النباتات الأكسجين في أثناء صنع الغذاء</a:t>
              </a:r>
            </a:p>
            <a:p>
              <a:pPr algn="r"/>
              <a:r>
                <a:rPr lang="ar-SY" sz="1600" dirty="0"/>
                <a:t> وتعيده إلى الهواء لهذا يطلق على النباتات </a:t>
              </a:r>
            </a:p>
            <a:p>
              <a:pPr algn="r"/>
              <a:r>
                <a:rPr lang="ar-SY" sz="1600" dirty="0"/>
                <a:t>والحيوانات والماء والهواء الموارد المتجددة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2D283CD-B6FC-479F-8DC7-D70574A958A9}"/>
              </a:ext>
            </a:extLst>
          </p:cNvPr>
          <p:cNvGrpSpPr/>
          <p:nvPr/>
        </p:nvGrpSpPr>
        <p:grpSpPr>
          <a:xfrm>
            <a:off x="542644" y="-35346"/>
            <a:ext cx="3790303" cy="6510932"/>
            <a:chOff x="1828888" y="0"/>
            <a:chExt cx="3790303" cy="6510932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7434300-332F-405D-94BD-86268A55DB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A51495C-10B0-4DAE-8188-E0C884C5A52B}"/>
                </a:ext>
              </a:extLst>
            </p:cNvPr>
            <p:cNvSpPr/>
            <p:nvPr/>
          </p:nvSpPr>
          <p:spPr>
            <a:xfrm rot="5400000">
              <a:off x="1717626" y="2609366"/>
              <a:ext cx="4012828" cy="3790303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7ADC59A-E4D3-4037-B15C-088306BFA368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05C28F3-C0E4-4C2E-80D7-64E1A6AD3A78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63C6AD7-0FFD-4F9C-8C96-DE9923E8FECA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468E718-ABD3-4228-975B-9A9EE020F7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440FA4A8-2066-47FC-866E-8D5C3D5921E3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0598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54959931-0A89-4096-875A-CE6340824401}"/>
              </a:ext>
            </a:extLst>
          </p:cNvPr>
          <p:cNvGrpSpPr/>
          <p:nvPr/>
        </p:nvGrpSpPr>
        <p:grpSpPr>
          <a:xfrm>
            <a:off x="3567492" y="-4938"/>
            <a:ext cx="2182881" cy="6679050"/>
            <a:chOff x="2671040" y="-1706733"/>
            <a:chExt cx="2182881" cy="667905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D6E035E-C10A-43DC-A80D-79A554333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881D83C-7691-4B81-9C8B-9CBEFC43F0B7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9F89D3A-43A3-4B4C-8A0E-78474033AB75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-1706733"/>
              <a:ext cx="0" cy="4226323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FE825AE-940A-481B-AF73-14355F1C542F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8086051-B0C5-49C0-8634-2C2CABA3DC8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74D675F-5AC0-435C-A556-1FEBF6EF3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AAE4EEA-B287-4152-A200-23F5B36A277E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8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459406" y="1503538"/>
              <a:ext cx="3596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القوالب المورد غير المتجدد: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344389" y="1925514"/>
            <a:ext cx="6847611" cy="1330422"/>
            <a:chOff x="-957465" y="1272891"/>
            <a:chExt cx="6847611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-957465" y="1403370"/>
              <a:ext cx="52399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هو المورد الذي لايمكن تعويضة ولا إعادة استعماله</a:t>
              </a:r>
            </a:p>
            <a:p>
              <a:pPr algn="r"/>
              <a:r>
                <a:rPr lang="ar-SY" sz="1600" dirty="0"/>
                <a:t> بسهولة لهذا فإن الوقود الأحفوري مورد غير متجدد </a:t>
              </a:r>
            </a:p>
            <a:p>
              <a:pPr algn="r"/>
              <a:r>
                <a:rPr lang="ar-SY" sz="1600" dirty="0"/>
                <a:t>لأنه يحتاج إلى ملايين السنين ليتكون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4C8953-91E5-45B3-8B2B-3C2E94F16BC7}"/>
              </a:ext>
            </a:extLst>
          </p:cNvPr>
          <p:cNvGrpSpPr/>
          <p:nvPr/>
        </p:nvGrpSpPr>
        <p:grpSpPr>
          <a:xfrm>
            <a:off x="6259840" y="3220120"/>
            <a:ext cx="5932160" cy="1330422"/>
            <a:chOff x="-42014" y="1272891"/>
            <a:chExt cx="5932160" cy="1330422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B0FD2B2-1947-4B21-BD47-1C1A60D34CB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4AF9161-2743-4E38-9F49-C2AB53CE199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39F2AD-EA76-4ACD-AC92-CCF46483C0D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3C273BF4-87A3-4C3A-8E9A-9AD8ACD524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010C2AE3-6923-44A2-97CF-A3D4F4BD938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3A185CA-C944-43D3-98FF-935ADE2F98F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02D7FB8-53B1-4C0C-80B6-122FA9978D5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F9B9299-9EF1-43EA-8D53-76B18A18654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3B4270-C1EE-4123-84C0-B78FA0C65E3A}"/>
                </a:ext>
              </a:extLst>
            </p:cNvPr>
            <p:cNvSpPr txBox="1"/>
            <p:nvPr/>
          </p:nvSpPr>
          <p:spPr>
            <a:xfrm>
              <a:off x="-42014" y="1344340"/>
              <a:ext cx="4324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وعندما يستعمل ينفذ ولا يمكن تعويضه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67892-CB15-48C6-AEF8-5143AC57A1E7}"/>
              </a:ext>
            </a:extLst>
          </p:cNvPr>
          <p:cNvGrpSpPr/>
          <p:nvPr/>
        </p:nvGrpSpPr>
        <p:grpSpPr>
          <a:xfrm>
            <a:off x="2680636" y="-560645"/>
            <a:ext cx="2182881" cy="4972318"/>
            <a:chOff x="2671040" y="0"/>
            <a:chExt cx="2182881" cy="497231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8DDAFB-5CF6-41AC-A07E-0203EB57C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EBE1397-7064-417E-A78F-654524346E72}"/>
                </a:ext>
              </a:extLst>
            </p:cNvPr>
            <p:cNvSpPr/>
            <p:nvPr/>
          </p:nvSpPr>
          <p:spPr>
            <a:xfrm rot="5400000">
              <a:off x="2606963" y="2725359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D3486-1EF3-43CD-B4FB-77332016D814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5D1DF01-AC19-455A-99EC-9C4EF36D715D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05D3BD-4C58-4720-8B33-3CFD414782FC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3E16830-98AD-4DDE-9729-8F279BA84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FF9C1E01-B1EE-41FF-BD2A-15D015E8A65C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3800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9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535104" y="1503538"/>
              <a:ext cx="2728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موارد الطاقة الأخرى: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407889" y="1925514"/>
            <a:ext cx="6784111" cy="1330422"/>
            <a:chOff x="-893965" y="1272891"/>
            <a:chExt cx="6784111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5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-893965" y="1403006"/>
              <a:ext cx="52399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الوقود الأحفوري مورد من موارد الطاقة غير المتجددة</a:t>
              </a:r>
            </a:p>
            <a:p>
              <a:pPr algn="r"/>
              <a:r>
                <a:rPr lang="ar-SY" sz="1600" dirty="0"/>
                <a:t>ويستعمل الوقود الأحفوري كثيرا ولهذا السبب نحتاج</a:t>
              </a:r>
            </a:p>
            <a:p>
              <a:pPr algn="r"/>
              <a:r>
                <a:rPr lang="ar-SY" sz="1600" dirty="0"/>
                <a:t> إلى طاقة جديدة متجددة عوضا عنه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4C8953-91E5-45B3-8B2B-3C2E94F16BC7}"/>
              </a:ext>
            </a:extLst>
          </p:cNvPr>
          <p:cNvGrpSpPr/>
          <p:nvPr/>
        </p:nvGrpSpPr>
        <p:grpSpPr>
          <a:xfrm>
            <a:off x="6259840" y="3220120"/>
            <a:ext cx="5932160" cy="1330422"/>
            <a:chOff x="-42014" y="1272891"/>
            <a:chExt cx="5932160" cy="1330422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B0FD2B2-1947-4B21-BD47-1C1A60D34CB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4AF9161-2743-4E38-9F49-C2AB53CE199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39F2AD-EA76-4ACD-AC92-CCF46483C0D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3C273BF4-87A3-4C3A-8E9A-9AD8ACD524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010C2AE3-6923-44A2-97CF-A3D4F4BD938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3A185CA-C944-43D3-98FF-935ADE2F98F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02D7FB8-53B1-4C0C-80B6-122FA9978D5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F9B9299-9EF1-43EA-8D53-76B18A18654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3B4270-C1EE-4123-84C0-B78FA0C65E3A}"/>
                </a:ext>
              </a:extLst>
            </p:cNvPr>
            <p:cNvSpPr txBox="1"/>
            <p:nvPr/>
          </p:nvSpPr>
          <p:spPr>
            <a:xfrm>
              <a:off x="-42014" y="1344340"/>
              <a:ext cx="4324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ومن موارد الطاقة المتجددة الطاقة الشمسية</a:t>
              </a:r>
            </a:p>
            <a:p>
              <a:pPr algn="r"/>
              <a:r>
                <a:rPr lang="ar-SY" sz="1600" dirty="0"/>
                <a:t> وهي الطاقة التي نحصل عليها من الشمس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67892-CB15-48C6-AEF8-5143AC57A1E7}"/>
              </a:ext>
            </a:extLst>
          </p:cNvPr>
          <p:cNvGrpSpPr/>
          <p:nvPr/>
        </p:nvGrpSpPr>
        <p:grpSpPr>
          <a:xfrm>
            <a:off x="542644" y="-35346"/>
            <a:ext cx="3790303" cy="6510932"/>
            <a:chOff x="1828888" y="0"/>
            <a:chExt cx="3790303" cy="6510932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8DDAFB-5CF6-41AC-A07E-0203EB57C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EBE1397-7064-417E-A78F-654524346E72}"/>
                </a:ext>
              </a:extLst>
            </p:cNvPr>
            <p:cNvSpPr/>
            <p:nvPr/>
          </p:nvSpPr>
          <p:spPr>
            <a:xfrm rot="5400000">
              <a:off x="1717626" y="2609366"/>
              <a:ext cx="4012828" cy="3790303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749" t="21531" r="4749" b="-21531"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D3486-1EF3-43CD-B4FB-77332016D814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5D1DF01-AC19-455A-99EC-9C4EF36D715D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05D3BD-4C58-4720-8B33-3CFD414782FC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3E16830-98AD-4DDE-9729-8F279BA84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FF9C1E01-B1EE-41FF-BD2A-15D015E8A65C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4959931-0A89-4096-875A-CE6340824401}"/>
              </a:ext>
            </a:extLst>
          </p:cNvPr>
          <p:cNvGrpSpPr/>
          <p:nvPr/>
        </p:nvGrpSpPr>
        <p:grpSpPr>
          <a:xfrm>
            <a:off x="4593153" y="-5968"/>
            <a:ext cx="2182881" cy="6679050"/>
            <a:chOff x="2671040" y="-1706733"/>
            <a:chExt cx="2182881" cy="667905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D6E035E-C10A-43DC-A80D-79A554333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881D83C-7691-4B81-9C8B-9CBEFC43F0B7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9F89D3A-43A3-4B4C-8A0E-78474033AB75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-1706733"/>
              <a:ext cx="0" cy="4226323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FE825AE-940A-481B-AF73-14355F1C542F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8086051-B0C5-49C0-8634-2C2CABA3DC8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74D675F-5AC0-435C-A556-1FEBF6EF3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AAE4EEA-B287-4152-A200-23F5B36A277E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44BCB4-DC5B-4B38-9E2C-FB472E852D11}"/>
              </a:ext>
            </a:extLst>
          </p:cNvPr>
          <p:cNvGrpSpPr/>
          <p:nvPr/>
        </p:nvGrpSpPr>
        <p:grpSpPr>
          <a:xfrm>
            <a:off x="6294224" y="4470046"/>
            <a:ext cx="5925083" cy="1387373"/>
            <a:chOff x="-34937" y="1215940"/>
            <a:chExt cx="5925083" cy="138737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565BEC4-E749-4097-B672-BED4A50372D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2E2C2FB-A0A8-408B-8CA9-0AF8622B944D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10C6AA7-9A03-4E69-8585-426C64FCB2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AFD6C9F-C627-4DE7-9687-99F2A4A8E198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84008F3-8D11-47DE-B7FA-C5649492A336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877F5453-7D9A-4AB1-AC64-D20E3F921FFD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995A85B3-410A-493F-8985-B5B74E75179D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B222899-392B-4CB7-BB47-F3A87C0BB241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70CE452-5CCA-4B57-B2C8-FADDDC160770}"/>
                </a:ext>
              </a:extLst>
            </p:cNvPr>
            <p:cNvSpPr txBox="1"/>
            <p:nvPr/>
          </p:nvSpPr>
          <p:spPr>
            <a:xfrm>
              <a:off x="-34937" y="1215940"/>
              <a:ext cx="43245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ومن موارد الطاقة المتجددة المياه الجارية والرياح </a:t>
              </a:r>
            </a:p>
            <a:p>
              <a:pPr algn="r"/>
              <a:r>
                <a:rPr lang="ar-SY" sz="1600" dirty="0"/>
                <a:t>و الحرارة الجوفية.ويمكن استعمال كل من الطاقة</a:t>
              </a:r>
            </a:p>
            <a:p>
              <a:pPr algn="r"/>
              <a:r>
                <a:rPr lang="ar-SY" sz="1600" dirty="0"/>
                <a:t> الشمسية والرياح والمياه الجارية والحرارة</a:t>
              </a:r>
            </a:p>
            <a:p>
              <a:pPr algn="r"/>
              <a:r>
                <a:rPr lang="ar-SY" sz="1600" dirty="0"/>
                <a:t> الجوفية في إنتاج الطاقة الكهربائية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1EE23A5-85DF-4EA7-BB02-A4F069E3189D}"/>
              </a:ext>
            </a:extLst>
          </p:cNvPr>
          <p:cNvGrpSpPr/>
          <p:nvPr/>
        </p:nvGrpSpPr>
        <p:grpSpPr>
          <a:xfrm>
            <a:off x="3204191" y="0"/>
            <a:ext cx="2182881" cy="3112994"/>
            <a:chOff x="2671040" y="1859323"/>
            <a:chExt cx="2182881" cy="3112994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B67E0AB-E15D-4AAE-8FDF-36C8B57FC3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6E1F282-A42F-491D-9449-87D7FDF41A80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D3F21D8-416D-408C-B9E7-F6BF8CD123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2481" y="1859323"/>
              <a:ext cx="2527" cy="660267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8F99330-C82C-4758-A858-D33189F71BC5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34F1C70-11C3-4A37-A688-0E47F7ABD034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545C0BC-EF05-4351-B6E2-831C9F693F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C2C7DA00-B990-4C33-B823-FCDF01CD78AF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5821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D99956-1FD3-4A1D-83CA-1E5D4AD0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5D63F0-45E5-4A10-85E6-143543B00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421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C08663C-6C87-4C92-94E4-0EFD33233930}"/>
              </a:ext>
            </a:extLst>
          </p:cNvPr>
          <p:cNvSpPr txBox="1"/>
          <p:nvPr/>
        </p:nvSpPr>
        <p:spPr>
          <a:xfrm>
            <a:off x="1796405" y="304864"/>
            <a:ext cx="86566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EA4235"/>
                </a:solidFill>
              </a:rPr>
              <a:t>تجدنا في جوجل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35C64CF-663B-4A96-9DF4-B088D7B46396}"/>
              </a:ext>
            </a:extLst>
          </p:cNvPr>
          <p:cNvSpPr txBox="1"/>
          <p:nvPr/>
        </p:nvSpPr>
        <p:spPr>
          <a:xfrm>
            <a:off x="7748833" y="3712237"/>
            <a:ext cx="2520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حلول اون لاين</a:t>
            </a:r>
          </a:p>
        </p:txBody>
      </p:sp>
    </p:spTree>
    <p:extLst>
      <p:ext uri="{BB962C8B-B14F-4D97-AF65-F5344CB8AC3E}">
        <p14:creationId xmlns:p14="http://schemas.microsoft.com/office/powerpoint/2010/main" val="13282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033138" y="3102870"/>
              <a:ext cx="3542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الأحافير و الوقود الاحفوري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7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"/>
          <p:cNvGrpSpPr/>
          <p:nvPr/>
        </p:nvGrpSpPr>
        <p:grpSpPr>
          <a:xfrm>
            <a:off x="2549338" y="465507"/>
            <a:ext cx="2122131" cy="5566050"/>
            <a:chOff x="2549338" y="465507"/>
            <a:chExt cx="2122131" cy="5566050"/>
          </a:xfrm>
        </p:grpSpPr>
        <p:sp>
          <p:nvSpPr>
            <p:cNvPr id="292" name="Google Shape;292;p3"/>
            <p:cNvSpPr/>
            <p:nvPr/>
          </p:nvSpPr>
          <p:spPr>
            <a:xfrm flipH="1">
              <a:off x="2863410" y="465507"/>
              <a:ext cx="1103886" cy="1106558"/>
            </a:xfrm>
            <a:custGeom>
              <a:avLst/>
              <a:gdLst/>
              <a:ahLst/>
              <a:cxnLst/>
              <a:rect l="l" t="t" r="r" b="b"/>
              <a:pathLst>
                <a:path w="1103886" h="1106558" extrusionOk="0">
                  <a:moveTo>
                    <a:pt x="550607" y="0"/>
                  </a:moveTo>
                  <a:cubicBezTo>
                    <a:pt x="856175" y="0"/>
                    <a:pt x="1103886" y="247711"/>
                    <a:pt x="1103886" y="553279"/>
                  </a:cubicBezTo>
                  <a:cubicBezTo>
                    <a:pt x="1103886" y="858847"/>
                    <a:pt x="856175" y="1106558"/>
                    <a:pt x="550607" y="1106558"/>
                  </a:cubicBezTo>
                  <a:cubicBezTo>
                    <a:pt x="283235" y="1106558"/>
                    <a:pt x="60160" y="916904"/>
                    <a:pt x="8569" y="664784"/>
                  </a:cubicBezTo>
                  <a:lnTo>
                    <a:pt x="0" y="579783"/>
                  </a:lnTo>
                  <a:lnTo>
                    <a:pt x="263008" y="579783"/>
                  </a:lnTo>
                  <a:lnTo>
                    <a:pt x="280678" y="667309"/>
                  </a:lnTo>
                  <a:cubicBezTo>
                    <a:pt x="325151" y="772453"/>
                    <a:pt x="429263" y="846229"/>
                    <a:pt x="550607" y="846229"/>
                  </a:cubicBezTo>
                  <a:cubicBezTo>
                    <a:pt x="712399" y="846229"/>
                    <a:pt x="843557" y="715071"/>
                    <a:pt x="843557" y="553279"/>
                  </a:cubicBezTo>
                  <a:cubicBezTo>
                    <a:pt x="843557" y="391487"/>
                    <a:pt x="712399" y="260329"/>
                    <a:pt x="550607" y="260329"/>
                  </a:cubicBezTo>
                  <a:cubicBezTo>
                    <a:pt x="510159" y="260329"/>
                    <a:pt x="471626" y="268526"/>
                    <a:pt x="436578" y="283351"/>
                  </a:cubicBezTo>
                  <a:lnTo>
                    <a:pt x="403163" y="301487"/>
                  </a:lnTo>
                  <a:lnTo>
                    <a:pt x="60581" y="301487"/>
                  </a:lnTo>
                  <a:lnTo>
                    <a:pt x="91819" y="243935"/>
                  </a:lnTo>
                  <a:cubicBezTo>
                    <a:pt x="191247" y="96762"/>
                    <a:pt x="359627" y="0"/>
                    <a:pt x="55060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" name="Google Shape;293;p3"/>
            <p:cNvGrpSpPr/>
            <p:nvPr/>
          </p:nvGrpSpPr>
          <p:grpSpPr>
            <a:xfrm>
              <a:off x="3346773" y="1670536"/>
              <a:ext cx="137160" cy="2045677"/>
              <a:chOff x="1363125" y="1769012"/>
              <a:chExt cx="137160" cy="2045677"/>
            </a:xfrm>
          </p:grpSpPr>
          <p:sp>
            <p:nvSpPr>
              <p:cNvPr id="294" name="Google Shape;294;p3"/>
              <p:cNvSpPr/>
              <p:nvPr/>
            </p:nvSpPr>
            <p:spPr>
              <a:xfrm>
                <a:off x="1363125" y="1769012"/>
                <a:ext cx="137160" cy="1371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1363125" y="2007577"/>
                <a:ext cx="137160" cy="1371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1363125" y="2246142"/>
                <a:ext cx="137160" cy="1371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1363125" y="2484707"/>
                <a:ext cx="137160" cy="1371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1363125" y="2723272"/>
                <a:ext cx="137160" cy="1371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1363125" y="2961837"/>
                <a:ext cx="137160" cy="1371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1363125" y="3200402"/>
                <a:ext cx="137160" cy="1371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1363125" y="3438967"/>
                <a:ext cx="137160" cy="1371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1363125" y="3677529"/>
                <a:ext cx="137160" cy="1371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3"/>
            <p:cNvGrpSpPr/>
            <p:nvPr/>
          </p:nvGrpSpPr>
          <p:grpSpPr>
            <a:xfrm>
              <a:off x="2549338" y="3088241"/>
              <a:ext cx="2122131" cy="2943316"/>
              <a:chOff x="2614250" y="3868618"/>
              <a:chExt cx="2122131" cy="2943316"/>
            </a:xfrm>
          </p:grpSpPr>
          <p:sp>
            <p:nvSpPr>
              <p:cNvPr id="304" name="Google Shape;304;p3"/>
              <p:cNvSpPr/>
              <p:nvPr/>
            </p:nvSpPr>
            <p:spPr>
              <a:xfrm rot="7413674">
                <a:off x="2509437" y="4126398"/>
                <a:ext cx="2331758" cy="2122131"/>
              </a:xfrm>
              <a:prstGeom prst="roundRect">
                <a:avLst>
                  <a:gd name="adj" fmla="val 18120"/>
                </a:avLst>
              </a:prstGeom>
              <a:solidFill>
                <a:srgbClr val="FFC000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016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3363131" y="3868618"/>
                <a:ext cx="241603" cy="24160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3150859" y="6702768"/>
                <a:ext cx="1404162" cy="109166"/>
              </a:xfrm>
              <a:prstGeom prst="ellipse">
                <a:avLst/>
              </a:prstGeom>
              <a:gradFill>
                <a:gsLst>
                  <a:gs pos="0">
                    <a:srgbClr val="595959">
                      <a:alpha val="72941"/>
                    </a:srgbClr>
                  </a:gs>
                  <a:gs pos="100000">
                    <a:schemeClr val="l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7" name="Google Shape;307;p3"/>
              <p:cNvPicPr preferRelativeResize="0"/>
              <p:nvPr/>
            </p:nvPicPr>
            <p:blipFill>
              <a:blip r:embed="rId3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82" r="16282"/>
              <a:stretch/>
            </p:blipFill>
            <p:spPr>
              <a:xfrm>
                <a:off x="3366580" y="4479549"/>
                <a:ext cx="704632" cy="6965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8" name="Google Shape;308;p3"/>
              <p:cNvSpPr txBox="1"/>
              <p:nvPr/>
            </p:nvSpPr>
            <p:spPr>
              <a:xfrm>
                <a:off x="2819783" y="5107952"/>
                <a:ext cx="1657218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50"/>
                  <a:buFont typeface="Arial"/>
                  <a:buNone/>
                </a:pPr>
                <a:r>
                  <a:rPr lang="ar-SY" sz="32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موارد الطاقة </a:t>
                </a:r>
                <a:endParaRPr sz="4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4" name="Google Shape;254;p3"/>
          <p:cNvSpPr/>
          <p:nvPr/>
        </p:nvSpPr>
        <p:spPr>
          <a:xfrm>
            <a:off x="0" y="768626"/>
            <a:ext cx="12192000" cy="278296"/>
          </a:xfrm>
          <a:prstGeom prst="rect">
            <a:avLst/>
          </a:prstGeom>
          <a:gradFill>
            <a:gsLst>
              <a:gs pos="0">
                <a:srgbClr val="7F7F7F"/>
              </a:gs>
              <a:gs pos="34000">
                <a:srgbClr val="F2F2F2"/>
              </a:gs>
              <a:gs pos="67000">
                <a:srgbClr val="F2F2F2"/>
              </a:gs>
              <a:gs pos="100000">
                <a:srgbClr val="7F7F7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4958886" y="492311"/>
            <a:ext cx="2666614" cy="5873378"/>
            <a:chOff x="7843131" y="465890"/>
            <a:chExt cx="2666614" cy="5873378"/>
          </a:xfrm>
        </p:grpSpPr>
        <p:sp>
          <p:nvSpPr>
            <p:cNvPr id="310" name="Google Shape;310;p3"/>
            <p:cNvSpPr/>
            <p:nvPr/>
          </p:nvSpPr>
          <p:spPr>
            <a:xfrm flipH="1">
              <a:off x="8412185" y="465890"/>
              <a:ext cx="1103886" cy="1106558"/>
            </a:xfrm>
            <a:custGeom>
              <a:avLst/>
              <a:gdLst/>
              <a:ahLst/>
              <a:cxnLst/>
              <a:rect l="l" t="t" r="r" b="b"/>
              <a:pathLst>
                <a:path w="1103886" h="1106558" extrusionOk="0">
                  <a:moveTo>
                    <a:pt x="550607" y="0"/>
                  </a:moveTo>
                  <a:cubicBezTo>
                    <a:pt x="856175" y="0"/>
                    <a:pt x="1103886" y="247711"/>
                    <a:pt x="1103886" y="553279"/>
                  </a:cubicBezTo>
                  <a:cubicBezTo>
                    <a:pt x="1103886" y="858847"/>
                    <a:pt x="856175" y="1106558"/>
                    <a:pt x="550607" y="1106558"/>
                  </a:cubicBezTo>
                  <a:cubicBezTo>
                    <a:pt x="283235" y="1106558"/>
                    <a:pt x="60160" y="916904"/>
                    <a:pt x="8569" y="664784"/>
                  </a:cubicBezTo>
                  <a:lnTo>
                    <a:pt x="0" y="579783"/>
                  </a:lnTo>
                  <a:lnTo>
                    <a:pt x="263008" y="579783"/>
                  </a:lnTo>
                  <a:lnTo>
                    <a:pt x="280678" y="667309"/>
                  </a:lnTo>
                  <a:cubicBezTo>
                    <a:pt x="325151" y="772453"/>
                    <a:pt x="429263" y="846229"/>
                    <a:pt x="550607" y="846229"/>
                  </a:cubicBezTo>
                  <a:cubicBezTo>
                    <a:pt x="712399" y="846229"/>
                    <a:pt x="843557" y="715071"/>
                    <a:pt x="843557" y="553279"/>
                  </a:cubicBezTo>
                  <a:cubicBezTo>
                    <a:pt x="843557" y="391487"/>
                    <a:pt x="712399" y="260329"/>
                    <a:pt x="550607" y="260329"/>
                  </a:cubicBezTo>
                  <a:cubicBezTo>
                    <a:pt x="510159" y="260329"/>
                    <a:pt x="471626" y="268526"/>
                    <a:pt x="436578" y="283351"/>
                  </a:cubicBezTo>
                  <a:lnTo>
                    <a:pt x="403163" y="301487"/>
                  </a:lnTo>
                  <a:lnTo>
                    <a:pt x="60581" y="301487"/>
                  </a:lnTo>
                  <a:lnTo>
                    <a:pt x="91819" y="243935"/>
                  </a:lnTo>
                  <a:cubicBezTo>
                    <a:pt x="191247" y="96762"/>
                    <a:pt x="359627" y="0"/>
                    <a:pt x="55060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1" name="Google Shape;311;p3"/>
            <p:cNvGrpSpPr/>
            <p:nvPr/>
          </p:nvGrpSpPr>
          <p:grpSpPr>
            <a:xfrm>
              <a:off x="8895548" y="1656851"/>
              <a:ext cx="137160" cy="2045677"/>
              <a:chOff x="1363125" y="1769012"/>
              <a:chExt cx="137160" cy="2045677"/>
            </a:xfrm>
          </p:grpSpPr>
          <p:sp>
            <p:nvSpPr>
              <p:cNvPr id="312" name="Google Shape;312;p3"/>
              <p:cNvSpPr/>
              <p:nvPr/>
            </p:nvSpPr>
            <p:spPr>
              <a:xfrm>
                <a:off x="1363125" y="176901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1363125" y="2007577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1363125" y="224614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1363125" y="2484707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1363125" y="272327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1363125" y="2961837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1363125" y="320040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1363125" y="3438967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1363125" y="3677529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3"/>
            <p:cNvGrpSpPr/>
            <p:nvPr/>
          </p:nvGrpSpPr>
          <p:grpSpPr>
            <a:xfrm>
              <a:off x="7843131" y="3363160"/>
              <a:ext cx="2666614" cy="2976108"/>
              <a:chOff x="7960804" y="3838153"/>
              <a:chExt cx="2666614" cy="2976108"/>
            </a:xfrm>
          </p:grpSpPr>
          <p:sp>
            <p:nvSpPr>
              <p:cNvPr id="322" name="Google Shape;322;p3"/>
              <p:cNvSpPr/>
              <p:nvPr/>
            </p:nvSpPr>
            <p:spPr>
              <a:xfrm rot="-8600734">
                <a:off x="8132615" y="4135721"/>
                <a:ext cx="2494803" cy="2130853"/>
              </a:xfrm>
              <a:prstGeom prst="roundRect">
                <a:avLst>
                  <a:gd name="adj" fmla="val 18120"/>
                </a:avLst>
              </a:prstGeom>
              <a:solidFill>
                <a:srgbClr val="FF0000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8982603" y="3838153"/>
                <a:ext cx="241603" cy="24160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8976962" y="6705095"/>
                <a:ext cx="1404162" cy="109166"/>
              </a:xfrm>
              <a:prstGeom prst="ellipse">
                <a:avLst/>
              </a:prstGeom>
              <a:gradFill>
                <a:gsLst>
                  <a:gs pos="0">
                    <a:srgbClr val="595959">
                      <a:alpha val="72941"/>
                    </a:srgbClr>
                  </a:gs>
                  <a:gs pos="100000">
                    <a:schemeClr val="l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5" name="Google Shape;325;p3"/>
              <p:cNvPicPr preferRelativeResize="0"/>
              <p:nvPr/>
            </p:nvPicPr>
            <p:blipFill>
              <a:blip r:embed="rId4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30575" r="694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19" r="25719"/>
              <a:stretch/>
            </p:blipFill>
            <p:spPr>
              <a:xfrm>
                <a:off x="8738263" y="4348814"/>
                <a:ext cx="743865" cy="7294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6" name="Google Shape;326;p3"/>
              <p:cNvSpPr txBox="1"/>
              <p:nvPr/>
            </p:nvSpPr>
            <p:spPr>
              <a:xfrm>
                <a:off x="7960804" y="4966596"/>
                <a:ext cx="1706483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50"/>
                  <a:buFont typeface="Arial"/>
                  <a:buNone/>
                  <a:tabLst/>
                  <a:defRPr/>
                </a:pPr>
                <a:r>
                  <a:rPr kumimoji="0" lang="ar-SY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الوقود الأحفوري </a:t>
                </a:r>
                <a:endParaRPr kumimoji="0" lang="ar-SY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7" name="Google Shape;327;p3"/>
          <p:cNvGrpSpPr/>
          <p:nvPr/>
        </p:nvGrpSpPr>
        <p:grpSpPr>
          <a:xfrm>
            <a:off x="6727798" y="497775"/>
            <a:ext cx="2356069" cy="6069872"/>
            <a:chOff x="9612043" y="471354"/>
            <a:chExt cx="2356069" cy="6069872"/>
          </a:xfrm>
        </p:grpSpPr>
        <p:sp>
          <p:nvSpPr>
            <p:cNvPr id="328" name="Google Shape;328;p3"/>
            <p:cNvSpPr/>
            <p:nvPr/>
          </p:nvSpPr>
          <p:spPr>
            <a:xfrm>
              <a:off x="10502359" y="471354"/>
              <a:ext cx="1103886" cy="1106558"/>
            </a:xfrm>
            <a:custGeom>
              <a:avLst/>
              <a:gdLst/>
              <a:ahLst/>
              <a:cxnLst/>
              <a:rect l="l" t="t" r="r" b="b"/>
              <a:pathLst>
                <a:path w="1103886" h="1106558" extrusionOk="0">
                  <a:moveTo>
                    <a:pt x="550607" y="0"/>
                  </a:moveTo>
                  <a:cubicBezTo>
                    <a:pt x="856175" y="0"/>
                    <a:pt x="1103886" y="247711"/>
                    <a:pt x="1103886" y="553279"/>
                  </a:cubicBezTo>
                  <a:cubicBezTo>
                    <a:pt x="1103886" y="858847"/>
                    <a:pt x="856175" y="1106558"/>
                    <a:pt x="550607" y="1106558"/>
                  </a:cubicBezTo>
                  <a:cubicBezTo>
                    <a:pt x="283235" y="1106558"/>
                    <a:pt x="60160" y="916904"/>
                    <a:pt x="8569" y="664784"/>
                  </a:cubicBezTo>
                  <a:lnTo>
                    <a:pt x="0" y="579783"/>
                  </a:lnTo>
                  <a:lnTo>
                    <a:pt x="263008" y="579783"/>
                  </a:lnTo>
                  <a:lnTo>
                    <a:pt x="280678" y="667309"/>
                  </a:lnTo>
                  <a:cubicBezTo>
                    <a:pt x="325151" y="772453"/>
                    <a:pt x="429263" y="846229"/>
                    <a:pt x="550607" y="846229"/>
                  </a:cubicBezTo>
                  <a:cubicBezTo>
                    <a:pt x="712399" y="846229"/>
                    <a:pt x="843557" y="715071"/>
                    <a:pt x="843557" y="553279"/>
                  </a:cubicBezTo>
                  <a:cubicBezTo>
                    <a:pt x="843557" y="391487"/>
                    <a:pt x="712399" y="260329"/>
                    <a:pt x="550607" y="260329"/>
                  </a:cubicBezTo>
                  <a:cubicBezTo>
                    <a:pt x="510159" y="260329"/>
                    <a:pt x="471626" y="268526"/>
                    <a:pt x="436578" y="283351"/>
                  </a:cubicBezTo>
                  <a:lnTo>
                    <a:pt x="403163" y="301487"/>
                  </a:lnTo>
                  <a:lnTo>
                    <a:pt x="60581" y="301487"/>
                  </a:lnTo>
                  <a:lnTo>
                    <a:pt x="91819" y="243935"/>
                  </a:lnTo>
                  <a:cubicBezTo>
                    <a:pt x="191247" y="96762"/>
                    <a:pt x="359627" y="0"/>
                    <a:pt x="550607" y="0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" name="Google Shape;329;p3"/>
            <p:cNvGrpSpPr/>
            <p:nvPr/>
          </p:nvGrpSpPr>
          <p:grpSpPr>
            <a:xfrm>
              <a:off x="10985722" y="1634179"/>
              <a:ext cx="137160" cy="2045677"/>
              <a:chOff x="1363125" y="1769012"/>
              <a:chExt cx="137160" cy="2045677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1363125" y="1769012"/>
                <a:ext cx="137160" cy="137160"/>
              </a:xfrm>
              <a:prstGeom prst="ellipse">
                <a:avLst/>
              </a:prstGeom>
              <a:solidFill>
                <a:srgbClr val="0066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1363125" y="2007577"/>
                <a:ext cx="137160" cy="137160"/>
              </a:xfrm>
              <a:prstGeom prst="ellipse">
                <a:avLst/>
              </a:prstGeom>
              <a:solidFill>
                <a:srgbClr val="0066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1363125" y="2246142"/>
                <a:ext cx="137160" cy="137160"/>
              </a:xfrm>
              <a:prstGeom prst="ellipse">
                <a:avLst/>
              </a:prstGeom>
              <a:solidFill>
                <a:srgbClr val="0066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1363125" y="2484707"/>
                <a:ext cx="137160" cy="137160"/>
              </a:xfrm>
              <a:prstGeom prst="ellipse">
                <a:avLst/>
              </a:prstGeom>
              <a:solidFill>
                <a:srgbClr val="0066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1363125" y="2723272"/>
                <a:ext cx="137160" cy="137160"/>
              </a:xfrm>
              <a:prstGeom prst="ellipse">
                <a:avLst/>
              </a:prstGeom>
              <a:solidFill>
                <a:srgbClr val="0066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1363125" y="2961837"/>
                <a:ext cx="137160" cy="137160"/>
              </a:xfrm>
              <a:prstGeom prst="ellipse">
                <a:avLst/>
              </a:prstGeom>
              <a:solidFill>
                <a:srgbClr val="0066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1363125" y="3200402"/>
                <a:ext cx="137160" cy="137160"/>
              </a:xfrm>
              <a:prstGeom prst="ellipse">
                <a:avLst/>
              </a:prstGeom>
              <a:solidFill>
                <a:srgbClr val="0066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1363125" y="3438967"/>
                <a:ext cx="137160" cy="137160"/>
              </a:xfrm>
              <a:prstGeom prst="ellipse">
                <a:avLst/>
              </a:prstGeom>
              <a:solidFill>
                <a:srgbClr val="0066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1363125" y="3677529"/>
                <a:ext cx="137160" cy="137160"/>
              </a:xfrm>
              <a:prstGeom prst="ellipse">
                <a:avLst/>
              </a:prstGeom>
              <a:solidFill>
                <a:srgbClr val="0066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3"/>
            <p:cNvGrpSpPr/>
            <p:nvPr/>
          </p:nvGrpSpPr>
          <p:grpSpPr>
            <a:xfrm rot="189928">
              <a:off x="9612043" y="3526717"/>
              <a:ext cx="2356069" cy="3014509"/>
              <a:chOff x="9616112" y="3823300"/>
              <a:chExt cx="2356069" cy="3014509"/>
            </a:xfrm>
          </p:grpSpPr>
          <p:sp>
            <p:nvSpPr>
              <p:cNvPr id="340" name="Google Shape;340;p3"/>
              <p:cNvSpPr/>
              <p:nvPr/>
            </p:nvSpPr>
            <p:spPr>
              <a:xfrm rot="-2653262">
                <a:off x="9616112" y="4046391"/>
                <a:ext cx="2356069" cy="1956081"/>
              </a:xfrm>
              <a:prstGeom prst="roundRect">
                <a:avLst>
                  <a:gd name="adj" fmla="val 18120"/>
                </a:avLst>
              </a:prstGeom>
              <a:solidFill>
                <a:srgbClr val="006666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2700" dist="635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10851219" y="3823300"/>
                <a:ext cx="241603" cy="24160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10202083" y="6728643"/>
                <a:ext cx="1404162" cy="109166"/>
              </a:xfrm>
              <a:prstGeom prst="ellipse">
                <a:avLst/>
              </a:prstGeom>
              <a:gradFill>
                <a:gsLst>
                  <a:gs pos="0">
                    <a:srgbClr val="595959">
                      <a:alpha val="72941"/>
                    </a:srgbClr>
                  </a:gs>
                  <a:gs pos="100000">
                    <a:schemeClr val="l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3" name="Google Shape;343;p3"/>
              <p:cNvPicPr preferRelativeResize="0"/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3446" b="86554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08" b="4308"/>
              <a:stretch/>
            </p:blipFill>
            <p:spPr>
              <a:xfrm>
                <a:off x="10343091" y="4321267"/>
                <a:ext cx="777270" cy="7621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4" name="Google Shape;344;p3"/>
              <p:cNvSpPr txBox="1"/>
              <p:nvPr/>
            </p:nvSpPr>
            <p:spPr>
              <a:xfrm>
                <a:off x="10110342" y="5100791"/>
                <a:ext cx="1345241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rPr kumimoji="0" lang="ar-SY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الأحافير</a:t>
                </a:r>
                <a:endPara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895341AA-A983-42BA-8562-6E8A6AAE3F9C}"/>
              </a:ext>
            </a:extLst>
          </p:cNvPr>
          <p:cNvGrpSpPr/>
          <p:nvPr/>
        </p:nvGrpSpPr>
        <p:grpSpPr>
          <a:xfrm>
            <a:off x="899568" y="33792"/>
            <a:ext cx="4486151" cy="1036307"/>
            <a:chOff x="2140318" y="795384"/>
            <a:chExt cx="4486150" cy="103630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BB46C68-FD95-4ADD-8297-872AED99B8AB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B06E7FC-FAED-476F-8B4A-D745DA9540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824F009-969B-431B-8BFE-292FB1F0897F}"/>
                </a:ext>
              </a:extLst>
            </p:cNvPr>
            <p:cNvSpPr/>
            <p:nvPr/>
          </p:nvSpPr>
          <p:spPr>
            <a:xfrm>
              <a:off x="2140318" y="1113182"/>
              <a:ext cx="3743647" cy="662609"/>
            </a:xfrm>
            <a:prstGeom prst="rect">
              <a:avLst/>
            </a:prstGeom>
            <a:gradFill flip="none" rotWithShape="1">
              <a:gsLst>
                <a:gs pos="100000">
                  <a:srgbClr val="006666"/>
                </a:gs>
                <a:gs pos="0">
                  <a:srgbClr val="00CC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نشاط استقصائي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0672C97-F4F0-42A5-8793-BEAB0B7EC1F7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90431A5-EB5C-41B4-B612-1ECC2B9630DE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1DFFC4"/>
                  </a:gs>
                  <a:gs pos="14000">
                    <a:srgbClr val="004846"/>
                  </a:gs>
                  <a:gs pos="10000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89B960B-A0DB-42FD-870F-376B0A49F54E}"/>
                  </a:ext>
                </a:extLst>
              </p:cNvPr>
              <p:cNvSpPr/>
              <p:nvPr/>
            </p:nvSpPr>
            <p:spPr>
              <a:xfrm rot="16200000" flipH="1">
                <a:off x="5750509" y="1595010"/>
                <a:ext cx="113947" cy="109463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6AE5D3E-9E17-407B-9059-08FAA6C835E8}"/>
                </a:ext>
              </a:extLst>
            </p:cNvPr>
            <p:cNvSpPr/>
            <p:nvPr/>
          </p:nvSpPr>
          <p:spPr>
            <a:xfrm>
              <a:off x="5754500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008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F90CA17-EDBE-489B-86ED-6A59A35C858E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1DFFC4"/>
                </a:gs>
                <a:gs pos="100000">
                  <a:srgbClr val="006666"/>
                </a:gs>
                <a:gs pos="0">
                  <a:srgbClr val="00CC9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545CB57-918F-4A73-9612-F61444D14BCB}"/>
              </a:ext>
            </a:extLst>
          </p:cNvPr>
          <p:cNvSpPr/>
          <p:nvPr/>
        </p:nvSpPr>
        <p:spPr>
          <a:xfrm>
            <a:off x="442141" y="538794"/>
            <a:ext cx="507102" cy="2157208"/>
          </a:xfrm>
          <a:prstGeom prst="rect">
            <a:avLst/>
          </a:prstGeom>
          <a:solidFill>
            <a:srgbClr val="F4F4F4"/>
          </a:solidFill>
          <a:ln>
            <a:noFill/>
          </a:ln>
          <a:effectLst>
            <a:outerShdw blurRad="1397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DE78D70-9E6A-4F21-919C-5D1DE9F559A0}"/>
              </a:ext>
            </a:extLst>
          </p:cNvPr>
          <p:cNvSpPr/>
          <p:nvPr/>
        </p:nvSpPr>
        <p:spPr>
          <a:xfrm>
            <a:off x="2941" y="250406"/>
            <a:ext cx="954702" cy="2521534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1D1A1A3-4687-404F-BCA3-3D6486885802}"/>
              </a:ext>
            </a:extLst>
          </p:cNvPr>
          <p:cNvGrpSpPr/>
          <p:nvPr/>
        </p:nvGrpSpPr>
        <p:grpSpPr>
          <a:xfrm>
            <a:off x="2223478" y="4405224"/>
            <a:ext cx="2423622" cy="1856546"/>
            <a:chOff x="839647" y="2298308"/>
            <a:chExt cx="4023485" cy="3082075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0A76C46-0771-4685-9A4D-73D1393E82E5}"/>
                </a:ext>
              </a:extLst>
            </p:cNvPr>
            <p:cNvGrpSpPr/>
            <p:nvPr/>
          </p:nvGrpSpPr>
          <p:grpSpPr>
            <a:xfrm>
              <a:off x="1263717" y="2801447"/>
              <a:ext cx="3321121" cy="2578936"/>
              <a:chOff x="4482548" y="1721125"/>
              <a:chExt cx="3226904" cy="4002983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8C61AD6-DA20-47F8-B0E5-517CF355BF3A}"/>
                  </a:ext>
                </a:extLst>
              </p:cNvPr>
              <p:cNvSpPr/>
              <p:nvPr/>
            </p:nvSpPr>
            <p:spPr>
              <a:xfrm>
                <a:off x="6095999" y="2516256"/>
                <a:ext cx="1613451" cy="3207852"/>
              </a:xfrm>
              <a:custGeom>
                <a:avLst/>
                <a:gdLst>
                  <a:gd name="connsiteX0" fmla="*/ 0 w 1613451"/>
                  <a:gd name="connsiteY0" fmla="*/ 0 h 3207852"/>
                  <a:gd name="connsiteX1" fmla="*/ 1613451 w 1613451"/>
                  <a:gd name="connsiteY1" fmla="*/ 0 h 3207852"/>
                  <a:gd name="connsiteX2" fmla="*/ 1613451 w 1613451"/>
                  <a:gd name="connsiteY2" fmla="*/ 2266122 h 3207852"/>
                  <a:gd name="connsiteX3" fmla="*/ 0 w 1613451"/>
                  <a:gd name="connsiteY3" fmla="*/ 3207852 h 320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3451" h="3207852">
                    <a:moveTo>
                      <a:pt x="0" y="0"/>
                    </a:moveTo>
                    <a:lnTo>
                      <a:pt x="1613451" y="0"/>
                    </a:lnTo>
                    <a:lnTo>
                      <a:pt x="1613451" y="2266122"/>
                    </a:lnTo>
                    <a:lnTo>
                      <a:pt x="0" y="3207852"/>
                    </a:lnTo>
                    <a:close/>
                  </a:path>
                </a:pathLst>
              </a:custGeom>
              <a:solidFill>
                <a:srgbClr val="0C9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D6175D3-49A5-4A63-BBDE-DC9D5665FEB6}"/>
                  </a:ext>
                </a:extLst>
              </p:cNvPr>
              <p:cNvSpPr/>
              <p:nvPr/>
            </p:nvSpPr>
            <p:spPr>
              <a:xfrm>
                <a:off x="4482548" y="2516255"/>
                <a:ext cx="1613451" cy="3195431"/>
              </a:xfrm>
              <a:custGeom>
                <a:avLst/>
                <a:gdLst>
                  <a:gd name="connsiteX0" fmla="*/ 0 w 1613451"/>
                  <a:gd name="connsiteY0" fmla="*/ 0 h 3195431"/>
                  <a:gd name="connsiteX1" fmla="*/ 1613451 w 1613451"/>
                  <a:gd name="connsiteY1" fmla="*/ 0 h 3195431"/>
                  <a:gd name="connsiteX2" fmla="*/ 1613451 w 1613451"/>
                  <a:gd name="connsiteY2" fmla="*/ 3195431 h 3195431"/>
                  <a:gd name="connsiteX3" fmla="*/ 1592165 w 1613451"/>
                  <a:gd name="connsiteY3" fmla="*/ 3195431 h 3195431"/>
                  <a:gd name="connsiteX4" fmla="*/ 0 w 1613451"/>
                  <a:gd name="connsiteY4" fmla="*/ 2266124 h 31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451" h="3195431">
                    <a:moveTo>
                      <a:pt x="0" y="0"/>
                    </a:moveTo>
                    <a:lnTo>
                      <a:pt x="1613451" y="0"/>
                    </a:lnTo>
                    <a:lnTo>
                      <a:pt x="1613451" y="3195431"/>
                    </a:lnTo>
                    <a:lnTo>
                      <a:pt x="1592165" y="3195431"/>
                    </a:lnTo>
                    <a:lnTo>
                      <a:pt x="0" y="2266124"/>
                    </a:lnTo>
                    <a:close/>
                  </a:path>
                </a:pathLst>
              </a:custGeom>
              <a:solidFill>
                <a:srgbClr val="16B8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Isosceles Triangle 125">
                <a:extLst>
                  <a:ext uri="{FF2B5EF4-FFF2-40B4-BE49-F238E27FC236}">
                    <a16:creationId xmlns:a16="http://schemas.microsoft.com/office/drawing/2014/main" id="{47C22AA5-9E73-4E2A-8697-857357049C12}"/>
                  </a:ext>
                </a:extLst>
              </p:cNvPr>
              <p:cNvSpPr/>
              <p:nvPr/>
            </p:nvSpPr>
            <p:spPr>
              <a:xfrm rot="16200000">
                <a:off x="4494144" y="1709530"/>
                <a:ext cx="1590261" cy="1613452"/>
              </a:xfrm>
              <a:prstGeom prst="triangle">
                <a:avLst/>
              </a:prstGeom>
              <a:solidFill>
                <a:srgbClr val="0C9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Isosceles Triangle 126">
                <a:extLst>
                  <a:ext uri="{FF2B5EF4-FFF2-40B4-BE49-F238E27FC236}">
                    <a16:creationId xmlns:a16="http://schemas.microsoft.com/office/drawing/2014/main" id="{D855E954-2B00-45EA-A45D-C253A6A67BCB}"/>
                  </a:ext>
                </a:extLst>
              </p:cNvPr>
              <p:cNvSpPr/>
              <p:nvPr/>
            </p:nvSpPr>
            <p:spPr>
              <a:xfrm rot="5400000" flipH="1">
                <a:off x="6107595" y="1709530"/>
                <a:ext cx="1590261" cy="1613452"/>
              </a:xfrm>
              <a:prstGeom prst="triangle">
                <a:avLst/>
              </a:prstGeom>
              <a:solidFill>
                <a:srgbClr val="16B8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Rectangle 12">
              <a:extLst>
                <a:ext uri="{FF2B5EF4-FFF2-40B4-BE49-F238E27FC236}">
                  <a16:creationId xmlns:a16="http://schemas.microsoft.com/office/drawing/2014/main" id="{8D690977-4E0E-43D8-84BC-EAE4BDA565A8}"/>
                </a:ext>
              </a:extLst>
            </p:cNvPr>
            <p:cNvSpPr/>
            <p:nvPr/>
          </p:nvSpPr>
          <p:spPr>
            <a:xfrm>
              <a:off x="2924277" y="3309143"/>
              <a:ext cx="1938855" cy="962838"/>
            </a:xfrm>
            <a:custGeom>
              <a:avLst/>
              <a:gdLst>
                <a:gd name="connsiteX0" fmla="*/ 0 w 1660559"/>
                <a:gd name="connsiteY0" fmla="*/ 0 h 512264"/>
                <a:gd name="connsiteX1" fmla="*/ 1660559 w 1660559"/>
                <a:gd name="connsiteY1" fmla="*/ 0 h 512264"/>
                <a:gd name="connsiteX2" fmla="*/ 1660559 w 1660559"/>
                <a:gd name="connsiteY2" fmla="*/ 512264 h 512264"/>
                <a:gd name="connsiteX3" fmla="*/ 0 w 1660559"/>
                <a:gd name="connsiteY3" fmla="*/ 512264 h 512264"/>
                <a:gd name="connsiteX4" fmla="*/ 0 w 1660559"/>
                <a:gd name="connsiteY4" fmla="*/ 0 h 512264"/>
                <a:gd name="connsiteX0" fmla="*/ 0 w 1660559"/>
                <a:gd name="connsiteY0" fmla="*/ 516835 h 1029099"/>
                <a:gd name="connsiteX1" fmla="*/ 1647307 w 1660559"/>
                <a:gd name="connsiteY1" fmla="*/ 0 h 1029099"/>
                <a:gd name="connsiteX2" fmla="*/ 1660559 w 1660559"/>
                <a:gd name="connsiteY2" fmla="*/ 1029099 h 1029099"/>
                <a:gd name="connsiteX3" fmla="*/ 0 w 1660559"/>
                <a:gd name="connsiteY3" fmla="*/ 1029099 h 1029099"/>
                <a:gd name="connsiteX4" fmla="*/ 0 w 1660559"/>
                <a:gd name="connsiteY4" fmla="*/ 516835 h 1029099"/>
                <a:gd name="connsiteX0" fmla="*/ 0 w 1846090"/>
                <a:gd name="connsiteY0" fmla="*/ 516835 h 1029099"/>
                <a:gd name="connsiteX1" fmla="*/ 1647307 w 1846090"/>
                <a:gd name="connsiteY1" fmla="*/ 0 h 1029099"/>
                <a:gd name="connsiteX2" fmla="*/ 1846090 w 1846090"/>
                <a:gd name="connsiteY2" fmla="*/ 538768 h 1029099"/>
                <a:gd name="connsiteX3" fmla="*/ 0 w 1846090"/>
                <a:gd name="connsiteY3" fmla="*/ 1029099 h 1029099"/>
                <a:gd name="connsiteX4" fmla="*/ 0 w 1846090"/>
                <a:gd name="connsiteY4" fmla="*/ 516835 h 1029099"/>
                <a:gd name="connsiteX0" fmla="*/ 0 w 1846090"/>
                <a:gd name="connsiteY0" fmla="*/ 516835 h 962838"/>
                <a:gd name="connsiteX1" fmla="*/ 1647307 w 1846090"/>
                <a:gd name="connsiteY1" fmla="*/ 0 h 962838"/>
                <a:gd name="connsiteX2" fmla="*/ 1846090 w 1846090"/>
                <a:gd name="connsiteY2" fmla="*/ 538768 h 962838"/>
                <a:gd name="connsiteX3" fmla="*/ 424070 w 1846090"/>
                <a:gd name="connsiteY3" fmla="*/ 962838 h 962838"/>
                <a:gd name="connsiteX4" fmla="*/ 0 w 1846090"/>
                <a:gd name="connsiteY4" fmla="*/ 516835 h 962838"/>
                <a:gd name="connsiteX0" fmla="*/ 0 w 1938855"/>
                <a:gd name="connsiteY0" fmla="*/ 516835 h 962838"/>
                <a:gd name="connsiteX1" fmla="*/ 1647307 w 1938855"/>
                <a:gd name="connsiteY1" fmla="*/ 0 h 962838"/>
                <a:gd name="connsiteX2" fmla="*/ 1938855 w 1938855"/>
                <a:gd name="connsiteY2" fmla="*/ 459255 h 962838"/>
                <a:gd name="connsiteX3" fmla="*/ 424070 w 1938855"/>
                <a:gd name="connsiteY3" fmla="*/ 962838 h 962838"/>
                <a:gd name="connsiteX4" fmla="*/ 0 w 1938855"/>
                <a:gd name="connsiteY4" fmla="*/ 516835 h 96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855" h="962838">
                  <a:moveTo>
                    <a:pt x="0" y="516835"/>
                  </a:moveTo>
                  <a:lnTo>
                    <a:pt x="1647307" y="0"/>
                  </a:lnTo>
                  <a:lnTo>
                    <a:pt x="1938855" y="459255"/>
                  </a:lnTo>
                  <a:lnTo>
                    <a:pt x="424070" y="962838"/>
                  </a:lnTo>
                  <a:lnTo>
                    <a:pt x="0" y="516835"/>
                  </a:lnTo>
                  <a:close/>
                </a:path>
              </a:pathLst>
            </a:custGeom>
            <a:solidFill>
              <a:srgbClr val="5BC8E5"/>
            </a:solidFill>
            <a:ln>
              <a:noFill/>
            </a:ln>
            <a:effectLst>
              <a:outerShdw blurRad="1905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">
              <a:extLst>
                <a:ext uri="{FF2B5EF4-FFF2-40B4-BE49-F238E27FC236}">
                  <a16:creationId xmlns:a16="http://schemas.microsoft.com/office/drawing/2014/main" id="{9DB9A315-D8A9-4B95-BAAC-C8421FD8AC8F}"/>
                </a:ext>
              </a:extLst>
            </p:cNvPr>
            <p:cNvSpPr/>
            <p:nvPr/>
          </p:nvSpPr>
          <p:spPr>
            <a:xfrm>
              <a:off x="839647" y="2366410"/>
              <a:ext cx="2084629" cy="949586"/>
            </a:xfrm>
            <a:custGeom>
              <a:avLst/>
              <a:gdLst>
                <a:gd name="connsiteX0" fmla="*/ 0 w 1660559"/>
                <a:gd name="connsiteY0" fmla="*/ 0 h 512264"/>
                <a:gd name="connsiteX1" fmla="*/ 1660559 w 1660559"/>
                <a:gd name="connsiteY1" fmla="*/ 0 h 512264"/>
                <a:gd name="connsiteX2" fmla="*/ 1660559 w 1660559"/>
                <a:gd name="connsiteY2" fmla="*/ 512264 h 512264"/>
                <a:gd name="connsiteX3" fmla="*/ 0 w 1660559"/>
                <a:gd name="connsiteY3" fmla="*/ 512264 h 512264"/>
                <a:gd name="connsiteX4" fmla="*/ 0 w 1660559"/>
                <a:gd name="connsiteY4" fmla="*/ 0 h 512264"/>
                <a:gd name="connsiteX0" fmla="*/ 0 w 1660559"/>
                <a:gd name="connsiteY0" fmla="*/ 516835 h 1029099"/>
                <a:gd name="connsiteX1" fmla="*/ 1647307 w 1660559"/>
                <a:gd name="connsiteY1" fmla="*/ 0 h 1029099"/>
                <a:gd name="connsiteX2" fmla="*/ 1660559 w 1660559"/>
                <a:gd name="connsiteY2" fmla="*/ 1029099 h 1029099"/>
                <a:gd name="connsiteX3" fmla="*/ 0 w 1660559"/>
                <a:gd name="connsiteY3" fmla="*/ 1029099 h 1029099"/>
                <a:gd name="connsiteX4" fmla="*/ 0 w 1660559"/>
                <a:gd name="connsiteY4" fmla="*/ 516835 h 1029099"/>
                <a:gd name="connsiteX0" fmla="*/ 0 w 1846090"/>
                <a:gd name="connsiteY0" fmla="*/ 516835 h 1029099"/>
                <a:gd name="connsiteX1" fmla="*/ 1647307 w 1846090"/>
                <a:gd name="connsiteY1" fmla="*/ 0 h 1029099"/>
                <a:gd name="connsiteX2" fmla="*/ 1846090 w 1846090"/>
                <a:gd name="connsiteY2" fmla="*/ 538768 h 1029099"/>
                <a:gd name="connsiteX3" fmla="*/ 0 w 1846090"/>
                <a:gd name="connsiteY3" fmla="*/ 1029099 h 1029099"/>
                <a:gd name="connsiteX4" fmla="*/ 0 w 1846090"/>
                <a:gd name="connsiteY4" fmla="*/ 516835 h 1029099"/>
                <a:gd name="connsiteX0" fmla="*/ 0 w 1846090"/>
                <a:gd name="connsiteY0" fmla="*/ 516835 h 962838"/>
                <a:gd name="connsiteX1" fmla="*/ 1647307 w 1846090"/>
                <a:gd name="connsiteY1" fmla="*/ 0 h 962838"/>
                <a:gd name="connsiteX2" fmla="*/ 1846090 w 1846090"/>
                <a:gd name="connsiteY2" fmla="*/ 538768 h 962838"/>
                <a:gd name="connsiteX3" fmla="*/ 424070 w 1846090"/>
                <a:gd name="connsiteY3" fmla="*/ 962838 h 962838"/>
                <a:gd name="connsiteX4" fmla="*/ 0 w 1846090"/>
                <a:gd name="connsiteY4" fmla="*/ 516835 h 962838"/>
                <a:gd name="connsiteX0" fmla="*/ 0 w 1938855"/>
                <a:gd name="connsiteY0" fmla="*/ 516835 h 962838"/>
                <a:gd name="connsiteX1" fmla="*/ 1647307 w 1938855"/>
                <a:gd name="connsiteY1" fmla="*/ 0 h 962838"/>
                <a:gd name="connsiteX2" fmla="*/ 1938855 w 1938855"/>
                <a:gd name="connsiteY2" fmla="*/ 459255 h 962838"/>
                <a:gd name="connsiteX3" fmla="*/ 424070 w 1938855"/>
                <a:gd name="connsiteY3" fmla="*/ 962838 h 962838"/>
                <a:gd name="connsiteX4" fmla="*/ 0 w 1938855"/>
                <a:gd name="connsiteY4" fmla="*/ 516835 h 962838"/>
                <a:gd name="connsiteX0" fmla="*/ 0 w 2084629"/>
                <a:gd name="connsiteY0" fmla="*/ 516835 h 962838"/>
                <a:gd name="connsiteX1" fmla="*/ 1647307 w 2084629"/>
                <a:gd name="connsiteY1" fmla="*/ 0 h 962838"/>
                <a:gd name="connsiteX2" fmla="*/ 2084629 w 2084629"/>
                <a:gd name="connsiteY2" fmla="*/ 472507 h 962838"/>
                <a:gd name="connsiteX3" fmla="*/ 424070 w 2084629"/>
                <a:gd name="connsiteY3" fmla="*/ 962838 h 962838"/>
                <a:gd name="connsiteX4" fmla="*/ 0 w 2084629"/>
                <a:gd name="connsiteY4" fmla="*/ 516835 h 962838"/>
                <a:gd name="connsiteX0" fmla="*/ 0 w 2084629"/>
                <a:gd name="connsiteY0" fmla="*/ 503583 h 949586"/>
                <a:gd name="connsiteX1" fmla="*/ 1753324 w 2084629"/>
                <a:gd name="connsiteY1" fmla="*/ 0 h 949586"/>
                <a:gd name="connsiteX2" fmla="*/ 2084629 w 2084629"/>
                <a:gd name="connsiteY2" fmla="*/ 459255 h 949586"/>
                <a:gd name="connsiteX3" fmla="*/ 424070 w 2084629"/>
                <a:gd name="connsiteY3" fmla="*/ 949586 h 949586"/>
                <a:gd name="connsiteX4" fmla="*/ 0 w 2084629"/>
                <a:gd name="connsiteY4" fmla="*/ 503583 h 9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4629" h="949586">
                  <a:moveTo>
                    <a:pt x="0" y="503583"/>
                  </a:moveTo>
                  <a:lnTo>
                    <a:pt x="1753324" y="0"/>
                  </a:lnTo>
                  <a:lnTo>
                    <a:pt x="2084629" y="459255"/>
                  </a:lnTo>
                  <a:lnTo>
                    <a:pt x="424070" y="949586"/>
                  </a:lnTo>
                  <a:lnTo>
                    <a:pt x="0" y="503583"/>
                  </a:lnTo>
                  <a:close/>
                </a:path>
              </a:pathLst>
            </a:custGeom>
            <a:solidFill>
              <a:srgbClr val="5B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">
              <a:extLst>
                <a:ext uri="{FF2B5EF4-FFF2-40B4-BE49-F238E27FC236}">
                  <a16:creationId xmlns:a16="http://schemas.microsoft.com/office/drawing/2014/main" id="{CC428945-D951-4A93-8DC2-2373DBB08C07}"/>
                </a:ext>
              </a:extLst>
            </p:cNvPr>
            <p:cNvSpPr/>
            <p:nvPr/>
          </p:nvSpPr>
          <p:spPr>
            <a:xfrm rot="2170651">
              <a:off x="3040269" y="2298308"/>
              <a:ext cx="1670155" cy="1062930"/>
            </a:xfrm>
            <a:custGeom>
              <a:avLst/>
              <a:gdLst>
                <a:gd name="connsiteX0" fmla="*/ 0 w 1660559"/>
                <a:gd name="connsiteY0" fmla="*/ 0 h 512264"/>
                <a:gd name="connsiteX1" fmla="*/ 1660559 w 1660559"/>
                <a:gd name="connsiteY1" fmla="*/ 0 h 512264"/>
                <a:gd name="connsiteX2" fmla="*/ 1660559 w 1660559"/>
                <a:gd name="connsiteY2" fmla="*/ 512264 h 512264"/>
                <a:gd name="connsiteX3" fmla="*/ 0 w 1660559"/>
                <a:gd name="connsiteY3" fmla="*/ 512264 h 512264"/>
                <a:gd name="connsiteX4" fmla="*/ 0 w 1660559"/>
                <a:gd name="connsiteY4" fmla="*/ 0 h 512264"/>
                <a:gd name="connsiteX0" fmla="*/ 0 w 1660559"/>
                <a:gd name="connsiteY0" fmla="*/ 516835 h 1029099"/>
                <a:gd name="connsiteX1" fmla="*/ 1647307 w 1660559"/>
                <a:gd name="connsiteY1" fmla="*/ 0 h 1029099"/>
                <a:gd name="connsiteX2" fmla="*/ 1660559 w 1660559"/>
                <a:gd name="connsiteY2" fmla="*/ 1029099 h 1029099"/>
                <a:gd name="connsiteX3" fmla="*/ 0 w 1660559"/>
                <a:gd name="connsiteY3" fmla="*/ 1029099 h 1029099"/>
                <a:gd name="connsiteX4" fmla="*/ 0 w 1660559"/>
                <a:gd name="connsiteY4" fmla="*/ 516835 h 1029099"/>
                <a:gd name="connsiteX0" fmla="*/ 0 w 1846090"/>
                <a:gd name="connsiteY0" fmla="*/ 516835 h 1029099"/>
                <a:gd name="connsiteX1" fmla="*/ 1647307 w 1846090"/>
                <a:gd name="connsiteY1" fmla="*/ 0 h 1029099"/>
                <a:gd name="connsiteX2" fmla="*/ 1846090 w 1846090"/>
                <a:gd name="connsiteY2" fmla="*/ 538768 h 1029099"/>
                <a:gd name="connsiteX3" fmla="*/ 0 w 1846090"/>
                <a:gd name="connsiteY3" fmla="*/ 1029099 h 1029099"/>
                <a:gd name="connsiteX4" fmla="*/ 0 w 1846090"/>
                <a:gd name="connsiteY4" fmla="*/ 516835 h 1029099"/>
                <a:gd name="connsiteX0" fmla="*/ 0 w 1846090"/>
                <a:gd name="connsiteY0" fmla="*/ 516835 h 962838"/>
                <a:gd name="connsiteX1" fmla="*/ 1647307 w 1846090"/>
                <a:gd name="connsiteY1" fmla="*/ 0 h 962838"/>
                <a:gd name="connsiteX2" fmla="*/ 1846090 w 1846090"/>
                <a:gd name="connsiteY2" fmla="*/ 538768 h 962838"/>
                <a:gd name="connsiteX3" fmla="*/ 424070 w 1846090"/>
                <a:gd name="connsiteY3" fmla="*/ 962838 h 962838"/>
                <a:gd name="connsiteX4" fmla="*/ 0 w 1846090"/>
                <a:gd name="connsiteY4" fmla="*/ 516835 h 962838"/>
                <a:gd name="connsiteX0" fmla="*/ 0 w 1938855"/>
                <a:gd name="connsiteY0" fmla="*/ 516835 h 962838"/>
                <a:gd name="connsiteX1" fmla="*/ 1647307 w 1938855"/>
                <a:gd name="connsiteY1" fmla="*/ 0 h 962838"/>
                <a:gd name="connsiteX2" fmla="*/ 1938855 w 1938855"/>
                <a:gd name="connsiteY2" fmla="*/ 459255 h 962838"/>
                <a:gd name="connsiteX3" fmla="*/ 424070 w 1938855"/>
                <a:gd name="connsiteY3" fmla="*/ 962838 h 962838"/>
                <a:gd name="connsiteX4" fmla="*/ 0 w 1938855"/>
                <a:gd name="connsiteY4" fmla="*/ 516835 h 962838"/>
                <a:gd name="connsiteX0" fmla="*/ 0 w 1938855"/>
                <a:gd name="connsiteY0" fmla="*/ 616927 h 1062930"/>
                <a:gd name="connsiteX1" fmla="*/ 1918879 w 1938855"/>
                <a:gd name="connsiteY1" fmla="*/ 0 h 1062930"/>
                <a:gd name="connsiteX2" fmla="*/ 1938855 w 1938855"/>
                <a:gd name="connsiteY2" fmla="*/ 559347 h 1062930"/>
                <a:gd name="connsiteX3" fmla="*/ 424070 w 1938855"/>
                <a:gd name="connsiteY3" fmla="*/ 1062930 h 1062930"/>
                <a:gd name="connsiteX4" fmla="*/ 0 w 1938855"/>
                <a:gd name="connsiteY4" fmla="*/ 616927 h 1062930"/>
                <a:gd name="connsiteX0" fmla="*/ 0 w 1593202"/>
                <a:gd name="connsiteY0" fmla="*/ 528332 h 1062930"/>
                <a:gd name="connsiteX1" fmla="*/ 1573226 w 1593202"/>
                <a:gd name="connsiteY1" fmla="*/ 0 h 1062930"/>
                <a:gd name="connsiteX2" fmla="*/ 1593202 w 1593202"/>
                <a:gd name="connsiteY2" fmla="*/ 559347 h 1062930"/>
                <a:gd name="connsiteX3" fmla="*/ 78417 w 1593202"/>
                <a:gd name="connsiteY3" fmla="*/ 1062930 h 1062930"/>
                <a:gd name="connsiteX4" fmla="*/ 0 w 1593202"/>
                <a:gd name="connsiteY4" fmla="*/ 528332 h 1062930"/>
                <a:gd name="connsiteX0" fmla="*/ 0 w 1670155"/>
                <a:gd name="connsiteY0" fmla="*/ 528332 h 1062930"/>
                <a:gd name="connsiteX1" fmla="*/ 1573226 w 1670155"/>
                <a:gd name="connsiteY1" fmla="*/ 0 h 1062930"/>
                <a:gd name="connsiteX2" fmla="*/ 1670155 w 1670155"/>
                <a:gd name="connsiteY2" fmla="*/ 552325 h 1062930"/>
                <a:gd name="connsiteX3" fmla="*/ 78417 w 1670155"/>
                <a:gd name="connsiteY3" fmla="*/ 1062930 h 1062930"/>
                <a:gd name="connsiteX4" fmla="*/ 0 w 1670155"/>
                <a:gd name="connsiteY4" fmla="*/ 528332 h 106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155" h="1062930">
                  <a:moveTo>
                    <a:pt x="0" y="528332"/>
                  </a:moveTo>
                  <a:lnTo>
                    <a:pt x="1573226" y="0"/>
                  </a:lnTo>
                  <a:lnTo>
                    <a:pt x="1670155" y="552325"/>
                  </a:lnTo>
                  <a:lnTo>
                    <a:pt x="78417" y="1062930"/>
                  </a:lnTo>
                  <a:lnTo>
                    <a:pt x="0" y="528332"/>
                  </a:lnTo>
                  <a:close/>
                </a:path>
              </a:pathLst>
            </a:custGeom>
            <a:solidFill>
              <a:srgbClr val="5B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">
              <a:extLst>
                <a:ext uri="{FF2B5EF4-FFF2-40B4-BE49-F238E27FC236}">
                  <a16:creationId xmlns:a16="http://schemas.microsoft.com/office/drawing/2014/main" id="{D6AC76CB-AC57-44C2-BAA9-A6314AA0ED9F}"/>
                </a:ext>
              </a:extLst>
            </p:cNvPr>
            <p:cNvSpPr/>
            <p:nvPr/>
          </p:nvSpPr>
          <p:spPr>
            <a:xfrm rot="2454037">
              <a:off x="1028402" y="3109938"/>
              <a:ext cx="1782764" cy="1167000"/>
            </a:xfrm>
            <a:custGeom>
              <a:avLst/>
              <a:gdLst>
                <a:gd name="connsiteX0" fmla="*/ 0 w 1660559"/>
                <a:gd name="connsiteY0" fmla="*/ 0 h 512264"/>
                <a:gd name="connsiteX1" fmla="*/ 1660559 w 1660559"/>
                <a:gd name="connsiteY1" fmla="*/ 0 h 512264"/>
                <a:gd name="connsiteX2" fmla="*/ 1660559 w 1660559"/>
                <a:gd name="connsiteY2" fmla="*/ 512264 h 512264"/>
                <a:gd name="connsiteX3" fmla="*/ 0 w 1660559"/>
                <a:gd name="connsiteY3" fmla="*/ 512264 h 512264"/>
                <a:gd name="connsiteX4" fmla="*/ 0 w 1660559"/>
                <a:gd name="connsiteY4" fmla="*/ 0 h 512264"/>
                <a:gd name="connsiteX0" fmla="*/ 0 w 1660559"/>
                <a:gd name="connsiteY0" fmla="*/ 516835 h 1029099"/>
                <a:gd name="connsiteX1" fmla="*/ 1647307 w 1660559"/>
                <a:gd name="connsiteY1" fmla="*/ 0 h 1029099"/>
                <a:gd name="connsiteX2" fmla="*/ 1660559 w 1660559"/>
                <a:gd name="connsiteY2" fmla="*/ 1029099 h 1029099"/>
                <a:gd name="connsiteX3" fmla="*/ 0 w 1660559"/>
                <a:gd name="connsiteY3" fmla="*/ 1029099 h 1029099"/>
                <a:gd name="connsiteX4" fmla="*/ 0 w 1660559"/>
                <a:gd name="connsiteY4" fmla="*/ 516835 h 1029099"/>
                <a:gd name="connsiteX0" fmla="*/ 0 w 1846090"/>
                <a:gd name="connsiteY0" fmla="*/ 516835 h 1029099"/>
                <a:gd name="connsiteX1" fmla="*/ 1647307 w 1846090"/>
                <a:gd name="connsiteY1" fmla="*/ 0 h 1029099"/>
                <a:gd name="connsiteX2" fmla="*/ 1846090 w 1846090"/>
                <a:gd name="connsiteY2" fmla="*/ 538768 h 1029099"/>
                <a:gd name="connsiteX3" fmla="*/ 0 w 1846090"/>
                <a:gd name="connsiteY3" fmla="*/ 1029099 h 1029099"/>
                <a:gd name="connsiteX4" fmla="*/ 0 w 1846090"/>
                <a:gd name="connsiteY4" fmla="*/ 516835 h 1029099"/>
                <a:gd name="connsiteX0" fmla="*/ 0 w 1846090"/>
                <a:gd name="connsiteY0" fmla="*/ 516835 h 962838"/>
                <a:gd name="connsiteX1" fmla="*/ 1647307 w 1846090"/>
                <a:gd name="connsiteY1" fmla="*/ 0 h 962838"/>
                <a:gd name="connsiteX2" fmla="*/ 1846090 w 1846090"/>
                <a:gd name="connsiteY2" fmla="*/ 538768 h 962838"/>
                <a:gd name="connsiteX3" fmla="*/ 424070 w 1846090"/>
                <a:gd name="connsiteY3" fmla="*/ 962838 h 962838"/>
                <a:gd name="connsiteX4" fmla="*/ 0 w 1846090"/>
                <a:gd name="connsiteY4" fmla="*/ 516835 h 962838"/>
                <a:gd name="connsiteX0" fmla="*/ 0 w 1938855"/>
                <a:gd name="connsiteY0" fmla="*/ 516835 h 962838"/>
                <a:gd name="connsiteX1" fmla="*/ 1647307 w 1938855"/>
                <a:gd name="connsiteY1" fmla="*/ 0 h 962838"/>
                <a:gd name="connsiteX2" fmla="*/ 1938855 w 1938855"/>
                <a:gd name="connsiteY2" fmla="*/ 459255 h 962838"/>
                <a:gd name="connsiteX3" fmla="*/ 424070 w 1938855"/>
                <a:gd name="connsiteY3" fmla="*/ 962838 h 962838"/>
                <a:gd name="connsiteX4" fmla="*/ 0 w 1938855"/>
                <a:gd name="connsiteY4" fmla="*/ 516835 h 962838"/>
                <a:gd name="connsiteX0" fmla="*/ 0 w 1938855"/>
                <a:gd name="connsiteY0" fmla="*/ 703769 h 1149772"/>
                <a:gd name="connsiteX1" fmla="*/ 1660704 w 1938855"/>
                <a:gd name="connsiteY1" fmla="*/ 0 h 1149772"/>
                <a:gd name="connsiteX2" fmla="*/ 1938855 w 1938855"/>
                <a:gd name="connsiteY2" fmla="*/ 646189 h 1149772"/>
                <a:gd name="connsiteX3" fmla="*/ 424070 w 1938855"/>
                <a:gd name="connsiteY3" fmla="*/ 1149772 h 1149772"/>
                <a:gd name="connsiteX4" fmla="*/ 0 w 1938855"/>
                <a:gd name="connsiteY4" fmla="*/ 703769 h 1149772"/>
                <a:gd name="connsiteX0" fmla="*/ 122060 w 2060915"/>
                <a:gd name="connsiteY0" fmla="*/ 703769 h 1167000"/>
                <a:gd name="connsiteX1" fmla="*/ 1782764 w 2060915"/>
                <a:gd name="connsiteY1" fmla="*/ 0 h 1167000"/>
                <a:gd name="connsiteX2" fmla="*/ 2060915 w 2060915"/>
                <a:gd name="connsiteY2" fmla="*/ 646189 h 1167000"/>
                <a:gd name="connsiteX3" fmla="*/ 0 w 2060915"/>
                <a:gd name="connsiteY3" fmla="*/ 1167000 h 1167000"/>
                <a:gd name="connsiteX4" fmla="*/ 122060 w 2060915"/>
                <a:gd name="connsiteY4" fmla="*/ 703769 h 1167000"/>
                <a:gd name="connsiteX0" fmla="*/ 122060 w 1782764"/>
                <a:gd name="connsiteY0" fmla="*/ 703769 h 1167000"/>
                <a:gd name="connsiteX1" fmla="*/ 1782764 w 1782764"/>
                <a:gd name="connsiteY1" fmla="*/ 0 h 1167000"/>
                <a:gd name="connsiteX2" fmla="*/ 1727113 w 1782764"/>
                <a:gd name="connsiteY2" fmla="*/ 584687 h 1167000"/>
                <a:gd name="connsiteX3" fmla="*/ 0 w 1782764"/>
                <a:gd name="connsiteY3" fmla="*/ 1167000 h 1167000"/>
                <a:gd name="connsiteX4" fmla="*/ 122060 w 1782764"/>
                <a:gd name="connsiteY4" fmla="*/ 703769 h 11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764" h="1167000">
                  <a:moveTo>
                    <a:pt x="122060" y="703769"/>
                  </a:moveTo>
                  <a:lnTo>
                    <a:pt x="1782764" y="0"/>
                  </a:lnTo>
                  <a:lnTo>
                    <a:pt x="1727113" y="584687"/>
                  </a:lnTo>
                  <a:lnTo>
                    <a:pt x="0" y="1167000"/>
                  </a:lnTo>
                  <a:lnTo>
                    <a:pt x="122060" y="703769"/>
                  </a:lnTo>
                  <a:close/>
                </a:path>
              </a:pathLst>
            </a:custGeom>
            <a:solidFill>
              <a:srgbClr val="5BC8E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rapezoid 17">
            <a:extLst>
              <a:ext uri="{FF2B5EF4-FFF2-40B4-BE49-F238E27FC236}">
                <a16:creationId xmlns:a16="http://schemas.microsoft.com/office/drawing/2014/main" id="{A5F881F8-CCCA-4DB2-AF28-A91E1570BD9C}"/>
              </a:ext>
            </a:extLst>
          </p:cNvPr>
          <p:cNvSpPr/>
          <p:nvPr/>
        </p:nvSpPr>
        <p:spPr>
          <a:xfrm flipV="1">
            <a:off x="1998553" y="2683960"/>
            <a:ext cx="3015308" cy="2605446"/>
          </a:xfrm>
          <a:custGeom>
            <a:avLst/>
            <a:gdLst>
              <a:gd name="connsiteX0" fmla="*/ 0 w 3093205"/>
              <a:gd name="connsiteY0" fmla="*/ 2387884 h 2387884"/>
              <a:gd name="connsiteX1" fmla="*/ 596971 w 3093205"/>
              <a:gd name="connsiteY1" fmla="*/ 0 h 2387884"/>
              <a:gd name="connsiteX2" fmla="*/ 2496234 w 3093205"/>
              <a:gd name="connsiteY2" fmla="*/ 0 h 2387884"/>
              <a:gd name="connsiteX3" fmla="*/ 3093205 w 3093205"/>
              <a:gd name="connsiteY3" fmla="*/ 2387884 h 2387884"/>
              <a:gd name="connsiteX4" fmla="*/ 0 w 3093205"/>
              <a:gd name="connsiteY4" fmla="*/ 2387884 h 2387884"/>
              <a:gd name="connsiteX0" fmla="*/ 0 w 3093205"/>
              <a:gd name="connsiteY0" fmla="*/ 2387884 h 2387884"/>
              <a:gd name="connsiteX1" fmla="*/ 596971 w 3093205"/>
              <a:gd name="connsiteY1" fmla="*/ 0 h 2387884"/>
              <a:gd name="connsiteX2" fmla="*/ 1492343 w 3093205"/>
              <a:gd name="connsiteY2" fmla="*/ 10551 h 2387884"/>
              <a:gd name="connsiteX3" fmla="*/ 2496234 w 3093205"/>
              <a:gd name="connsiteY3" fmla="*/ 0 h 2387884"/>
              <a:gd name="connsiteX4" fmla="*/ 3093205 w 3093205"/>
              <a:gd name="connsiteY4" fmla="*/ 2387884 h 2387884"/>
              <a:gd name="connsiteX5" fmla="*/ 0 w 3093205"/>
              <a:gd name="connsiteY5" fmla="*/ 2387884 h 2387884"/>
              <a:gd name="connsiteX0" fmla="*/ 0 w 3093205"/>
              <a:gd name="connsiteY0" fmla="*/ 2672754 h 2672754"/>
              <a:gd name="connsiteX1" fmla="*/ 596971 w 3093205"/>
              <a:gd name="connsiteY1" fmla="*/ 284870 h 2672754"/>
              <a:gd name="connsiteX2" fmla="*/ 1492343 w 3093205"/>
              <a:gd name="connsiteY2" fmla="*/ 0 h 2672754"/>
              <a:gd name="connsiteX3" fmla="*/ 2496234 w 3093205"/>
              <a:gd name="connsiteY3" fmla="*/ 284870 h 2672754"/>
              <a:gd name="connsiteX4" fmla="*/ 3093205 w 3093205"/>
              <a:gd name="connsiteY4" fmla="*/ 2672754 h 2672754"/>
              <a:gd name="connsiteX5" fmla="*/ 0 w 3093205"/>
              <a:gd name="connsiteY5" fmla="*/ 2672754 h 267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205" h="2672754">
                <a:moveTo>
                  <a:pt x="0" y="2672754"/>
                </a:moveTo>
                <a:lnTo>
                  <a:pt x="596971" y="284870"/>
                </a:lnTo>
                <a:lnTo>
                  <a:pt x="1492343" y="0"/>
                </a:lnTo>
                <a:lnTo>
                  <a:pt x="2496234" y="284870"/>
                </a:lnTo>
                <a:lnTo>
                  <a:pt x="3093205" y="2672754"/>
                </a:lnTo>
                <a:lnTo>
                  <a:pt x="0" y="2672754"/>
                </a:lnTo>
                <a:close/>
              </a:path>
            </a:pathLst>
          </a:custGeom>
          <a:gradFill flip="none" rotWithShape="1">
            <a:gsLst>
              <a:gs pos="100000">
                <a:srgbClr val="5BC8E5">
                  <a:alpha val="0"/>
                </a:srgb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B0C95CCA-C9A5-477E-A989-D754DBB78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4972" y="2980617"/>
            <a:ext cx="880502" cy="566524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5AC73ED8-7FF4-4EC3-9866-4EBC09C9D58F}"/>
              </a:ext>
            </a:extLst>
          </p:cNvPr>
          <p:cNvSpPr txBox="1"/>
          <p:nvPr/>
        </p:nvSpPr>
        <p:spPr>
          <a:xfrm>
            <a:off x="2372989" y="6339530"/>
            <a:ext cx="216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الأدوات المطلوبة</a:t>
            </a:r>
          </a:p>
        </p:txBody>
      </p:sp>
      <p:pic>
        <p:nvPicPr>
          <p:cNvPr id="133" name="Graphic 132">
            <a:extLst>
              <a:ext uri="{FF2B5EF4-FFF2-40B4-BE49-F238E27FC236}">
                <a16:creationId xmlns:a16="http://schemas.microsoft.com/office/drawing/2014/main" id="{D5F27873-DB55-4083-95FF-6B1AD2D6F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9122" y="3546433"/>
            <a:ext cx="1189059" cy="1237735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6F6F8A30-1587-40CA-8B93-CA34226AC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4239" y="3636243"/>
            <a:ext cx="891373" cy="891373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B0D9465D-86DD-49CA-BF8B-FFA507728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612" r="92562">
                        <a14:foregroundMark x1="6612" y1="86667" x2="11570" y2="86667"/>
                        <a14:foregroundMark x1="89256" y1="30000" x2="92562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146" y="3472322"/>
            <a:ext cx="891373" cy="442003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C7CFCE25-7299-4A09-A828-37FAA0BE5145}"/>
              </a:ext>
            </a:extLst>
          </p:cNvPr>
          <p:cNvSpPr/>
          <p:nvPr/>
        </p:nvSpPr>
        <p:spPr>
          <a:xfrm>
            <a:off x="-17217" y="3946622"/>
            <a:ext cx="1573681" cy="3664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مناشف</a:t>
            </a:r>
            <a:r>
              <a:rPr lang="ar-SY" b="1" dirty="0">
                <a:solidFill>
                  <a:schemeClr val="tx1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ورقية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05F315-1C5F-4C3B-A110-C9B1D06C00AF}"/>
              </a:ext>
            </a:extLst>
          </p:cNvPr>
          <p:cNvSpPr/>
          <p:nvPr/>
        </p:nvSpPr>
        <p:spPr>
          <a:xfrm>
            <a:off x="-27538" y="4502786"/>
            <a:ext cx="1573681" cy="3664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شريحتي تفاح</a:t>
            </a:r>
            <a:r>
              <a:rPr lang="ar-SA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DCEF419-4A59-4FF0-A376-02891D8219A9}"/>
              </a:ext>
            </a:extLst>
          </p:cNvPr>
          <p:cNvSpPr/>
          <p:nvPr/>
        </p:nvSpPr>
        <p:spPr>
          <a:xfrm>
            <a:off x="-27538" y="5062244"/>
            <a:ext cx="1573681" cy="3664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ملعقة بلاستيكية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5907115-26D9-45F2-BB26-E86FF5AB3993}"/>
              </a:ext>
            </a:extLst>
          </p:cNvPr>
          <p:cNvSpPr/>
          <p:nvPr/>
        </p:nvSpPr>
        <p:spPr>
          <a:xfrm>
            <a:off x="-27263" y="3367916"/>
            <a:ext cx="1573681" cy="3664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شريط</a:t>
            </a:r>
            <a:r>
              <a:rPr lang="ar-SY" b="1" dirty="0">
                <a:solidFill>
                  <a:schemeClr val="tx1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لاصق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638D6F-2A2C-48C7-AA3F-3A3D1F8831D6}"/>
              </a:ext>
            </a:extLst>
          </p:cNvPr>
          <p:cNvGrpSpPr/>
          <p:nvPr/>
        </p:nvGrpSpPr>
        <p:grpSpPr>
          <a:xfrm>
            <a:off x="7041862" y="1070099"/>
            <a:ext cx="5147197" cy="1330422"/>
            <a:chOff x="742949" y="1272891"/>
            <a:chExt cx="5147197" cy="133042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D06444D-EC37-4DCB-8712-BB336D4D63C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BB2104B-E6CC-47CC-B8A1-002AEDF7D80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A929807-6D24-42AE-9BA4-BB778FABE23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ECDB5E86-9510-47FB-98C6-1FA74B5EB237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C0C52FC2-224C-4CFB-B2CF-BAF621C2A3C7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DE4F4BB-A7C2-45F1-89E2-C8637AFBB19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C68D0BC-0718-48E8-AC4D-86DB213F8177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840C137-448D-4BE7-ABE4-127F1A53EF59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22167B-972D-4724-B03A-5E9B227E741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1AA6BD7-FA39-4B09-A2E5-4FB5D56B2556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أستكشف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505093C-35BA-44B4-BCFB-616F31B208B1}"/>
              </a:ext>
            </a:extLst>
          </p:cNvPr>
          <p:cNvGrpSpPr/>
          <p:nvPr/>
        </p:nvGrpSpPr>
        <p:grpSpPr>
          <a:xfrm>
            <a:off x="6973660" y="2656261"/>
            <a:ext cx="5147197" cy="1330422"/>
            <a:chOff x="742949" y="1272891"/>
            <a:chExt cx="5147197" cy="133042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EC59A9F-5BC7-49B4-AEDC-AD20BF0A878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A61F1A-7639-4E57-A85D-986B9DFED3AC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BBD5B9D-CC8F-4C53-B5DC-9B3DE678B1AC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16F442C-6CB1-4F8F-AEEE-E2AD29CFFE3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7D2F33AC-7E12-441C-A989-0A22A2FBA56A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6DDE4D04-50FB-4652-8A44-5D816F5940A9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67BDF9C2-6192-4434-96C6-87810F42CDBA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3799167-6A70-4AE0-8F34-77C37A7F4EEF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0E75E45-321E-4476-B4B1-85B21024CBB7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E183B82-E020-4FFD-9BDF-7698B4B5B6FA}"/>
                </a:ext>
              </a:extLst>
            </p:cNvPr>
            <p:cNvSpPr txBox="1"/>
            <p:nvPr/>
          </p:nvSpPr>
          <p:spPr>
            <a:xfrm>
              <a:off x="1605729" y="1385280"/>
              <a:ext cx="3338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اعمل نموذجا ، احمل الملعقة فوق المنشفة الورقية ثم أضع كمية من الصمغ في الملعقة  و اتركه 10 دقائق هذا يمثل نموذجا للمادة الصمغية السحرية  </a:t>
              </a:r>
              <a:endParaRPr lang="ar-SY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E714CE7-7152-4142-BBA3-C7AA02FBDD98}"/>
              </a:ext>
            </a:extLst>
          </p:cNvPr>
          <p:cNvGrpSpPr/>
          <p:nvPr/>
        </p:nvGrpSpPr>
        <p:grpSpPr>
          <a:xfrm>
            <a:off x="6984996" y="3886412"/>
            <a:ext cx="5147197" cy="1330422"/>
            <a:chOff x="742949" y="1272891"/>
            <a:chExt cx="5147197" cy="133042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70EE3B6-6A62-4491-B271-91FC3F65F98C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43E33AE-CC9E-417E-8586-344ABEE69F35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CE6856C-CF0B-4B9D-99E5-0DD8F8916E2D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5CF2215-007A-4E7B-9A47-5B308006EB31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CA5693B2-1048-4BC3-A6AF-C7D37BCC5D5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3BA376A5-A927-444B-A6DF-ED5E4741EB91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59B29E05-4A40-4EC3-992A-4798F92776B3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5A742CD-29AE-4762-9D8D-85FC9877BA56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1B26D73-8D7B-4193-BEE9-E1EDB7A66466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7CA7FE8-690E-4ADA-8BA6-6F1E2BA564E6}"/>
                </a:ext>
              </a:extLst>
            </p:cNvPr>
            <p:cNvSpPr txBox="1"/>
            <p:nvPr/>
          </p:nvSpPr>
          <p:spPr>
            <a:xfrm>
              <a:off x="1565011" y="1343778"/>
              <a:ext cx="3338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اعمل نموذجا ، أضع شريحة من التفاح في الصمغ و أغطيها بالصمغ تماما هذا يمثل نموذجا للمخلوق الحي و قد التصق بصمغ الأشجار</a:t>
              </a:r>
              <a:endParaRPr lang="ar-SY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164BCC9-F20A-4FD4-971B-8E4A08A9B255}"/>
              </a:ext>
            </a:extLst>
          </p:cNvPr>
          <p:cNvGrpSpPr/>
          <p:nvPr/>
        </p:nvGrpSpPr>
        <p:grpSpPr>
          <a:xfrm>
            <a:off x="7052409" y="5168983"/>
            <a:ext cx="5147197" cy="1359134"/>
            <a:chOff x="742949" y="1244179"/>
            <a:chExt cx="5147197" cy="135913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9D83379-2C26-4F09-93C4-2041D02534E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322ED78-70A9-4962-9FC7-AF939459A925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BD65A34F-8C8C-4E2E-B6D1-FF0281FE9893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52772E68-8924-44E5-AAFB-E0A41114EC3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DFB40A9A-436B-4DA8-8A4E-0672156E4530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90667A8C-8A10-415C-8D62-C04EBB7D36BD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A90BA733-8F00-466C-B288-5375165052F7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5A24E71-6750-4A70-8281-9E5C407F9CD9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61ADB3-0B6B-467A-90E0-6DD167E567A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EE99BD3-74D1-43FD-9F2D-BB0FCD81188F}"/>
                </a:ext>
              </a:extLst>
            </p:cNvPr>
            <p:cNvSpPr txBox="1"/>
            <p:nvPr/>
          </p:nvSpPr>
          <p:spPr>
            <a:xfrm>
              <a:off x="1564889" y="1244179"/>
              <a:ext cx="33382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أتعامل مع المتغيرات ، أضع الملعقة على المنشفة الورقية و أضع بجانبها شريحة التفاح الأخرى</a:t>
              </a:r>
            </a:p>
            <a:p>
              <a:pPr algn="r"/>
              <a:r>
                <a:rPr lang="ar-SY" sz="1600" dirty="0"/>
                <a:t>أراقب شريحتي التفاح طةال اليوم و أسجل الملاحظات</a:t>
              </a:r>
              <a:endParaRPr lang="ar-SY" dirty="0"/>
            </a:p>
          </p:txBody>
        </p:sp>
      </p:grpSp>
    </p:spTree>
    <p:extLst>
      <p:ext uri="{BB962C8B-B14F-4D97-AF65-F5344CB8AC3E}">
        <p14:creationId xmlns:p14="http://schemas.microsoft.com/office/powerpoint/2010/main" val="3651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1" grpId="0"/>
      <p:bldP spid="152" grpId="0" animBg="1"/>
      <p:bldP spid="153" grpId="0" animBg="1"/>
      <p:bldP spid="154" grpId="0" animBg="1"/>
      <p:bldP spid="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D1C160CB-D6DB-4AA4-B40E-FCD208E8184C}"/>
              </a:ext>
            </a:extLst>
          </p:cNvPr>
          <p:cNvGrpSpPr/>
          <p:nvPr/>
        </p:nvGrpSpPr>
        <p:grpSpPr>
          <a:xfrm>
            <a:off x="542644" y="-35346"/>
            <a:ext cx="3790303" cy="6510932"/>
            <a:chOff x="1828888" y="0"/>
            <a:chExt cx="3790303" cy="651093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51FD5CB-7AEB-4B31-AE4A-7EBA647BB0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727D313-594E-44F1-89C4-6636A84BA251}"/>
                </a:ext>
              </a:extLst>
            </p:cNvPr>
            <p:cNvSpPr/>
            <p:nvPr/>
          </p:nvSpPr>
          <p:spPr>
            <a:xfrm rot="5400000">
              <a:off x="1717626" y="2609366"/>
              <a:ext cx="4012828" cy="3790303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598" t="-2691" r="7598" b="2691"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CB49857-7F51-4413-8406-2A47D6D79C45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EBC4C1F-ABD9-494F-BB5D-B9DE7C9D46F8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06BC7D0-FE37-4C8A-B05E-C111FC898A55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AFC28DB-0E99-4FE3-9AF5-3C8A117993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7398FA86-30C8-4F17-9FCA-767D9259CBF4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5341AA-A983-42BA-8562-6E8A6AAE3F9C}"/>
              </a:ext>
            </a:extLst>
          </p:cNvPr>
          <p:cNvGrpSpPr/>
          <p:nvPr/>
        </p:nvGrpSpPr>
        <p:grpSpPr>
          <a:xfrm>
            <a:off x="899568" y="33792"/>
            <a:ext cx="4486151" cy="1036307"/>
            <a:chOff x="2140318" y="795384"/>
            <a:chExt cx="4486150" cy="103630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BB46C68-FD95-4ADD-8297-872AED99B8AB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B06E7FC-FAED-476F-8B4A-D745DA9540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824F009-969B-431B-8BFE-292FB1F0897F}"/>
                </a:ext>
              </a:extLst>
            </p:cNvPr>
            <p:cNvSpPr/>
            <p:nvPr/>
          </p:nvSpPr>
          <p:spPr>
            <a:xfrm>
              <a:off x="2140318" y="1113182"/>
              <a:ext cx="3743647" cy="662609"/>
            </a:xfrm>
            <a:prstGeom prst="rect">
              <a:avLst/>
            </a:prstGeom>
            <a:gradFill flip="none" rotWithShape="1">
              <a:gsLst>
                <a:gs pos="100000">
                  <a:srgbClr val="006666"/>
                </a:gs>
                <a:gs pos="0">
                  <a:srgbClr val="00CC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نشاط استقصائي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0672C97-F4F0-42A5-8793-BEAB0B7EC1F7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90431A5-EB5C-41B4-B612-1ECC2B9630DE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1DFFC4"/>
                  </a:gs>
                  <a:gs pos="14000">
                    <a:srgbClr val="004846"/>
                  </a:gs>
                  <a:gs pos="10000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89B960B-A0DB-42FD-870F-376B0A49F54E}"/>
                  </a:ext>
                </a:extLst>
              </p:cNvPr>
              <p:cNvSpPr/>
              <p:nvPr/>
            </p:nvSpPr>
            <p:spPr>
              <a:xfrm rot="16200000" flipH="1">
                <a:off x="5750509" y="1595010"/>
                <a:ext cx="113947" cy="109463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6AE5D3E-9E17-407B-9059-08FAA6C835E8}"/>
                </a:ext>
              </a:extLst>
            </p:cNvPr>
            <p:cNvSpPr/>
            <p:nvPr/>
          </p:nvSpPr>
          <p:spPr>
            <a:xfrm>
              <a:off x="5754500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008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F90CA17-EDBE-489B-86ED-6A59A35C858E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1DFFC4"/>
                </a:gs>
                <a:gs pos="100000">
                  <a:srgbClr val="006666"/>
                </a:gs>
                <a:gs pos="0">
                  <a:srgbClr val="00CC9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545CB57-918F-4A73-9612-F61444D14BCB}"/>
              </a:ext>
            </a:extLst>
          </p:cNvPr>
          <p:cNvSpPr/>
          <p:nvPr/>
        </p:nvSpPr>
        <p:spPr>
          <a:xfrm>
            <a:off x="442141" y="538794"/>
            <a:ext cx="507102" cy="2157208"/>
          </a:xfrm>
          <a:prstGeom prst="rect">
            <a:avLst/>
          </a:prstGeom>
          <a:solidFill>
            <a:srgbClr val="F4F4F4"/>
          </a:solidFill>
          <a:ln>
            <a:noFill/>
          </a:ln>
          <a:effectLst>
            <a:outerShdw blurRad="1397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DE78D70-9E6A-4F21-919C-5D1DE9F559A0}"/>
              </a:ext>
            </a:extLst>
          </p:cNvPr>
          <p:cNvSpPr/>
          <p:nvPr/>
        </p:nvSpPr>
        <p:spPr>
          <a:xfrm>
            <a:off x="2941" y="250406"/>
            <a:ext cx="954702" cy="2521534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638D6F-2A2C-48C7-AA3F-3A3D1F8831D6}"/>
              </a:ext>
            </a:extLst>
          </p:cNvPr>
          <p:cNvGrpSpPr/>
          <p:nvPr/>
        </p:nvGrpSpPr>
        <p:grpSpPr>
          <a:xfrm>
            <a:off x="7041862" y="1070099"/>
            <a:ext cx="5147197" cy="1330422"/>
            <a:chOff x="742949" y="1272891"/>
            <a:chExt cx="5147197" cy="133042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D06444D-EC37-4DCB-8712-BB336D4D63C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BB2104B-E6CC-47CC-B8A1-002AEDF7D80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A929807-6D24-42AE-9BA4-BB778FABE23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ECDB5E86-9510-47FB-98C6-1FA74B5EB237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C0C52FC2-224C-4CFB-B2CF-BAF621C2A3C7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DE4F4BB-A7C2-45F1-89E2-C8637AFBB19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C68D0BC-0718-48E8-AC4D-86DB213F8177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840C137-448D-4BE7-ABE4-127F1A53EF59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22167B-972D-4724-B03A-5E9B227E741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1AA6BD7-FA39-4B09-A2E5-4FB5D56B2556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أستكشف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03C864B-35D9-42BD-87DE-F628D9C38A8C}"/>
              </a:ext>
            </a:extLst>
          </p:cNvPr>
          <p:cNvGrpSpPr/>
          <p:nvPr/>
        </p:nvGrpSpPr>
        <p:grpSpPr>
          <a:xfrm>
            <a:off x="7070988" y="2473735"/>
            <a:ext cx="5147197" cy="1330422"/>
            <a:chOff x="742949" y="1272891"/>
            <a:chExt cx="5147197" cy="133042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A261428-BDA9-423C-BB57-D70CE12347A4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563F52-BF7B-4FD8-A584-534B7768BF69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DCD84B5-3E74-4229-9F81-2DC69E9D5E03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4D95999F-B513-4A48-AA2B-16682BA1CFEB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4D80D84-8863-4007-B53B-DD3733AD0ACB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1AD316FE-F585-4CA0-B1B7-75DB94A3A342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EEBEA147-FEF4-4B81-A79A-6DD8A550287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CC0A388-49FE-466C-9DD1-A073B8353BC2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AA344CC-8FC3-4122-AD74-297B2094D15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FFD2CB1-A3B5-49E2-8983-19157A131DDA}"/>
                </a:ext>
              </a:extLst>
            </p:cNvPr>
            <p:cNvSpPr txBox="1"/>
            <p:nvPr/>
          </p:nvSpPr>
          <p:spPr>
            <a:xfrm>
              <a:off x="1754056" y="1283400"/>
              <a:ext cx="3189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أفسر البيانات ، ما الفروق التي لاحظتها بين شريحتي التفاح</a:t>
              </a:r>
            </a:p>
            <a:p>
              <a:pPr algn="r"/>
              <a:r>
                <a:rPr lang="ar-SY" sz="1600" dirty="0"/>
                <a:t>استنتج ، ما السبب في الفروق التي لاحظتها</a:t>
              </a:r>
              <a:endParaRPr lang="ar-SY" sz="2800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94AC360-CA60-493B-B982-5F28F4CBF290}"/>
              </a:ext>
            </a:extLst>
          </p:cNvPr>
          <p:cNvGrpSpPr/>
          <p:nvPr/>
        </p:nvGrpSpPr>
        <p:grpSpPr>
          <a:xfrm>
            <a:off x="7120611" y="3800618"/>
            <a:ext cx="5147197" cy="1330422"/>
            <a:chOff x="742949" y="1272891"/>
            <a:chExt cx="5147197" cy="133042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B819DFA-ED1F-4F0D-8047-A979EF982A8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3298E4-66F6-4E8D-9CC2-A17956AC49DF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347BF1C-33AC-43CD-877F-074632E67367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08025618-B499-42BA-B8D9-4CCA38D89A0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0CFA9BD0-CE20-4DA0-B9B5-CEC7A31FEEFA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FA8E83D2-5475-422F-BECC-C541C3F15F9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1810BC52-4BB0-4396-82CF-C81BE4D8B900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F7F05B3-1063-4ECD-8FDE-9FA52DDC8347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FC9B07D-4EC4-4DEF-B4C3-3E4DDD42905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53EC8F3-6AE3-4CBB-8E30-24AFE60C8492}"/>
                </a:ext>
              </a:extLst>
            </p:cNvPr>
            <p:cNvSpPr txBox="1"/>
            <p:nvPr/>
          </p:nvSpPr>
          <p:spPr>
            <a:xfrm>
              <a:off x="1703965" y="1503538"/>
              <a:ext cx="2805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استننتج كيف تكونت بعض الأحافير ؟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B9FDCBB-F0C3-4AA3-AD6F-26200433916B}"/>
              </a:ext>
            </a:extLst>
          </p:cNvPr>
          <p:cNvGrpSpPr/>
          <p:nvPr/>
        </p:nvGrpSpPr>
        <p:grpSpPr>
          <a:xfrm>
            <a:off x="7041862" y="5055659"/>
            <a:ext cx="5147197" cy="1330422"/>
            <a:chOff x="742949" y="1272891"/>
            <a:chExt cx="5147197" cy="133042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485F24E-89D3-40D4-A73D-CA96F9BB712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8E5F1EB-CD56-4C6D-9EC0-21A4B90A722F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F2C9C9F-C27F-41A9-9CD8-0F01EBC471FD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3E887A54-C5E2-4D7B-9FC4-AECBEE3EA6F3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83101538-3A79-45B3-A566-7BFA0D9CB7A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4E49B7D9-C965-4B71-B516-D58157CCCE2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969511DB-C708-4073-ABDA-652942363283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0CE0585-D78D-4253-BBF7-8C2A13BEC645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09EF93F-CC90-45F7-A543-D95288CE56C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CCFEFB5-A0CC-4115-B482-BC49A849490C}"/>
                </a:ext>
              </a:extLst>
            </p:cNvPr>
            <p:cNvSpPr txBox="1"/>
            <p:nvPr/>
          </p:nvSpPr>
          <p:spPr>
            <a:xfrm>
              <a:off x="1703965" y="1503538"/>
              <a:ext cx="2805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أجرب هل يمكن أن يتحول المخلوق الحيي لأحفورة في الجليد؟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9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أنظر و أتساءل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203784" y="1925514"/>
            <a:ext cx="6988216" cy="1330422"/>
            <a:chOff x="-1098070" y="1272891"/>
            <a:chExt cx="6988216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-1098070" y="1439458"/>
              <a:ext cx="52399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كيف تبدو الأحفورة؟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4C8953-91E5-45B3-8B2B-3C2E94F16BC7}"/>
              </a:ext>
            </a:extLst>
          </p:cNvPr>
          <p:cNvGrpSpPr/>
          <p:nvPr/>
        </p:nvGrpSpPr>
        <p:grpSpPr>
          <a:xfrm>
            <a:off x="6180774" y="3220120"/>
            <a:ext cx="6011226" cy="1330422"/>
            <a:chOff x="-121080" y="1272891"/>
            <a:chExt cx="6011226" cy="1330422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B0FD2B2-1947-4B21-BD47-1C1A60D34CB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4AF9161-2743-4E38-9F49-C2AB53CE199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39F2AD-EA76-4ACD-AC92-CCF46483C0D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3C273BF4-87A3-4C3A-8E9A-9AD8ACD524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010C2AE3-6923-44A2-97CF-A3D4F4BD938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3A185CA-C944-43D3-98FF-935ADE2F98F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02D7FB8-53B1-4C0C-80B6-122FA9978D5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F9B9299-9EF1-43EA-8D53-76B18A18654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3B4270-C1EE-4123-84C0-B78FA0C65E3A}"/>
                </a:ext>
              </a:extLst>
            </p:cNvPr>
            <p:cNvSpPr txBox="1"/>
            <p:nvPr/>
          </p:nvSpPr>
          <p:spPr>
            <a:xfrm>
              <a:off x="-121080" y="1495537"/>
              <a:ext cx="4324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ما الذي يجعل بعض الأشياء أحفورة؟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B378CA0-FBD5-44EF-9E9A-2D2C2805C910}"/>
              </a:ext>
            </a:extLst>
          </p:cNvPr>
          <p:cNvGrpSpPr/>
          <p:nvPr/>
        </p:nvGrpSpPr>
        <p:grpSpPr>
          <a:xfrm>
            <a:off x="542644" y="-35346"/>
            <a:ext cx="3790303" cy="6510932"/>
            <a:chOff x="1828888" y="0"/>
            <a:chExt cx="3790303" cy="651093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98AD7D3-8BC4-4EF5-9726-78439E60B6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2F11D4B-FA35-4EBF-88EF-4433AC5DC1BD}"/>
                </a:ext>
              </a:extLst>
            </p:cNvPr>
            <p:cNvSpPr/>
            <p:nvPr/>
          </p:nvSpPr>
          <p:spPr>
            <a:xfrm rot="5400000">
              <a:off x="1717626" y="2609366"/>
              <a:ext cx="4012828" cy="3790303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2849" t="-17045" r="-2849" b="17045"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38513D-23C0-410D-A483-7A9B48A534E0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931C912-1C35-4661-B459-3C85F441B11C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F25D8-FDB6-465B-8DD1-E3260A21321A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762D90B-A51A-4FEC-88A3-896EFBDEE9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D8E57B13-A758-4C0C-ACBE-70A9AB63BB69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CFADD5D-9B0F-487C-A7E1-AB143A18BDF3}"/>
              </a:ext>
            </a:extLst>
          </p:cNvPr>
          <p:cNvGrpSpPr/>
          <p:nvPr/>
        </p:nvGrpSpPr>
        <p:grpSpPr>
          <a:xfrm>
            <a:off x="6180774" y="4537996"/>
            <a:ext cx="6011226" cy="1330422"/>
            <a:chOff x="-121080" y="1272891"/>
            <a:chExt cx="6011226" cy="133042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E3E6671-921D-41DE-A5BB-9B373E80F364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C11DE67-CAB5-4D38-875F-A3FC03E1CFB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A951282-948D-4B52-8198-07C5316E23A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09274303-A03E-4B00-8FDC-66065033CB45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0C1CCC6-4726-462B-B08F-1D878581EDBC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4AB21D9F-BF1A-4518-ACB8-D565BE90D262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9BEAC954-8772-4251-B66C-22BDC02D1567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C937A4C-2E9C-426B-946A-C27CCAF7C071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9FD4346-E89D-4FF5-B8AB-905744CCB0D2}"/>
                </a:ext>
              </a:extLst>
            </p:cNvPr>
            <p:cNvSpPr txBox="1"/>
            <p:nvPr/>
          </p:nvSpPr>
          <p:spPr>
            <a:xfrm>
              <a:off x="-121080" y="1495537"/>
              <a:ext cx="4324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كيف تعرف أن الشيء الذي تشاهده أحفورة؟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8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5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6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الأحفورة 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203784" y="1925514"/>
            <a:ext cx="6988216" cy="1330422"/>
            <a:chOff x="-1098070" y="1272891"/>
            <a:chExt cx="6988216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-1098070" y="1439458"/>
              <a:ext cx="5239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هي بقايا أو اثار مخلوقات حية </a:t>
              </a:r>
            </a:p>
            <a:p>
              <a:pPr algn="r"/>
              <a:r>
                <a:rPr lang="ar-SY" sz="1600" dirty="0"/>
                <a:t>عاشت في الماضي البعيد.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4C8953-91E5-45B3-8B2B-3C2E94F16BC7}"/>
              </a:ext>
            </a:extLst>
          </p:cNvPr>
          <p:cNvGrpSpPr/>
          <p:nvPr/>
        </p:nvGrpSpPr>
        <p:grpSpPr>
          <a:xfrm>
            <a:off x="6180774" y="3220120"/>
            <a:ext cx="6011226" cy="1330422"/>
            <a:chOff x="-121080" y="1272891"/>
            <a:chExt cx="6011226" cy="1330422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B0FD2B2-1947-4B21-BD47-1C1A60D34CB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4AF9161-2743-4E38-9F49-C2AB53CE199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39F2AD-EA76-4ACD-AC92-CCF46483C0D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3C273BF4-87A3-4C3A-8E9A-9AD8ACD524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010C2AE3-6923-44A2-97CF-A3D4F4BD938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3A185CA-C944-43D3-98FF-935ADE2F98F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02D7FB8-53B1-4C0C-80B6-122FA9978D5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F9B9299-9EF1-43EA-8D53-76B18A18654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3B4270-C1EE-4123-84C0-B78FA0C65E3A}"/>
                </a:ext>
              </a:extLst>
            </p:cNvPr>
            <p:cNvSpPr txBox="1"/>
            <p:nvPr/>
          </p:nvSpPr>
          <p:spPr>
            <a:xfrm>
              <a:off x="-121080" y="1495537"/>
              <a:ext cx="4324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الأصداف والعظام وأوراق النبات واثار الأقدام </a:t>
              </a:r>
            </a:p>
            <a:p>
              <a:pPr algn="r"/>
              <a:r>
                <a:rPr lang="ar-SY" sz="1600" dirty="0"/>
                <a:t>يمكن أن تتحول إلى أحافير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67892-CB15-48C6-AEF8-5143AC57A1E7}"/>
              </a:ext>
            </a:extLst>
          </p:cNvPr>
          <p:cNvGrpSpPr/>
          <p:nvPr/>
        </p:nvGrpSpPr>
        <p:grpSpPr>
          <a:xfrm>
            <a:off x="2671040" y="0"/>
            <a:ext cx="2182881" cy="4972317"/>
            <a:chOff x="2671040" y="0"/>
            <a:chExt cx="2182881" cy="497231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8DDAFB-5CF6-41AC-A07E-0203EB57C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EBE1397-7064-417E-A78F-654524346E72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D3486-1EF3-43CD-B4FB-77332016D814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5D1DF01-AC19-455A-99EC-9C4EF36D715D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05D3BD-4C58-4720-8B33-3CFD414782FC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3E16830-98AD-4DDE-9729-8F279BA84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FF9C1E01-B1EE-41FF-BD2A-15D015E8A65C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5E37E28-117F-4D13-BE2D-A6ED60018CC4}"/>
              </a:ext>
            </a:extLst>
          </p:cNvPr>
          <p:cNvGrpSpPr/>
          <p:nvPr/>
        </p:nvGrpSpPr>
        <p:grpSpPr>
          <a:xfrm>
            <a:off x="151126" y="0"/>
            <a:ext cx="2182881" cy="6159599"/>
            <a:chOff x="2671040" y="-1187282"/>
            <a:chExt cx="2182881" cy="615959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6B86A58-4E24-4109-9244-B914096E4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9CE441D-403F-4B5B-82AB-05C7467D4104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4864610-72E6-481F-A9E6-FBC7464553C7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-1187282"/>
              <a:ext cx="0" cy="3706872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079FA40-52DC-4481-AE0A-06F2C5E5FCDE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C1ACB44-DA87-4D6C-B132-A841339885A5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4DF3A7B-7C73-49BF-9D56-BD8A52E4D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0100AF29-BF92-449B-BDEC-955956EFFD1A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4959931-0A89-4096-875A-CE6340824401}"/>
              </a:ext>
            </a:extLst>
          </p:cNvPr>
          <p:cNvGrpSpPr/>
          <p:nvPr/>
        </p:nvGrpSpPr>
        <p:grpSpPr>
          <a:xfrm>
            <a:off x="4286916" y="0"/>
            <a:ext cx="2182881" cy="6679050"/>
            <a:chOff x="2671040" y="-1706733"/>
            <a:chExt cx="2182881" cy="667905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D6E035E-C10A-43DC-A80D-79A554333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881D83C-7691-4B81-9C8B-9CBEFC43F0B7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9F89D3A-43A3-4B4C-8A0E-78474033AB75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-1706733"/>
              <a:ext cx="0" cy="4226323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FE825AE-940A-481B-AF73-14355F1C542F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8086051-B0C5-49C0-8634-2C2CABA3DC8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74D675F-5AC0-435C-A556-1FEBF6EF3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AAE4EEA-B287-4152-A200-23F5B36A277E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9298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الطبعات 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190954" y="1925514"/>
            <a:ext cx="7001046" cy="1330422"/>
            <a:chOff x="-1110900" y="1272891"/>
            <a:chExt cx="7001046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-1110900" y="1478378"/>
              <a:ext cx="5239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تترك المخلوقات الحية التي كانت تعيش في </a:t>
              </a:r>
            </a:p>
            <a:p>
              <a:pPr algn="r"/>
              <a:r>
                <a:rPr lang="ar-SY" sz="1600" dirty="0"/>
                <a:t>الماضي اثار أو طبعات في مواد لينة مثل الطين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4C8953-91E5-45B3-8B2B-3C2E94F16BC7}"/>
              </a:ext>
            </a:extLst>
          </p:cNvPr>
          <p:cNvGrpSpPr/>
          <p:nvPr/>
        </p:nvGrpSpPr>
        <p:grpSpPr>
          <a:xfrm>
            <a:off x="6015754" y="3220120"/>
            <a:ext cx="6176246" cy="1330422"/>
            <a:chOff x="-286100" y="1272891"/>
            <a:chExt cx="6176246" cy="1330422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B0FD2B2-1947-4B21-BD47-1C1A60D34CB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4AF9161-2743-4E38-9F49-C2AB53CE199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39F2AD-EA76-4ACD-AC92-CCF46483C0D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3C273BF4-87A3-4C3A-8E9A-9AD8ACD524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010C2AE3-6923-44A2-97CF-A3D4F4BD938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3A185CA-C944-43D3-98FF-935ADE2F98F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02D7FB8-53B1-4C0C-80B6-122FA9978D5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F9B9299-9EF1-43EA-8D53-76B18A18654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3B4270-C1EE-4123-84C0-B78FA0C65E3A}"/>
                </a:ext>
              </a:extLst>
            </p:cNvPr>
            <p:cNvSpPr txBox="1"/>
            <p:nvPr/>
          </p:nvSpPr>
          <p:spPr>
            <a:xfrm>
              <a:off x="-286100" y="1423589"/>
              <a:ext cx="4324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ومع مرور الزمن تتصلب</a:t>
              </a:r>
              <a:endParaRPr lang="en-US" sz="1600" dirty="0"/>
            </a:p>
            <a:p>
              <a:pPr algn="r"/>
              <a:r>
                <a:rPr lang="en-US" sz="1600" dirty="0"/>
                <a:t> </a:t>
              </a:r>
              <a:r>
                <a:rPr lang="ar-SY" sz="1600" dirty="0"/>
                <a:t>هذه المواد وتصير صخورا تحتفظ في داخلها</a:t>
              </a:r>
            </a:p>
            <a:p>
              <a:pPr algn="r"/>
              <a:r>
                <a:rPr lang="ar-SY" sz="1600" dirty="0"/>
                <a:t> هذه الطبعات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67892-CB15-48C6-AEF8-5143AC57A1E7}"/>
              </a:ext>
            </a:extLst>
          </p:cNvPr>
          <p:cNvGrpSpPr/>
          <p:nvPr/>
        </p:nvGrpSpPr>
        <p:grpSpPr>
          <a:xfrm>
            <a:off x="2671040" y="0"/>
            <a:ext cx="2182881" cy="4972317"/>
            <a:chOff x="2671040" y="0"/>
            <a:chExt cx="2182881" cy="497231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8DDAFB-5CF6-41AC-A07E-0203EB57C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EBE1397-7064-417E-A78F-654524346E72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D3486-1EF3-43CD-B4FB-77332016D814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5D1DF01-AC19-455A-99EC-9C4EF36D715D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05D3BD-4C58-4720-8B33-3CFD414782FC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3E16830-98AD-4DDE-9729-8F279BA84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FF9C1E01-B1EE-41FF-BD2A-15D015E8A65C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5E37E28-117F-4D13-BE2D-A6ED60018CC4}"/>
              </a:ext>
            </a:extLst>
          </p:cNvPr>
          <p:cNvGrpSpPr/>
          <p:nvPr/>
        </p:nvGrpSpPr>
        <p:grpSpPr>
          <a:xfrm>
            <a:off x="151126" y="0"/>
            <a:ext cx="2182881" cy="6159599"/>
            <a:chOff x="2671040" y="-1187282"/>
            <a:chExt cx="2182881" cy="615959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6B86A58-4E24-4109-9244-B914096E4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9CE441D-403F-4B5B-82AB-05C7467D4104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4864610-72E6-481F-A9E6-FBC7464553C7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-1187282"/>
              <a:ext cx="0" cy="3706872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079FA40-52DC-4481-AE0A-06F2C5E5FCDE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C1ACB44-DA87-4D6C-B132-A841339885A5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4DF3A7B-7C73-49BF-9D56-BD8A52E4D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0100AF29-BF92-449B-BDEC-955956EFFD1A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4959931-0A89-4096-875A-CE6340824401}"/>
              </a:ext>
            </a:extLst>
          </p:cNvPr>
          <p:cNvGrpSpPr/>
          <p:nvPr/>
        </p:nvGrpSpPr>
        <p:grpSpPr>
          <a:xfrm>
            <a:off x="4286916" y="0"/>
            <a:ext cx="2182881" cy="6679050"/>
            <a:chOff x="2671040" y="-1706733"/>
            <a:chExt cx="2182881" cy="667905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D6E035E-C10A-43DC-A80D-79A554333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881D83C-7691-4B81-9C8B-9CBEFC43F0B7}"/>
                </a:ext>
              </a:extLst>
            </p:cNvPr>
            <p:cNvSpPr/>
            <p:nvPr/>
          </p:nvSpPr>
          <p:spPr>
            <a:xfrm rot="5400000">
              <a:off x="2606963" y="2725358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9F89D3A-43A3-4B4C-8A0E-78474033AB75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-1706733"/>
              <a:ext cx="0" cy="4226323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FE825AE-940A-481B-AF73-14355F1C542F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8086051-B0C5-49C0-8634-2C2CABA3DC8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74D675F-5AC0-435C-A556-1FEBF6EF3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AAE4EEA-B287-4152-A200-23F5B36A277E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523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FD7BA6AF-4D75-4D64-AA33-283C6CDC32E8}"/>
              </a:ext>
            </a:extLst>
          </p:cNvPr>
          <p:cNvGrpSpPr/>
          <p:nvPr/>
        </p:nvGrpSpPr>
        <p:grpSpPr>
          <a:xfrm>
            <a:off x="542644" y="-35346"/>
            <a:ext cx="3790303" cy="6510932"/>
            <a:chOff x="1828888" y="0"/>
            <a:chExt cx="3790303" cy="651093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5AA7EE4-A628-4E6B-891C-8EA9DE4889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6" y="2511969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EB171BE-80EC-4EA4-8D9E-37F766D5DD4B}"/>
                </a:ext>
              </a:extLst>
            </p:cNvPr>
            <p:cNvSpPr/>
            <p:nvPr/>
          </p:nvSpPr>
          <p:spPr>
            <a:xfrm rot="5400000">
              <a:off x="1717626" y="2609366"/>
              <a:ext cx="4012828" cy="3790303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6469D83-C8B6-4E4E-8652-1F0B9A5862CD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0"/>
              <a:ext cx="0" cy="251959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C5D7EEE-58C5-4158-8A9B-E9F7CC962561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81" y="2511970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4AD662C-6FF9-41A0-9A04-684DAC3EED6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545" y="2851060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51A207-E041-4149-AD49-62CABF6FC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545" y="2511969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915B7319-ADED-4634-8070-2B68E26E4794}"/>
                </a:ext>
              </a:extLst>
            </p:cNvPr>
            <p:cNvSpPr/>
            <p:nvPr/>
          </p:nvSpPr>
          <p:spPr>
            <a:xfrm>
              <a:off x="3631148" y="2451775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5341AA-A983-42BA-8562-6E8A6AAE3F9C}"/>
              </a:ext>
            </a:extLst>
          </p:cNvPr>
          <p:cNvGrpSpPr/>
          <p:nvPr/>
        </p:nvGrpSpPr>
        <p:grpSpPr>
          <a:xfrm>
            <a:off x="899568" y="33792"/>
            <a:ext cx="4486151" cy="1036307"/>
            <a:chOff x="2140318" y="795384"/>
            <a:chExt cx="4486150" cy="103630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BB46C68-FD95-4ADD-8297-872AED99B8AB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B06E7FC-FAED-476F-8B4A-D745DA9540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824F009-969B-431B-8BFE-292FB1F0897F}"/>
                </a:ext>
              </a:extLst>
            </p:cNvPr>
            <p:cNvSpPr/>
            <p:nvPr/>
          </p:nvSpPr>
          <p:spPr>
            <a:xfrm>
              <a:off x="2140318" y="1113182"/>
              <a:ext cx="3743647" cy="662609"/>
            </a:xfrm>
            <a:prstGeom prst="rect">
              <a:avLst/>
            </a:prstGeom>
            <a:gradFill flip="none" rotWithShape="1">
              <a:gsLst>
                <a:gs pos="100000">
                  <a:srgbClr val="006666"/>
                </a:gs>
                <a:gs pos="0">
                  <a:srgbClr val="00CC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نشاط استقصائي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0672C97-F4F0-42A5-8793-BEAB0B7EC1F7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90431A5-EB5C-41B4-B612-1ECC2B9630DE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1DFFC4"/>
                  </a:gs>
                  <a:gs pos="14000">
                    <a:srgbClr val="004846"/>
                  </a:gs>
                  <a:gs pos="10000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89B960B-A0DB-42FD-870F-376B0A49F54E}"/>
                  </a:ext>
                </a:extLst>
              </p:cNvPr>
              <p:cNvSpPr/>
              <p:nvPr/>
            </p:nvSpPr>
            <p:spPr>
              <a:xfrm rot="16200000" flipH="1">
                <a:off x="5750509" y="1595010"/>
                <a:ext cx="113947" cy="109463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6AE5D3E-9E17-407B-9059-08FAA6C835E8}"/>
                </a:ext>
              </a:extLst>
            </p:cNvPr>
            <p:cNvSpPr/>
            <p:nvPr/>
          </p:nvSpPr>
          <p:spPr>
            <a:xfrm>
              <a:off x="5754500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008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F90CA17-EDBE-489B-86ED-6A59A35C858E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1DFFC4"/>
                </a:gs>
                <a:gs pos="100000">
                  <a:srgbClr val="006666"/>
                </a:gs>
                <a:gs pos="0">
                  <a:srgbClr val="00CC9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545CB57-918F-4A73-9612-F61444D14BCB}"/>
              </a:ext>
            </a:extLst>
          </p:cNvPr>
          <p:cNvSpPr/>
          <p:nvPr/>
        </p:nvSpPr>
        <p:spPr>
          <a:xfrm>
            <a:off x="442141" y="538794"/>
            <a:ext cx="507102" cy="2157208"/>
          </a:xfrm>
          <a:prstGeom prst="rect">
            <a:avLst/>
          </a:prstGeom>
          <a:solidFill>
            <a:srgbClr val="F4F4F4"/>
          </a:solidFill>
          <a:ln>
            <a:noFill/>
          </a:ln>
          <a:effectLst>
            <a:outerShdw blurRad="1397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DE78D70-9E6A-4F21-919C-5D1DE9F559A0}"/>
              </a:ext>
            </a:extLst>
          </p:cNvPr>
          <p:cNvSpPr/>
          <p:nvPr/>
        </p:nvSpPr>
        <p:spPr>
          <a:xfrm>
            <a:off x="2941" y="250406"/>
            <a:ext cx="954702" cy="2521534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638D6F-2A2C-48C7-AA3F-3A3D1F8831D6}"/>
              </a:ext>
            </a:extLst>
          </p:cNvPr>
          <p:cNvGrpSpPr/>
          <p:nvPr/>
        </p:nvGrpSpPr>
        <p:grpSpPr>
          <a:xfrm>
            <a:off x="7041862" y="1070099"/>
            <a:ext cx="5147197" cy="1330422"/>
            <a:chOff x="742949" y="1272891"/>
            <a:chExt cx="5147197" cy="133042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D06444D-EC37-4DCB-8712-BB336D4D63C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BB2104B-E6CC-47CC-B8A1-002AEDF7D80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A929807-6D24-42AE-9BA4-BB778FABE23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ECDB5E86-9510-47FB-98C6-1FA74B5EB237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C0C52FC2-224C-4CFB-B2CF-BAF621C2A3C7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DE4F4BB-A7C2-45F1-89E2-C8637AFBB19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C68D0BC-0718-48E8-AC4D-86DB213F8177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840C137-448D-4BE7-ABE4-127F1A53EF59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22167B-972D-4724-B03A-5E9B227E741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1AA6BD7-FA39-4B09-A2E5-4FB5D56B2556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أستكشف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C27C250-5CDF-43D3-A6CF-EF9A3F8AB521}"/>
              </a:ext>
            </a:extLst>
          </p:cNvPr>
          <p:cNvGrpSpPr/>
          <p:nvPr/>
        </p:nvGrpSpPr>
        <p:grpSpPr>
          <a:xfrm>
            <a:off x="7044803" y="2210002"/>
            <a:ext cx="5147197" cy="1330422"/>
            <a:chOff x="742949" y="1272891"/>
            <a:chExt cx="5147197" cy="133042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6028EB0-0794-4901-AF2E-20199CBE30C8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BAD49C6-046B-4C5D-936A-6D746401E0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A8F076D-6881-4676-B9CD-1422240AFE3F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232E9A51-F2CD-4A50-A113-A8BBD441D25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467C04DE-897A-4DEF-B5D2-E793D847509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BFA93D69-D54F-4884-891F-DB892CD0701D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D5928451-5644-4402-BE04-F5B45A24635B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224C3EC-7D71-4F6B-B636-A6E1032FA659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CADF35A-43F9-4F01-AB97-850E679B12BA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A3B8C5C-780A-46C3-9C98-9A7616515FD0}"/>
                </a:ext>
              </a:extLst>
            </p:cNvPr>
            <p:cNvSpPr txBox="1"/>
            <p:nvPr/>
          </p:nvSpPr>
          <p:spPr>
            <a:xfrm>
              <a:off x="1669039" y="1490400"/>
              <a:ext cx="2648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أقطع قطعة صغيرة من الصلصال إلى جزأين ثم أدحرجهما لتكوين كرتين.</a:t>
              </a:r>
              <a:endParaRPr lang="ar-SY" sz="2800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BD2D54A-8C03-4A6F-9365-F3801FC2B269}"/>
              </a:ext>
            </a:extLst>
          </p:cNvPr>
          <p:cNvGrpSpPr/>
          <p:nvPr/>
        </p:nvGrpSpPr>
        <p:grpSpPr>
          <a:xfrm>
            <a:off x="7061467" y="3402742"/>
            <a:ext cx="5147197" cy="1330422"/>
            <a:chOff x="742949" y="1272891"/>
            <a:chExt cx="5147197" cy="133042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EB280BB-F041-44D7-BE11-78E330DA569E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6160EEE-142A-4AB4-B0A8-12D755A2AB07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D797957-EA3C-4000-9F2B-963796ABA729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D201BEAF-3B9C-42E2-9FA4-F945F1C7C6F5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2F7F653D-7FBE-43CF-B424-CFA4D1E46DE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8D627629-CD3C-4B61-BFC0-71D4E4F88FD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210E7064-A3EB-469C-8FE5-A545EAC78F1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9FF3A9D-B261-4BA2-B679-38C72A4ED2E1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C63D81C-DFAD-4676-AB8E-A732E9E84264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4D500BD-A94B-4887-A3CC-C202727911D2}"/>
                </a:ext>
              </a:extLst>
            </p:cNvPr>
            <p:cNvSpPr txBox="1"/>
            <p:nvPr/>
          </p:nvSpPr>
          <p:spPr>
            <a:xfrm>
              <a:off x="1668892" y="1375379"/>
              <a:ext cx="26485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أعمل نموذجا ، أضغط على إحدى الكرتين بباطن إبهامي ثم أضغط على الكرة الأخرى بظاهر إبهامي</a:t>
              </a:r>
              <a:endParaRPr lang="ar-SY" sz="2800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33E9292-F8B4-4E68-9D50-B557FFB9C4CA}"/>
              </a:ext>
            </a:extLst>
          </p:cNvPr>
          <p:cNvGrpSpPr/>
          <p:nvPr/>
        </p:nvGrpSpPr>
        <p:grpSpPr>
          <a:xfrm>
            <a:off x="7041862" y="4485916"/>
            <a:ext cx="5147197" cy="1330422"/>
            <a:chOff x="742949" y="1272891"/>
            <a:chExt cx="5147197" cy="133042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653CBCB-122E-4FE1-88FE-1C4838283AD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9356F00-D976-439B-8448-C320FA138823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F22E361-B5FE-4A35-945C-AEFDC73A7739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2266E2A0-3A9A-411D-B3A8-D04857A941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7E57CCC4-8AB9-48B8-BBFB-551199E315CA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0AAA15C4-2CB3-4AA6-9D56-18A05AF57FE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C0E8E69A-EF67-4603-AD9D-C4F1CA2D492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D75F58A-136F-4C58-8E6D-3FB785658F0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B3BEA41-61D5-4240-934F-0B752EE9AB9C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AF6C0E3-1FA1-4AA1-982A-B72620294B00}"/>
                </a:ext>
              </a:extLst>
            </p:cNvPr>
            <p:cNvSpPr txBox="1"/>
            <p:nvPr/>
          </p:nvSpPr>
          <p:spPr>
            <a:xfrm>
              <a:off x="1660586" y="1432299"/>
              <a:ext cx="26485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أبدل كرتي الصلصال اللتين عملتهما مع أحد زملائي بالصف ، بم تتشابه الكرات و بم تختلفؤ؟</a:t>
              </a:r>
              <a:endParaRPr lang="ar-SY" sz="2800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88AEBFF-00CE-441E-BD2B-0DBA82B28035}"/>
              </a:ext>
            </a:extLst>
          </p:cNvPr>
          <p:cNvGrpSpPr/>
          <p:nvPr/>
        </p:nvGrpSpPr>
        <p:grpSpPr>
          <a:xfrm>
            <a:off x="7058526" y="5678656"/>
            <a:ext cx="5147197" cy="1330422"/>
            <a:chOff x="742949" y="1272891"/>
            <a:chExt cx="5147197" cy="133042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BA125E8-1153-46D6-AF7C-CD4A2E6B2E44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5C20C69-0B92-4692-8C88-7912A0D321B6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F420E95-9480-4DD3-9D4A-57811523542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A091450F-60AF-4B31-B11F-FD158150FB9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0DE2C86C-31CC-4BB5-823C-70EBBD0A8E90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F3F3DEE-EC34-437E-ACD6-790E9D41435D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EA9A667F-8181-4B55-9400-799A42E630C3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76521C84-E0FA-4BB2-8668-1F940E62AF10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32DC4BC-F7A2-4EE6-9C10-EF48C26550F6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454B29C-4CD6-489C-AB0E-B507EC140F7C}"/>
                </a:ext>
              </a:extLst>
            </p:cNvPr>
            <p:cNvSpPr txBox="1"/>
            <p:nvPr/>
          </p:nvSpPr>
          <p:spPr>
            <a:xfrm>
              <a:off x="1668892" y="1375379"/>
              <a:ext cx="2648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استنتج ماذا يمكن أن نتعلم من المقارنة بين طبعات الأحافير ؟</a:t>
              </a:r>
              <a:endParaRPr lang="ar-SY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96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724</Words>
  <Application>Microsoft Office PowerPoint</Application>
  <PresentationFormat>شاشة عريضة</PresentationFormat>
  <Paragraphs>123</Paragraphs>
  <Slides>18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Cooper Black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185</cp:revision>
  <dcterms:created xsi:type="dcterms:W3CDTF">2020-09-22T10:26:44Z</dcterms:created>
  <dcterms:modified xsi:type="dcterms:W3CDTF">2020-09-30T11:58:27Z</dcterms:modified>
</cp:coreProperties>
</file>