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udio/x-wav" Extension="wav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4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6858000" cx="9144000"/>
  <p:notesSz cx="6858000" cy="9144000"/>
  <p:defaultTextStyle>
    <a:defPPr lvl="0">
      <a:defRPr lang="ar-SA"/>
    </a:defPPr>
    <a:lvl1pPr lvl="0" rtl="1" algn="r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lvl="1" marL="457200" rtl="1" algn="r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lvl="2" marL="914400" rtl="1" algn="r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lvl="3" marL="1371600" rtl="1" algn="r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lvl="4" marL="1828800" rtl="1" algn="r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defTabSz="914400" eaLnBrk="1" hangingPunct="1" latinLnBrk="0" lvl="5" marL="2286000" rtl="0" algn="l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defTabSz="914400" eaLnBrk="1" hangingPunct="1" latinLnBrk="0" lvl="6" marL="2743200" rtl="0" algn="l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defTabSz="914400" eaLnBrk="1" hangingPunct="1" latinLnBrk="0" lvl="7" marL="3200400" rtl="0" algn="l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defTabSz="914400" eaLnBrk="1" hangingPunct="1" latinLnBrk="0" lvl="8" marL="3657600" rtl="0" algn="l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2.xml><?xml version="1.0" encoding="utf-8"?>
<a:tblStyleLst xmlns:a="http://schemas.openxmlformats.org/drawingml/2006/main" xmlns:r="http://schemas.openxmlformats.org/officeDocument/2006/relationships" def="{90651C3A-4460-11DB-9652-00E08161165F}">
  <a:tblStyle styleId="{5940675A-B579-460E-94D1-54222C63F5DA}" styleName="بلا نمط، شبكة جدول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tableStyles" Target="tableStyles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xmlns="" id="{DD683960-B956-4473-9735-899968B216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CC613386-4336-4AE1-BD8B-51A608E76F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2F4249B1-485C-4B6E-802E-E4F7D6DCD423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xmlns="" id="{F30BDAE2-06A1-44D6-9278-40BDE50C89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xmlns="" id="{1803A0B7-4F42-4634-8767-5C6B75DB3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4D5B68A9-6AF5-4659-9CA5-0A9A23388B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ACB5081-BD4D-4A70-84BF-80D50E6F6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5D2E7A43-46F6-40E8-BBBD-47A91B2625E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44956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D3C99-92DB-41E2-B749-262B648C8008}" type="slidenum">
              <a:rPr lang="ar-SA" altLang="ar-SA" smtClean="0"/>
              <a:pPr/>
              <a:t>8</a:t>
            </a:fld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67713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AF8B475D-80B9-43BB-81D6-E94DD02F1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B386C7-6765-4CE2-A8F5-FBBD63CB6738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480F10CB-510F-4A84-AF3A-325DB436F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3E0E29F6-51E5-415C-AE92-6EA06CB5A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9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1F77AF4-F437-45D0-9F90-7146B655AFD3}" type="slidenum">
              <a:rPr lang="en-US" altLang="en-US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1F77AF4-F437-45D0-9F90-7146B655AFD3}" type="slidenum">
              <a:rPr lang="en-US" altLang="en-US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19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3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F0FC7DD-FE94-4051-B0B0-6C29FC57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BF52-0775-445C-96C1-25D7B7F713CB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257FFA7-2436-46CD-9B0A-01705AE8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74ECE42-BF91-425D-A515-01293FA4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0913-1E32-441E-B997-6C96157C512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0453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EADD92C-19C5-45B9-ACC1-2EE1024F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7180-8B4C-40FC-A488-7DD89CA9D5E2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D89DF6B-4FE8-45D3-9EFB-85FB2626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FA608AB-8C10-4BC8-8FA0-7B6EBDF6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0AA05-7E97-487F-B7F5-34031C41BE5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9815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C5ABF11-8E1A-4403-996A-DFB69637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EF64-B70F-45D0-982D-5767C9F5FEF4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97E9E5A-97BF-4E83-9876-6A8E8CD5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5C70E62-FE6F-49D3-A74A-C4E85E08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CECD6-D4CE-4BE9-86CE-10687FC6EDE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00758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4013444-19B6-4E28-92CA-34CACD8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D248-4190-45D2-8A9E-54681A80D2B0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C011D47-8115-4CE1-82C0-3BEE99BF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5B2BEAC-12FD-435E-B8B1-B7CB4D91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0E44-ACE0-4722-8F50-B460D17808A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33115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BAFC74AB-4213-4C47-A32A-ECB5AA70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106A-8910-4DCE-BAA2-8469F435B02A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B45EF4A-34E8-4DDC-ABA7-DA4E36C4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3AA6F1F-8FCE-4996-98BD-B6C33C2C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2B6C-BAB8-466D-B3FA-01CDC00FFF5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0785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B57A62B1-2621-425E-83DC-68332153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4647-A837-445A-944E-DA701AF4B3F0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BB343DD-02FA-43F8-888C-CAD5C194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EDF6123-46B9-477A-ADC4-418C9277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CF08-1FB9-4010-A4B4-9B4C264B74E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27527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CE41E9FB-9C7F-4E12-85C5-0CA0AC44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1F9F-32BE-4AED-BA21-99BA858F3980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1B06F9A0-5B48-478C-96BD-D86D63EB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2DB667CA-2C53-489F-8FD0-88D39B11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64BF7-CBF3-41C2-8153-C785C53EED6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2312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xmlns="" id="{01695AD2-6F0D-4ECF-A30F-6DB54E7E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956D-5F78-49FC-868F-CC981348D22E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xmlns="" id="{0FD86AC0-825E-494B-8C06-BAB7024E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xmlns="" id="{476BB452-E738-42F9-8BF5-921BA23C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0F171-B9B7-4345-8337-EBEF9E35786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39497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xmlns="" id="{0411727B-A524-4A8B-83ED-31C906CE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FD80-E12C-448D-A327-DAE53CED8B54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xmlns="" id="{6ACD0E45-42E6-47DE-8A4B-DC801871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xmlns="" id="{B82C22ED-3B1F-42A3-B583-E7381325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8F681-FD28-40DB-BA04-85C91DF6012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84994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xmlns="" id="{1393A3FC-BB61-4375-AB00-5FDDD950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6885-790A-49AC-9EB4-10A6D86F22AC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xmlns="" id="{0B2C3F01-0AFD-4CCE-911A-917BC006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xmlns="" id="{5E018181-1F00-4293-BCF2-004D6345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DD9F1-C094-4CEF-862B-47F47F2610F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24476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CB87AB6A-EB77-473D-ADC6-0990FA3C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D188-EF32-4CF1-A3EC-84B0409A561B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F382ADF6-8C5F-4468-A6C8-FED62BD8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EBA2725E-9D8B-4665-A058-47E5BA07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F9403-5AB4-4AC8-8850-DBB0D927945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1685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312BC24-BFB3-47B2-B080-238785E9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75DF-0845-4D49-8AE9-AD30E024F96F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7AE45D6-70C3-4B66-A939-87033371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D375A34-502C-403F-8B57-77046769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19593-ACD6-41FC-85AA-82EE0DDB57A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022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CE083DAF-FE52-4505-AB30-7F886648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64BE-3D1D-4F63-B1CE-FF9829CEFB09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B22AE07B-F9F2-4BC9-B1A0-6C6BE5EB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C0081108-58E9-4440-9C28-29AC4784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718AA-2E49-4B43-8451-6EC471DD7AF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6061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E42F7FB-886D-49DD-95E9-CD5C013D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9683-2BDE-41A4-B9CB-64BA2ACC9C56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CAF2019-05B5-4501-A05D-2D0A0606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211D5E5-2893-489F-876D-54753714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E9C4C-6A12-484E-89C0-68506C0260F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377828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17D97FB-7B13-43E2-A6C2-73CD4FEF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BD0E-7D2C-47EF-8223-2625A4F22131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AD7B53A-463E-40B9-A996-A994BF1D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F7970A2-46B7-4FB0-840F-8D8C19C3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B03F8-DC59-4B01-8AAF-9BE7E9FF943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0136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4908C6B-5FB5-4459-852D-3BF6B7F0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155A-5DCA-47DD-B222-3E9E1B6B3C91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7E5880D-5C60-434F-8DFC-2A03131E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AC1A293-8310-4B94-9BC5-10B4AFDF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E25CA-B24F-4D92-91A8-7D945DD32B6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26579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E3535AAE-37ED-4A77-9531-6B35D04E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724E-7BF0-4115-8406-462AB8C0FEB9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56726F42-4A7A-422E-919F-9F57B3C9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DCED8CBA-4D40-4E5B-98C1-5BC89E53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A840B-E0DD-4569-B108-A6ABFE2489C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2015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xmlns="" id="{C0B21F88-6B9D-4537-8D3C-40E2A7FA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67FA-2E7F-4250-99BB-86469DC7A3CA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xmlns="" id="{3495ACAA-1FB0-472E-AB67-2D329517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xmlns="" id="{48C8D3EE-25B1-49F3-99A2-B72ACB7B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76EE-4AB4-4748-BB0D-9608E72DAD3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5738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xmlns="" id="{7CD1DE05-E0DD-4EE6-A8D8-6315BEC5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7765-C983-4E77-9615-731B9E4F129E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xmlns="" id="{25F1A3B6-5B65-40AB-935F-69AB5AB2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xmlns="" id="{5E4E0373-EF72-4FAC-8A5C-DE160210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398C-A78B-4955-83FF-8F7B90075E2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206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xmlns="" id="{BFD833D4-86CE-4536-933D-6466B857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6A4C-0E30-4635-91A7-A02672C602F5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xmlns="" id="{EFD1D756-7FBE-4712-A1CB-C058EAAE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xmlns="" id="{976510F0-23A6-416A-9BD0-14003F3E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62307-D870-45BF-9245-8FBE4A350DE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6871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3F3A2BD4-A0D6-4253-80CE-77782CF4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ADB0-A764-486C-8591-AFE355DFA234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5954268B-3D34-4521-B407-26C398AD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7C966BD7-245C-4FA9-B33F-CE139354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1FA98-EC39-4DE9-B711-F712CDD486E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8911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A25C0025-3D16-4ADC-A231-389612B4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49A1-0204-4EB1-9D10-5C98CBCA8492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0A729C31-0BBD-46F2-A9C4-E6AABE14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71173678-4736-4E51-B2D9-31399414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AB002-E8A8-4BE3-B435-20360AA78E6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76072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xmlns="" id="{F785B8F0-C7F9-4D4A-97D7-FA3E9363DE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xmlns="" id="{039EE37B-A1B4-4EC8-8684-7A6C103B73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CB249F6-E598-498E-B26E-4533DCEFC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A71DF5-8742-44E6-BC8E-C3ECB546D55C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40060AA-3620-4288-B88A-435627D68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7FAF8AA-9966-4997-AEB0-0AC97DD18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8BC3BB18-D731-4C8D-8DBC-97E64D6CC504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xmlns="" id="{8118224C-066D-4A0A-8D38-95403428C6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xmlns="" id="{7569412A-F349-4C09-8D34-96BE0B632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FED2840-56FC-4824-B5E4-A7DE0D014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9B0BC6-9E60-4883-86DF-57B6E9CAF7D9}" type="datetimeFigureOut">
              <a:rPr lang="ar-SA"/>
              <a:pPr>
                <a:defRPr/>
              </a:pPr>
              <a:t>07/03/41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15F1FAB-80E4-4103-B957-F1BAB1BA5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D06ECB9-191B-4FBD-BAFE-41EBC616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CD3EEE-AD24-4D76-AA63-0A894478AA0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2769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E09DAA7-3250-44BE-A053-B9FDA578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58B7F044-3016-494F-8DB4-2BDC1DC127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9974" name="AutoShape 7">
            <a:extLst>
              <a:ext uri="{FF2B5EF4-FFF2-40B4-BE49-F238E27FC236}">
                <a16:creationId xmlns:a16="http://schemas.microsoft.com/office/drawing/2014/main" xmlns="" id="{36865ED2-846F-4851-95FC-605E5855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332656"/>
            <a:ext cx="2647950" cy="1285875"/>
          </a:xfrm>
          <a:prstGeom prst="plaque">
            <a:avLst>
              <a:gd name="adj" fmla="val 0"/>
            </a:avLst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chemeClr val="bg1"/>
                </a:solidFill>
                <a:cs typeface="Akhbar MT" pitchFamily="2" charset="-78"/>
              </a:rPr>
              <a:t>الموكل </a:t>
            </a:r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39968" name="AutoShape 7">
            <a:extLst>
              <a:ext uri="{FF2B5EF4-FFF2-40B4-BE49-F238E27FC236}">
                <a16:creationId xmlns:a16="http://schemas.microsoft.com/office/drawing/2014/main" xmlns="" id="{239FE0A1-1FB8-403F-A9FF-8A6382752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224" y="1941033"/>
            <a:ext cx="2322513" cy="1500187"/>
          </a:xfrm>
          <a:prstGeom prst="plaque">
            <a:avLst>
              <a:gd name="adj" fmla="val 0"/>
            </a:avLst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cs typeface="Akhbar MT" pitchFamily="2" charset="-78"/>
              </a:rPr>
              <a:t>الوكيل </a:t>
            </a:r>
            <a:endParaRPr lang="ar-SA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9969" name="AutoShape 7">
            <a:extLst>
              <a:ext uri="{FF2B5EF4-FFF2-40B4-BE49-F238E27FC236}">
                <a16:creationId xmlns:a16="http://schemas.microsoft.com/office/drawing/2014/main" xmlns="" id="{E6D531F0-8DB8-403B-9472-7B0D16392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96" y="2060848"/>
            <a:ext cx="2432050" cy="1500188"/>
          </a:xfrm>
          <a:prstGeom prst="plaque">
            <a:avLst>
              <a:gd name="adj" fmla="val 0"/>
            </a:avLst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cs typeface="Akhbar MT" pitchFamily="2" charset="-78"/>
              </a:rPr>
              <a:t>الموكل فيه </a:t>
            </a:r>
            <a:endParaRPr lang="ar-SA" sz="14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5EA7B306-1AA5-4921-B7F8-637F4A8A9EA9}"/>
              </a:ext>
            </a:extLst>
          </p:cNvPr>
          <p:cNvSpPr/>
          <p:nvPr/>
        </p:nvSpPr>
        <p:spPr>
          <a:xfrm>
            <a:off x="714348" y="6072206"/>
            <a:ext cx="151765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Arial" pitchFamily="34" charset="0"/>
              </a:rPr>
              <a:t>خارطة مفاهيم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xmlns="" id="{239FE0A1-1FB8-403F-A9FF-8A6382752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4221088"/>
            <a:ext cx="3258617" cy="1500187"/>
          </a:xfrm>
          <a:prstGeom prst="plaque">
            <a:avLst>
              <a:gd name="adj" fmla="val 0"/>
            </a:avLst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cs typeface="Akhbar MT" pitchFamily="2" charset="-78"/>
              </a:rPr>
              <a:t>صيغة الوكالة  </a:t>
            </a:r>
            <a:endParaRPr lang="ar-SA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سهم رباعي 3"/>
          <p:cNvSpPr/>
          <p:nvPr/>
        </p:nvSpPr>
        <p:spPr>
          <a:xfrm>
            <a:off x="2988332" y="1730221"/>
            <a:ext cx="3167335" cy="2376263"/>
          </a:xfrm>
          <a:prstGeom prst="quadArrow">
            <a:avLst>
              <a:gd name="adj1" fmla="val 32698"/>
              <a:gd name="adj2" fmla="val 22500"/>
              <a:gd name="adj3" fmla="val 22500"/>
            </a:avLst>
          </a:prstGeom>
          <a:solidFill>
            <a:srgbClr val="EDF39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أركان الوكالة </a:t>
            </a:r>
            <a:endParaRPr lang="ar-SA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4" grpId="0" animBg="1"/>
      <p:bldP spid="39968" grpId="0" animBg="1"/>
      <p:bldP spid="3996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F39F"/>
          </a:solidFill>
          <a:ln w="57150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537278" y="1903707"/>
            <a:ext cx="1963812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Akhbar MT" pitchFamily="2" charset="-78"/>
              </a:rPr>
              <a:t>العمل الواجب</a:t>
            </a:r>
            <a:endParaRPr lang="ar-SA" sz="4400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سهم للأسفل 13"/>
          <p:cNvSpPr/>
          <p:nvPr/>
        </p:nvSpPr>
        <p:spPr>
          <a:xfrm rot="2568471">
            <a:off x="1475379" y="850860"/>
            <a:ext cx="484632" cy="1003389"/>
          </a:xfrm>
          <a:prstGeom prst="downArrow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40706" y="240908"/>
            <a:ext cx="6593407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أنواع </a:t>
            </a: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الوكالة (العمل الموكل فيه ) </a:t>
            </a:r>
            <a:endParaRPr lang="ar-SA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572396" y="6143644"/>
            <a:ext cx="135729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خارطة مفاهيم </a:t>
            </a:r>
          </a:p>
        </p:txBody>
      </p:sp>
      <p:sp>
        <p:nvSpPr>
          <p:cNvPr id="12" name="سهم للأسفل 11"/>
          <p:cNvSpPr/>
          <p:nvPr/>
        </p:nvSpPr>
        <p:spPr>
          <a:xfrm rot="19567028">
            <a:off x="7027109" y="1007299"/>
            <a:ext cx="484632" cy="978408"/>
          </a:xfrm>
          <a:prstGeom prst="downArrow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294824" y="1982450"/>
            <a:ext cx="196272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Akhbar MT" pitchFamily="2" charset="-78"/>
              </a:rPr>
              <a:t>العمل المستحب</a:t>
            </a:r>
            <a:endParaRPr lang="ar-SA" sz="4400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978565" y="3666109"/>
            <a:ext cx="295112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التوكيل في أداء الحج الواجب عليه أو في إخراج الزكاة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8321" y="1749819"/>
            <a:ext cx="196272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540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Akhbar MT" pitchFamily="2" charset="-78"/>
              </a:rPr>
              <a:t>العمل المباح </a:t>
            </a:r>
            <a:endParaRPr lang="ar-SA" sz="5400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سهم للأسفل 20"/>
          <p:cNvSpPr/>
          <p:nvPr/>
        </p:nvSpPr>
        <p:spPr>
          <a:xfrm>
            <a:off x="4014296" y="1007300"/>
            <a:ext cx="484632" cy="978408"/>
          </a:xfrm>
          <a:prstGeom prst="downArrow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186347" y="3706853"/>
            <a:ext cx="20711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التوكيل في إخراج الصدقة للفقراء 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99840" y="3745441"/>
            <a:ext cx="20711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التوكيل في الأعمال التجارية 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8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D193ECDA-4F84-455D-89C7-417DBE1D48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8" name="مستطيل مستدير الزوايا 27">
            <a:extLst>
              <a:ext uri="{FF2B5EF4-FFF2-40B4-BE49-F238E27FC236}">
                <a16:creationId xmlns:a16="http://schemas.microsoft.com/office/drawing/2014/main" xmlns="" id="{66849749-E890-4ECC-8662-60D4477414EB}"/>
              </a:ext>
            </a:extLst>
          </p:cNvPr>
          <p:cNvSpPr/>
          <p:nvPr/>
        </p:nvSpPr>
        <p:spPr>
          <a:xfrm>
            <a:off x="192196" y="142662"/>
            <a:ext cx="2000250" cy="642937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/>
              <a:t>إستراتجية </a:t>
            </a:r>
          </a:p>
          <a:p>
            <a:pPr algn="ctr">
              <a:defRPr/>
            </a:pPr>
            <a:r>
              <a:rPr lang="ar-SA" sz="2000" b="1" dirty="0"/>
              <a:t> فكر , زاوج, شارك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D14F1E3B-31F2-4A54-9DF3-7107CF61441D}"/>
              </a:ext>
            </a:extLst>
          </p:cNvPr>
          <p:cNvSpPr txBox="1">
            <a:spLocks noChangeArrowheads="1"/>
          </p:cNvSpPr>
          <p:nvPr/>
        </p:nvSpPr>
        <p:spPr>
          <a:xfrm>
            <a:off x="2623887" y="256958"/>
            <a:ext cx="6321629" cy="38919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5400" dirty="0" smtClean="0">
                <a:solidFill>
                  <a:srgbClr val="C00000"/>
                </a:solidFill>
                <a:cs typeface="PT Bold Heading" pitchFamily="2" charset="-78"/>
              </a:rPr>
              <a:t>تصح الوكالة بكل قول أو فعل دل عليها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+mj-lt"/>
                <a:ea typeface="+mj-ea"/>
              </a:rPr>
              <a:t>بالتعاون مع زملائي أذكر مثالا على كل صيغة من واقعنا المعاصر: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صيغة قولية :</a:t>
            </a:r>
            <a:r>
              <a:rPr lang="ar-SA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.......................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صيغة فعلية : </a:t>
            </a:r>
            <a:r>
              <a:rPr lang="ar-SA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.......................</a:t>
            </a:r>
            <a:r>
              <a:rPr lang="ar-SA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ar-SA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5" y="1954482"/>
            <a:ext cx="2167297" cy="202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14F1E3B-31F2-4A54-9DF3-7107CF61441D}"/>
              </a:ext>
            </a:extLst>
          </p:cNvPr>
          <p:cNvSpPr txBox="1">
            <a:spLocks noChangeArrowheads="1"/>
          </p:cNvSpPr>
          <p:nvPr/>
        </p:nvSpPr>
        <p:spPr>
          <a:xfrm>
            <a:off x="192196" y="4572000"/>
            <a:ext cx="8753319" cy="2101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صيغة قولية : </a:t>
            </a:r>
            <a:r>
              <a:rPr lang="ar-SA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يقول لأخيه </a:t>
            </a:r>
            <a:r>
              <a:rPr lang="ar-SA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: (وكلتك في إصلاح سيارتي)</a:t>
            </a:r>
            <a:endParaRPr lang="ar-SA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صيغة فعلية 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يكتب رسالة لأخيه (اشتر لي جوال وأعطيك ثمنه)</a:t>
            </a:r>
            <a:r>
              <a:rPr lang="ar-SA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ar-SA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28F23653-8A0B-45DA-85FC-BB3EE537AA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E2F500FD-263C-477A-9C50-8FE4962ED792}"/>
              </a:ext>
            </a:extLst>
          </p:cNvPr>
          <p:cNvSpPr txBox="1"/>
          <p:nvPr/>
        </p:nvSpPr>
        <p:spPr>
          <a:xfrm>
            <a:off x="5004048" y="3970843"/>
            <a:ext cx="3368416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وجه الدلالة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.......................</a:t>
            </a:r>
            <a:endParaRPr lang="en-US" sz="32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13" y="658527"/>
            <a:ext cx="7454602" cy="2946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68" y="4430552"/>
            <a:ext cx="2880320" cy="21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 dir="vert"/>
    <p:sndAc>
      <p:stSnd>
        <p:snd r:embed="rId2" name="1153 - swing sword or fo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EC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00813" y="3000375"/>
            <a:ext cx="2271712" cy="928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أوافق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" y="260648"/>
            <a:ext cx="8072438" cy="21602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عقد الوكالة جائز بإجماع العلماء</a:t>
            </a:r>
            <a:endParaRPr kumimoji="0" lang="ar-SA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8596" y="5572140"/>
            <a:ext cx="1928826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anose="020B0604020202020204" pitchFamily="34" charset="0"/>
              </a:rPr>
              <a:t>إستراتيجية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anose="020B0604020202020204" pitchFamily="34" charset="0"/>
              </a:rPr>
              <a:t>الزوايا الأربعة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429375" y="4714875"/>
            <a:ext cx="2271713" cy="928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لا أوافق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643313" y="4786313"/>
            <a:ext cx="2414587" cy="928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لا أعلم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714750" y="3000375"/>
            <a:ext cx="2414588" cy="928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غير متأكد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7" y="3000375"/>
            <a:ext cx="2843344" cy="2346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6578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10" name="Rectangle 2">
            <a:extLst/>
          </p:cNvPr>
          <p:cNvSpPr txBox="1">
            <a:spLocks noChangeArrowheads="1"/>
          </p:cNvSpPr>
          <p:nvPr/>
        </p:nvSpPr>
        <p:spPr>
          <a:xfrm>
            <a:off x="2621349" y="413351"/>
            <a:ext cx="6286516" cy="20978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ar-SA" sz="3600" b="1" dirty="0">
                <a:solidFill>
                  <a:srgbClr val="C00000"/>
                </a:solidFill>
                <a:cs typeface="PT Bold Heading" pitchFamily="2" charset="-78"/>
              </a:rPr>
              <a:t>طالبتي المبدعة : 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تأمل الأحاديث الآتية ص174 وميزي منها ما تضمن الوكالة وما لم يتضمنها , مبنياً صورة الوكالة الواقعة في الأحاديث الدالة عليها :</a:t>
            </a:r>
            <a:endParaRPr lang="ar-SA" sz="32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0" name="Picture 2" descr="نتيجة بحث الصور عن فك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0" y="343053"/>
            <a:ext cx="2143125" cy="20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3736"/>
              </p:ext>
            </p:extLst>
          </p:nvPr>
        </p:nvGraphicFramePr>
        <p:xfrm>
          <a:off x="176505" y="2745060"/>
          <a:ext cx="8790990" cy="3942342"/>
        </p:xfrm>
        <a:graphic>
          <a:graphicData uri="http://schemas.openxmlformats.org/drawingml/2006/table">
            <a:tbl>
              <a:tblPr rtl="1" firstRow="1" bandRow="1"/>
              <a:tblGrid>
                <a:gridCol w="1147328"/>
                <a:gridCol w="3070746"/>
                <a:gridCol w="4572916"/>
              </a:tblGrid>
              <a:tr h="69464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الحديث </a:t>
                      </a:r>
                      <a:endParaRPr lang="ar-SA" sz="3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دلالته على الوكالة</a:t>
                      </a:r>
                      <a:endParaRPr lang="ar-SA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/>
                        <a:t>صورة الوكالة الواقعة في الحديث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082565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/>
                        <a:t>الأول</a:t>
                      </a:r>
                      <a:endParaRPr lang="ar-SA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2565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/>
                        <a:t>الثاني</a:t>
                      </a:r>
                      <a:endParaRPr lang="ar-SA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2565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/>
                        <a:t>الثالث</a:t>
                      </a:r>
                      <a:endParaRPr lang="ar-SA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4572000" y="3719597"/>
            <a:ext cx="32303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أعطاه دينارا يشتري له </a:t>
            </a: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16622" y="4704023"/>
            <a:ext cx="2440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واغد يا أنيس إلى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2090" y="3498195"/>
            <a:ext cx="44663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 النبي عليه الصلاة والسلام عروة في شراء شاة له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2091" y="4598220"/>
            <a:ext cx="44663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 النبي عليه الصلاة والسلام أنس في إقامة الحد 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573307" y="5900202"/>
            <a:ext cx="23503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يتضمن وكالة </a:t>
            </a: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3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91599" y="70992"/>
            <a:ext cx="5399517" cy="1225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ln w="0"/>
                <a:solidFill>
                  <a:schemeClr val="tx1"/>
                </a:solidFill>
                <a:latin typeface="Arial Black" pitchFamily="34" charset="0"/>
                <a:ea typeface="GE MB MB Bold" pitchFamily="50" charset="-78"/>
              </a:rPr>
              <a:t>طالبتي المبدعة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ln w="0"/>
                <a:solidFill>
                  <a:schemeClr val="tx1"/>
                </a:solidFill>
                <a:latin typeface="Arial Black" pitchFamily="34" charset="0"/>
                <a:ea typeface="Arial" pitchFamily="34" charset="0"/>
              </a:rPr>
              <a:t>بعد قراءتك لشروط الوكالة التالية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ln w="0"/>
                <a:solidFill>
                  <a:schemeClr val="tx1"/>
                </a:solidFill>
                <a:latin typeface="Arial Black" pitchFamily="34" charset="0"/>
                <a:ea typeface="Arial" pitchFamily="34" charset="0"/>
              </a:rPr>
              <a:t>أبدعي بذكر أمثلة  موافقة وأمثلة مخالفة لها </a:t>
            </a:r>
            <a:endParaRPr lang="ar-SA" sz="2400" b="1" dirty="0">
              <a:ln w="0"/>
              <a:solidFill>
                <a:schemeClr val="tx1"/>
              </a:solidFill>
              <a:ea typeface="Arial" pitchFamily="34" charset="0"/>
            </a:endParaRPr>
          </a:p>
          <a:p>
            <a:pPr algn="ctr">
              <a:defRPr/>
            </a:pPr>
            <a:endParaRPr lang="ar-SA" sz="1400" b="1" dirty="0">
              <a:ln w="0"/>
              <a:solidFill>
                <a:schemeClr val="tx1"/>
              </a:solidFill>
              <a:ea typeface="Arial" pitchFamily="34" charset="0"/>
            </a:endParaRPr>
          </a:p>
          <a:p>
            <a:pPr algn="ctr">
              <a:defRPr/>
            </a:pPr>
            <a:endParaRPr lang="ar-SA" sz="1400" b="1" dirty="0">
              <a:ln w="0"/>
              <a:solidFill>
                <a:schemeClr val="tx1"/>
              </a:solidFill>
              <a:ea typeface="Arial" pitchFamily="34" charset="0"/>
            </a:endParaRPr>
          </a:p>
          <a:p>
            <a:pPr algn="ctr">
              <a:defRPr/>
            </a:pPr>
            <a:endParaRPr lang="ar-SA" sz="2400" b="1" dirty="0">
              <a:ln w="0"/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43683"/>
              </p:ext>
            </p:extLst>
          </p:nvPr>
        </p:nvGraphicFramePr>
        <p:xfrm>
          <a:off x="170597" y="1589965"/>
          <a:ext cx="8802806" cy="51656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77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0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04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99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شروط الوكالة :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مثال موافق للشرط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مثال</a:t>
                      </a:r>
                      <a:r>
                        <a:rPr lang="ar-SA" sz="2400" b="1" baseline="0" dirty="0" smtClean="0">
                          <a:solidFill>
                            <a:schemeClr val="tx1"/>
                          </a:solidFill>
                        </a:rPr>
                        <a:t> يفتقد للشرط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8671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1- أن يكون الموكل مالكا للشيء الموكل فيه </a:t>
                      </a:r>
                      <a:endParaRPr lang="ar-SA" sz="24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8671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2- أن يكون الموكل والكيل جائزي التصرف .</a:t>
                      </a:r>
                      <a:endParaRPr lang="ar-SA" sz="24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866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3- أن يكون العمل الموكل فيه عملا مباحا </a:t>
                      </a:r>
                      <a:endParaRPr lang="ar-SA" sz="24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8671">
                <a:tc>
                  <a:txBody>
                    <a:bodyPr/>
                    <a:lstStyle/>
                    <a:p>
                      <a:r>
                        <a:rPr lang="ar-SA" sz="2400" b="1" dirty="0" smtClean="0"/>
                        <a:t>4- أن يكون العمل الموكل فيه عملا تدخله النيابة .</a:t>
                      </a:r>
                      <a:endParaRPr lang="ar-SA" sz="24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291599" y="2365297"/>
            <a:ext cx="25930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وكلت  </a:t>
            </a:r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زميلتي في بيع منزل أخي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80169" y="3429000"/>
            <a:ext cx="25930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وكلت  مجنون لشراء سيارة 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80169" y="4555554"/>
            <a:ext cx="25930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  آخر  في بيع مخدرات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1599" y="5682108"/>
            <a:ext cx="29702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وكلت  زميلتي أن تصلي عني صلاة الظهر 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81702" y="287979"/>
            <a:ext cx="2271712" cy="79157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جائز بشروط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6397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EC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4717" y="260648"/>
            <a:ext cx="8789158" cy="16090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قد يتصل بعقد الوكالة ما يغير هذا الحكم فتكون الوكالة محرمة إذا كان الفعل الموكل فيه محرما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52045"/>
              </p:ext>
            </p:extLst>
          </p:nvPr>
        </p:nvGraphicFramePr>
        <p:xfrm>
          <a:off x="327546" y="2130390"/>
          <a:ext cx="8643513" cy="4310018"/>
        </p:xfrm>
        <a:graphic>
          <a:graphicData uri="http://schemas.openxmlformats.org/drawingml/2006/table">
            <a:tbl>
              <a:tblPr rtl="1" firstRow="1" bandRow="1"/>
              <a:tblGrid>
                <a:gridCol w="4317172"/>
                <a:gridCol w="4326341"/>
              </a:tblGrid>
              <a:tr h="81060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وكالة مباحة </a:t>
                      </a:r>
                      <a:endParaRPr lang="ar-SA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/>
                        <a:t>وكالة محرمة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74970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4970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مستطيل 13"/>
          <p:cNvSpPr/>
          <p:nvPr/>
        </p:nvSpPr>
        <p:spPr>
          <a:xfrm>
            <a:off x="4775754" y="3280469"/>
            <a:ext cx="38632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وكلت فاطمة في استلام إيجار المنزل</a:t>
            </a: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775754" y="5023068"/>
            <a:ext cx="38632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وكلت مها  في شراء سيارة</a:t>
            </a: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63063" y="3280469"/>
            <a:ext cx="38632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توكيل آخر في بيع خمر أو مخدرات </a:t>
            </a: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26836" y="5048977"/>
            <a:ext cx="38632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توكيل آخر في قتل شخص</a:t>
            </a: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25504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-39688"/>
            <a:ext cx="9144000" cy="68310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85244" y="3041127"/>
            <a:ext cx="5167513" cy="2205490"/>
          </a:xfrm>
          <a:prstGeom prst="roundRect">
            <a:avLst>
              <a:gd name="adj" fmla="val 30212"/>
            </a:avLst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khbar MT" pitchFamily="2" charset="-78"/>
              </a:rPr>
              <a:t>طالبتي المبدعة أوجدي العلاقة </a:t>
            </a:r>
            <a:r>
              <a:rPr lang="ar-SA" sz="36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khbar MT" pitchFamily="2" charset="-78"/>
              </a:rPr>
              <a:t>يبن الوكالة وهذا الحديث ؟</a:t>
            </a:r>
            <a:endParaRPr lang="ar-SA" sz="36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Akhbar MT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863" y="3756448"/>
            <a:ext cx="1998948" cy="2213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مستطيل 6"/>
          <p:cNvSpPr/>
          <p:nvPr/>
        </p:nvSpPr>
        <p:spPr>
          <a:xfrm>
            <a:off x="611560" y="5805264"/>
            <a:ext cx="2357441" cy="714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مهارة الربط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t="3380" b="51260"/>
          <a:stretch/>
        </p:blipFill>
        <p:spPr>
          <a:xfrm>
            <a:off x="611560" y="342558"/>
            <a:ext cx="76200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10" name="Rectangle 2">
            <a:extLst/>
          </p:cNvPr>
          <p:cNvSpPr txBox="1">
            <a:spLocks noChangeArrowheads="1"/>
          </p:cNvSpPr>
          <p:nvPr/>
        </p:nvSpPr>
        <p:spPr>
          <a:xfrm>
            <a:off x="2627304" y="620688"/>
            <a:ext cx="6286516" cy="19587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ar-SA" sz="3600" b="1" dirty="0">
                <a:solidFill>
                  <a:srgbClr val="C00000"/>
                </a:solidFill>
                <a:cs typeface="PT Bold Heading" pitchFamily="2" charset="-78"/>
              </a:rPr>
              <a:t>طالبتي المبدعة : 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بالتعاون مع مجموعتك : فكري في الحكم التي أبيحت الوكالة من أجلها :</a:t>
            </a: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40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n-US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0" name="Picture 2" descr="نتيجة بحث الصور عن فك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1" y="1052736"/>
            <a:ext cx="21431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/>
          </p:cNvPr>
          <p:cNvSpPr/>
          <p:nvPr/>
        </p:nvSpPr>
        <p:spPr>
          <a:xfrm>
            <a:off x="214282" y="6072206"/>
            <a:ext cx="1571636" cy="628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تفكير إبداعي</a:t>
            </a:r>
          </a:p>
        </p:txBody>
      </p:sp>
      <p:sp>
        <p:nvSpPr>
          <p:cNvPr id="8" name="Rectangle 2">
            <a:extLst/>
          </p:cNvPr>
          <p:cNvSpPr txBox="1">
            <a:spLocks noChangeArrowheads="1"/>
          </p:cNvSpPr>
          <p:nvPr/>
        </p:nvSpPr>
        <p:spPr>
          <a:xfrm>
            <a:off x="2741687" y="2956729"/>
            <a:ext cx="6286516" cy="31154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6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1- رعاية مصالح الناس.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6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2- سد حاجتهم.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6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3- </a:t>
            </a:r>
            <a:r>
              <a:rPr lang="ar-SA" sz="6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رفعا </a:t>
            </a:r>
            <a:r>
              <a:rPr lang="ar-SA" sz="6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للحرج عنهم </a:t>
            </a:r>
            <a:r>
              <a:rPr lang="ar-SA" sz="7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7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ar-SA" sz="72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72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n-US" sz="7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78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06386AF-0314-41D7-9847-722E3E1B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0706" y="240908"/>
            <a:ext cx="6593407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أهم الأحكام المتعلقة بالوكالة</a:t>
            </a:r>
            <a:endParaRPr lang="ar-SA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56870" y="1196196"/>
            <a:ext cx="863026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على الوكيل أن يلتزم  بما وكله فيه موكله فلا يفعل ما لم يؤذن فيه </a:t>
            </a:r>
            <a:endParaRPr lang="ar-SA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681182" y="3191430"/>
            <a:ext cx="426054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وكل محمد عبدالله بشراء سيارة (بموصفات معينة)</a:t>
            </a:r>
          </a:p>
          <a:p>
            <a:pPr algn="ctr" rtl="1" eaLnBrk="1" hangingPunct="1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لكن عبدالله خالف هذه الموصفات 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01139" y="3191430"/>
            <a:ext cx="421155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وكلت أختي ببيع سيارتي ب عشرون الف ريال فخالفت ذلك  </a:t>
            </a:r>
          </a:p>
          <a:p>
            <a:pPr algn="ctr" rtl="1" eaLnBrk="1" hangingPunct="1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</a:t>
            </a: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باعت السيارة </a:t>
            </a: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ب عشرة الف ريال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72740" y="5314245"/>
            <a:ext cx="6416884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لا يلزم الموكل قبول هذا العمل</a:t>
            </a:r>
            <a:endParaRPr lang="ar-SA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1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0706" y="240908"/>
            <a:ext cx="6593407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أهم الأحكام المتعلقة بالوكالة</a:t>
            </a:r>
            <a:endParaRPr lang="ar-SA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56870" y="1196196"/>
            <a:ext cx="863026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ليس للوكيل أن يوكل غيره ليقوم بالعمل بدلا عنه إلا بإذن من الموكل...........  </a:t>
            </a:r>
            <a:r>
              <a:rPr lang="ar-SA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(إذن عرفي أو إذن لفظيا )</a:t>
            </a:r>
            <a:endParaRPr lang="ar-SA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683619" y="3429000"/>
            <a:ext cx="42605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وكلت عبدالله بتصليح سيارتي  فقام الكهربائي بتصليحها 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36033" y="3396441"/>
            <a:ext cx="421155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أذنت لك يا فاطمة أن توكلي غيرك في شراء السيارة لي إذا لم تستطيعي ذلك 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7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0706" y="240908"/>
            <a:ext cx="6593407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أهم الأحكام المتعلقة بالوكالة</a:t>
            </a:r>
            <a:endParaRPr lang="ar-SA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56870" y="1196196"/>
            <a:ext cx="863026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يدخل في عقد الوكالة كل الأعمال التابعة عرفا للعمل الموكل فيه </a:t>
            </a:r>
            <a:endParaRPr lang="ar-SA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56870" y="3191430"/>
            <a:ext cx="868485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وكلت زوجي ببيع سيارتي </a:t>
            </a:r>
          </a:p>
          <a:p>
            <a:pPr algn="ctr" rtl="1" eaLnBrk="1" hangingPunct="1">
              <a:defRPr/>
            </a:pPr>
            <a:r>
              <a:rPr lang="ar-SA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ماحكم ركوب زوجي للسيارة وقيادة السيارة وأخذ السيارة إلى المعارض </a:t>
            </a:r>
            <a:endParaRPr lang="ar-S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0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0706" y="240908"/>
            <a:ext cx="6593407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أهم الأحكام المتعلقة بالوكالة</a:t>
            </a:r>
            <a:endParaRPr lang="ar-SA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56870" y="1196196"/>
            <a:ext cx="86302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أخذ الأجرة على العمل في عقد الوكالة</a:t>
            </a:r>
            <a:endParaRPr lang="ar-SA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681182" y="2516556"/>
            <a:ext cx="426054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وكلت مها بشراء سيارة لي ولها خمسمائة ريال </a:t>
            </a:r>
            <a:endParaRPr lang="ar-SA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34814" y="2516556"/>
            <a:ext cx="421155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وكلت أختي ببيع سيارتي ولها نسبة 5% من السعر </a:t>
            </a:r>
            <a:endParaRPr lang="ar-SA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40706" y="4636082"/>
            <a:ext cx="6416884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يجوز لكن يجب أن تكون معلومة </a:t>
            </a:r>
            <a:endParaRPr lang="ar-SA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4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0706" y="240908"/>
            <a:ext cx="6593407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أهم الأحكام المتعلقة بالوكالة</a:t>
            </a:r>
            <a:endParaRPr lang="ar-SA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56870" y="1196196"/>
            <a:ext cx="863026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الوكالة من العقود غير اللازمة</a:t>
            </a:r>
          </a:p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(يحق للموكل أو الوكيل فسخ العقد متى شاء بشرط عدم وجود الضرر)</a:t>
            </a:r>
            <a:endParaRPr lang="ar-SA" sz="5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وينفسخ عقد الوكالة :</a:t>
            </a:r>
            <a:endParaRPr lang="ar-SA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817659" y="5039271"/>
            <a:ext cx="390271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موت الموكل أو الوكيل </a:t>
            </a:r>
            <a:endParaRPr lang="ar-SA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56870" y="5039271"/>
            <a:ext cx="391206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جنون الموكل أو الوكيل </a:t>
            </a:r>
            <a:endParaRPr lang="ar-SA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2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0706" y="240908"/>
            <a:ext cx="6593407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أهم الأحكام المتعلقة بالوكالة</a:t>
            </a:r>
            <a:endParaRPr lang="ar-SA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56870" y="1196196"/>
            <a:ext cx="86302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الوكيل أمين على المال الذي معه فلا يضمن إلا</a:t>
            </a:r>
            <a:endParaRPr lang="ar-SA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291811" y="2305373"/>
            <a:ext cx="256577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التعدي</a:t>
            </a:r>
            <a:endParaRPr lang="ar-SA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244749" y="2305372"/>
            <a:ext cx="234461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التفريط</a:t>
            </a:r>
            <a:endParaRPr lang="ar-SA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98547"/>
              </p:ext>
            </p:extLst>
          </p:nvPr>
        </p:nvGraphicFramePr>
        <p:xfrm>
          <a:off x="189850" y="3260658"/>
          <a:ext cx="8764300" cy="3481335"/>
        </p:xfrm>
        <a:graphic>
          <a:graphicData uri="http://schemas.openxmlformats.org/drawingml/2006/table">
            <a:tbl>
              <a:tblPr rtl="1" firstRow="1" bandRow="1"/>
              <a:tblGrid>
                <a:gridCol w="4382150"/>
                <a:gridCol w="4382150"/>
              </a:tblGrid>
              <a:tr h="82901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أمثلة على التعدي </a:t>
                      </a:r>
                      <a:endParaRPr lang="ar-SA" sz="32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أمثلة</a:t>
                      </a:r>
                      <a:r>
                        <a:rPr lang="ar-SA" sz="3200" b="1" baseline="0" dirty="0" smtClean="0"/>
                        <a:t> على التفريط</a:t>
                      </a:r>
                      <a:endParaRPr lang="ar-SA" sz="32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13261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261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4420742" y="4194231"/>
            <a:ext cx="44663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وكلت أخي ليبيع سيارتي ثم أسرع فيها ثم وصدم بها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20742" y="5526115"/>
            <a:ext cx="44663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وكلت أختي  لشراء أواني منزلية فألقتها على الأرض وكسرت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56870" y="4232240"/>
            <a:ext cx="44663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وكلت أخي ليبيع لي خروف فلم يربطه وهرب الخروف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5612" y="5526115"/>
            <a:ext cx="44663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وكلت أخي ليبيع سيارتي ثم أوقفها في وسط الشارع وصدمت 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9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0706" y="240908"/>
            <a:ext cx="6593407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أهم الأحكام المتعلقة بالوكالة</a:t>
            </a:r>
            <a:endParaRPr lang="ar-SA" sz="36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56870" y="1196196"/>
            <a:ext cx="863026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تصح الوكالة من غير كتابة لكن الأولى توثيقها بالكتابة والشهود </a:t>
            </a:r>
            <a:endParaRPr lang="ar-SA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786052" y="3429000"/>
            <a:ext cx="390271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حتى تتضح الأمور</a:t>
            </a:r>
            <a:endParaRPr lang="ar-SA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506769" y="4573473"/>
            <a:ext cx="613046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لا يقع الطرفان في الخصومة فيما بعد .</a:t>
            </a:r>
            <a:endParaRPr lang="ar-SA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7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2239B5DB-02DA-44E4-A942-E15105268C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595DB79E-5398-47FC-8CAB-FF5E27A4B49B}"/>
              </a:ext>
            </a:extLst>
          </p:cNvPr>
          <p:cNvSpPr/>
          <p:nvPr/>
        </p:nvSpPr>
        <p:spPr>
          <a:xfrm>
            <a:off x="4170180" y="332656"/>
            <a:ext cx="4570311" cy="255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</a:t>
            </a:r>
            <a:r>
              <a:rPr lang="ar-SA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الشخصيات الرائعة في مدرستي  (وكيلة المدرسة؟ ما المهام التي تقوم بها وكيلتي وما واجبي تجاهها </a:t>
            </a:r>
            <a:endParaRPr lang="ar-SA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xmlns="" id="{2B4092E3-FFC7-4137-82E2-9DB80C86ECAF}"/>
              </a:ext>
            </a:extLst>
          </p:cNvPr>
          <p:cNvSpPr/>
          <p:nvPr/>
        </p:nvSpPr>
        <p:spPr>
          <a:xfrm>
            <a:off x="357158" y="5929330"/>
            <a:ext cx="185735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تفكير إبداعي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مهارة الطلاقة   </a:t>
            </a: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xmlns="" id="{78D471D8-2DD6-452F-B633-048DD4948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23460"/>
              </p:ext>
            </p:extLst>
          </p:nvPr>
        </p:nvGraphicFramePr>
        <p:xfrm>
          <a:off x="2571672" y="3799476"/>
          <a:ext cx="6286530" cy="268804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143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3265">
                  <a:extLst>
                    <a:ext uri="{9D8B030D-6E8A-4147-A177-3AD203B41FA5}">
                      <a16:colId xmlns:a16="http://schemas.microsoft.com/office/drawing/2014/main" xmlns="" val="4066932391"/>
                    </a:ext>
                  </a:extLst>
                </a:gridCol>
              </a:tblGrid>
              <a:tr h="38141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مهام الوكيلة </a:t>
                      </a:r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واجبنا تجاه الوكيلة </a:t>
                      </a:r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995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1-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1-</a:t>
                      </a:r>
                      <a:endParaRPr lang="ar-SA" sz="20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995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2-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2-</a:t>
                      </a:r>
                      <a:endParaRPr lang="ar-SA" sz="20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995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3-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3-</a:t>
                      </a:r>
                      <a:endParaRPr lang="ar-SA" sz="20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995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4-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4-</a:t>
                      </a:r>
                      <a:endParaRPr lang="ar-SA" sz="20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71480"/>
            <a:ext cx="3649775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A" altLang="ar-SA" smtClean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500923" y="1377821"/>
            <a:ext cx="5535405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ar-SA" sz="32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 هناك أربعة أمور يجب الالتزام بها قبل إجراء الوكالة، هي: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قراءة الوكالة جيداً قبل التوقيع عليها.</a:t>
            </a:r>
            <a:b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لا تجعل الوكالة مطلقة إلا عند الحالات الضرورية التي تتطلب ذلك.</a:t>
            </a:r>
            <a:b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حدد المطلوب من الوكيل في الوكالة ولا توكله إلا بالقدر الذي تريد إنجازه.</a:t>
            </a:r>
            <a:b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لا تتردد في سؤال كاتب العدل، أو الموثوق عن أي عنصر من عنصر الوكالة وتبعاتها.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30782" y="6059641"/>
            <a:ext cx="107153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مواطنة  </a:t>
            </a:r>
            <a:endParaRPr lang="ar-S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33" y="3645932"/>
            <a:ext cx="2362200" cy="2181375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355428" y="418302"/>
            <a:ext cx="2944929" cy="224676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2800" dirty="0"/>
              <a:t>قررت وزارة العدل السعودية أن توضح بعض الأمور المهمة التي يجب اتباعها قبل إجراء الوكالة.</a:t>
            </a:r>
            <a:endParaRPr lang="ar-SA" sz="2800" b="1" dirty="0">
              <a:ln w="11430">
                <a:solidFill>
                  <a:schemeClr val="tx1"/>
                </a:solidFill>
              </a:ln>
              <a:solidFill>
                <a:srgbClr val="800000"/>
              </a:solidFill>
              <a:effectLst/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685800" y="2883484"/>
            <a:ext cx="2235533" cy="484632"/>
          </a:xfrm>
          <a:prstGeom prst="rightArrow">
            <a:avLst/>
          </a:prstGeom>
          <a:solidFill>
            <a:srgbClr val="EDF3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2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4EE56811-3914-439E-958A-6A0FABE60E60}"/>
              </a:ext>
            </a:extLst>
          </p:cNvPr>
          <p:cNvSpPr/>
          <p:nvPr/>
        </p:nvSpPr>
        <p:spPr>
          <a:xfrm>
            <a:off x="0" y="-52467"/>
            <a:ext cx="9144000" cy="6858000"/>
          </a:xfrm>
          <a:prstGeom prst="rect">
            <a:avLst/>
          </a:prstGeom>
          <a:solidFill>
            <a:srgbClr val="EDF39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ACDF4B00-B4E8-4F3A-A233-5945ABFB41F1}"/>
              </a:ext>
            </a:extLst>
          </p:cNvPr>
          <p:cNvSpPr/>
          <p:nvPr/>
        </p:nvSpPr>
        <p:spPr>
          <a:xfrm>
            <a:off x="239202" y="198730"/>
            <a:ext cx="3071812" cy="642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 smtClean="0">
                <a:latin typeface="Arial Black" pitchFamily="34" charset="0"/>
              </a:rPr>
              <a:t>تدريس </a:t>
            </a:r>
            <a:r>
              <a:rPr lang="ar-SA" sz="2000" b="1" dirty="0">
                <a:latin typeface="Arial Black" pitchFamily="34" charset="0"/>
              </a:rPr>
              <a:t>تبادلي (وضع أسئلة </a:t>
            </a:r>
            <a:r>
              <a:rPr lang="ar-SA" sz="2000" b="1" dirty="0" smtClean="0">
                <a:latin typeface="Arial Black" pitchFamily="34" charset="0"/>
              </a:rPr>
              <a:t>)</a:t>
            </a:r>
          </a:p>
          <a:p>
            <a:pPr algn="ctr">
              <a:defRPr/>
            </a:pPr>
            <a:r>
              <a:rPr lang="ar-SA" sz="2000" b="1" dirty="0" smtClean="0">
                <a:latin typeface="Arial Black" pitchFamily="34" charset="0"/>
              </a:rPr>
              <a:t>مهارة (توليد الأسئلة)</a:t>
            </a:r>
            <a:endParaRPr lang="ar-SA" sz="2000" b="1" dirty="0">
              <a:latin typeface="Arial Black" pitchFamily="34" charset="0"/>
            </a:endParaRPr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xmlns="" id="{D4F6D669-0CCA-49D8-9AFA-6214A2DE4A1A}"/>
              </a:ext>
            </a:extLst>
          </p:cNvPr>
          <p:cNvSpPr/>
          <p:nvPr/>
        </p:nvSpPr>
        <p:spPr>
          <a:xfrm>
            <a:off x="6690910" y="2076065"/>
            <a:ext cx="2257360" cy="4567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يا محبة العلم </a:t>
            </a:r>
          </a:p>
          <a:p>
            <a:pPr algn="ctr">
              <a:defRPr/>
            </a:pPr>
            <a:r>
              <a:rPr lang="ar-SA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كوني من كل أداة استفهام سؤالاً جيدا له علاقة بالدرس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E0D0B57D-0107-4E3C-B760-769B596FEAF8}"/>
              </a:ext>
            </a:extLst>
          </p:cNvPr>
          <p:cNvSpPr/>
          <p:nvPr/>
        </p:nvSpPr>
        <p:spPr>
          <a:xfrm>
            <a:off x="425975" y="4600467"/>
            <a:ext cx="137409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itchFamily="2" charset="-78"/>
              </a:rPr>
              <a:t>ما..؟</a:t>
            </a:r>
            <a:endParaRPr lang="ar-S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0568539E-3976-4DF4-924B-3CFF4BC23ACB}"/>
              </a:ext>
            </a:extLst>
          </p:cNvPr>
          <p:cNvSpPr/>
          <p:nvPr/>
        </p:nvSpPr>
        <p:spPr>
          <a:xfrm>
            <a:off x="3354540" y="967891"/>
            <a:ext cx="250433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itchFamily="2" charset="-78"/>
              </a:rPr>
              <a:t>لماذا...؟</a:t>
            </a:r>
            <a:endParaRPr lang="ar-S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A17FE034-9B47-489F-B277-2F99249E11F2}"/>
              </a:ext>
            </a:extLst>
          </p:cNvPr>
          <p:cNvSpPr/>
          <p:nvPr/>
        </p:nvSpPr>
        <p:spPr>
          <a:xfrm>
            <a:off x="4664314" y="3203106"/>
            <a:ext cx="1537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itchFamily="2" charset="-78"/>
              </a:rPr>
              <a:t>هل..؟</a:t>
            </a:r>
            <a:endParaRPr lang="ar-S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87A82B3E-9B94-4C39-8169-ED1EA9204628}"/>
              </a:ext>
            </a:extLst>
          </p:cNvPr>
          <p:cNvSpPr/>
          <p:nvPr/>
        </p:nvSpPr>
        <p:spPr>
          <a:xfrm>
            <a:off x="201505" y="1628481"/>
            <a:ext cx="281602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itchFamily="2" charset="-78"/>
              </a:rPr>
              <a:t>كيف...؟</a:t>
            </a:r>
            <a:endParaRPr lang="ar-S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itchFamily="2" charset="-78"/>
            </a:endParaRPr>
          </a:p>
        </p:txBody>
      </p:sp>
      <p:pic>
        <p:nvPicPr>
          <p:cNvPr id="23564" name="صورة 15" descr="تنزيل (5).jpg">
            <a:extLst>
              <a:ext uri="{FF2B5EF4-FFF2-40B4-BE49-F238E27FC236}">
                <a16:creationId xmlns:a16="http://schemas.microsoft.com/office/drawing/2014/main" xmlns="" id="{A8D5C400-5F03-4D84-A38D-392AA002D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70" y="156887"/>
            <a:ext cx="2486621" cy="17596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9D8F56B8-73DE-49E5-84A4-80E2891B7F4C}"/>
              </a:ext>
            </a:extLst>
          </p:cNvPr>
          <p:cNvSpPr/>
          <p:nvPr/>
        </p:nvSpPr>
        <p:spPr>
          <a:xfrm>
            <a:off x="1775108" y="5690283"/>
            <a:ext cx="214314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itchFamily="2" charset="-78"/>
              </a:rPr>
              <a:t>متى..؟</a:t>
            </a:r>
            <a:endParaRPr lang="ar-S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0568539E-3976-4DF4-924B-3CFF4BC23ACB}"/>
              </a:ext>
            </a:extLst>
          </p:cNvPr>
          <p:cNvSpPr/>
          <p:nvPr/>
        </p:nvSpPr>
        <p:spPr>
          <a:xfrm>
            <a:off x="3843536" y="2076065"/>
            <a:ext cx="235837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itchFamily="2" charset="-78"/>
              </a:rPr>
              <a:t>اقترحي..؟</a:t>
            </a:r>
            <a:endParaRPr lang="ar-S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xmlns="" id="{0568539E-3976-4DF4-924B-3CFF4BC23ACB}"/>
              </a:ext>
            </a:extLst>
          </p:cNvPr>
          <p:cNvSpPr/>
          <p:nvPr/>
        </p:nvSpPr>
        <p:spPr>
          <a:xfrm>
            <a:off x="3017530" y="4797716"/>
            <a:ext cx="31089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itchFamily="2" charset="-78"/>
              </a:rPr>
              <a:t>أبدي رأيك في..؟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xmlns="" id="{0568539E-3976-4DF4-924B-3CFF4BC23ACB}"/>
              </a:ext>
            </a:extLst>
          </p:cNvPr>
          <p:cNvSpPr/>
          <p:nvPr/>
        </p:nvSpPr>
        <p:spPr>
          <a:xfrm>
            <a:off x="971600" y="3618605"/>
            <a:ext cx="33668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itchFamily="2" charset="-78"/>
              </a:rPr>
              <a:t>أوجدي العلاقة بين...؟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xmlns="" id="{0568539E-3976-4DF4-924B-3CFF4BC23ACB}"/>
              </a:ext>
            </a:extLst>
          </p:cNvPr>
          <p:cNvSpPr/>
          <p:nvPr/>
        </p:nvSpPr>
        <p:spPr>
          <a:xfrm>
            <a:off x="245600" y="2695097"/>
            <a:ext cx="31089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" pitchFamily="2" charset="-78"/>
              </a:rPr>
              <a:t>قارني بين ....؟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>
            <a:extLst>
              <a:ext uri="{FF2B5EF4-FFF2-40B4-BE49-F238E27FC236}">
                <a16:creationId xmlns:a16="http://schemas.microsoft.com/office/drawing/2014/main" xmlns="" id="{F900D8DE-304D-40E0-9017-1B3415C80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DC886826-3319-44C3-A893-6030FA392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86608822-F039-4682-A442-2847329C3DF1}"/>
              </a:ext>
            </a:extLst>
          </p:cNvPr>
          <p:cNvSpPr/>
          <p:nvPr/>
        </p:nvSpPr>
        <p:spPr>
          <a:xfrm>
            <a:off x="-214313" y="0"/>
            <a:ext cx="9358313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59805D71-607E-4EC3-9EFC-F56FF6A82B20}"/>
              </a:ext>
            </a:extLst>
          </p:cNvPr>
          <p:cNvSpPr/>
          <p:nvPr/>
        </p:nvSpPr>
        <p:spPr>
          <a:xfrm>
            <a:off x="3131840" y="138113"/>
            <a:ext cx="5726410" cy="63152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chemeClr val="tx1"/>
                </a:solidFill>
                <a:cs typeface="Akhbar MT" pitchFamily="2" charset="-78"/>
              </a:rPr>
              <a:t>محمد طالب مبتعث خارج المملكة واضطر أن يبيع منزله الكائن في جدة لكنه لم يتمكن من الحصول على إجازة من جامعته ليتم عملية البيع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chemeClr val="tx1"/>
                </a:solidFill>
                <a:cs typeface="Akhbar MT" pitchFamily="2" charset="-78"/>
              </a:rPr>
              <a:t>....................................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chemeClr val="tx1"/>
                </a:solidFill>
                <a:cs typeface="Akhbar MT" pitchFamily="2" charset="-78"/>
              </a:rPr>
              <a:t>أبدعي طالبتي بذكر حلول ل محمد  حتى يتم عملية البيع؟ </a:t>
            </a:r>
            <a:endParaRPr lang="ar-SA" sz="44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E2E242C7-D3C9-4F68-B284-A1A8DE6F6276}"/>
              </a:ext>
            </a:extLst>
          </p:cNvPr>
          <p:cNvSpPr/>
          <p:nvPr/>
        </p:nvSpPr>
        <p:spPr>
          <a:xfrm>
            <a:off x="285750" y="6019800"/>
            <a:ext cx="257175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atin typeface="Arial Black" pitchFamily="34" charset="0"/>
              </a:rPr>
              <a:t>إستراتيجية القصة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8" y="4128566"/>
            <a:ext cx="2653423" cy="1464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9702" r="17929"/>
          <a:stretch/>
        </p:blipFill>
        <p:spPr>
          <a:xfrm>
            <a:off x="266587" y="321218"/>
            <a:ext cx="2376264" cy="34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 smtClean="0"/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ar-SA" smtClean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pic>
        <p:nvPicPr>
          <p:cNvPr id="54274" name="Picture 2" descr="نتيجة بحث الصور عن ارسم أفكار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04800"/>
            <a:ext cx="2981325" cy="30521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زاوية مطوية 5"/>
          <p:cNvSpPr/>
          <p:nvPr/>
        </p:nvSpPr>
        <p:spPr>
          <a:xfrm>
            <a:off x="762000" y="1600200"/>
            <a:ext cx="4267200" cy="4800600"/>
          </a:xfrm>
          <a:prstGeom prst="foldedCorner">
            <a:avLst>
              <a:gd name="adj" fmla="val 35953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09600" y="381000"/>
            <a:ext cx="1828800" cy="838200"/>
          </a:xfrm>
          <a:prstGeom prst="rect">
            <a:avLst/>
          </a:prstGeom>
          <a:solidFill>
            <a:srgbClr val="9A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400" b="1" dirty="0">
                <a:latin typeface="Arial Black" pitchFamily="34" charset="0"/>
              </a:rPr>
              <a:t>إستراتيجية </a:t>
            </a:r>
          </a:p>
          <a:p>
            <a:pPr algn="ctr" rtl="1" eaLnBrk="1" hangingPunct="1">
              <a:defRPr/>
            </a:pPr>
            <a:r>
              <a:rPr lang="ar-SA" sz="2400" b="1" dirty="0">
                <a:latin typeface="Arial Black" pitchFamily="34" charset="0"/>
              </a:rPr>
              <a:t>أرسم أفكارك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286380" y="3661792"/>
            <a:ext cx="3571900" cy="27676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800" b="1" dirty="0" smtClean="0">
                <a:solidFill>
                  <a:schemeClr val="tx1"/>
                </a:solidFill>
              </a:rPr>
              <a:t>أبدعي طالبتي في تلخيص الدرس بطريقة إبداعية </a:t>
            </a:r>
            <a:endParaRPr lang="ar-SA" sz="2800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80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7709" y="25256"/>
            <a:ext cx="9144000" cy="68639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6295523" y="1417638"/>
            <a:ext cx="2545967" cy="15576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من طالب إلى طالب </a:t>
            </a:r>
            <a:endParaRPr lang="ar-SA" sz="32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3400724" y="476672"/>
            <a:ext cx="2545967" cy="15576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من طالب إلى معلم  </a:t>
            </a:r>
            <a:endParaRPr lang="ar-SA" sz="32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657104" y="1430749"/>
            <a:ext cx="2545967" cy="1557610"/>
          </a:xfrm>
          <a:prstGeom prst="ellipse">
            <a:avLst/>
          </a:prstGeom>
          <a:solidFill>
            <a:srgbClr val="F1F8A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من طالب إلى مجموعة  </a:t>
            </a:r>
            <a:endParaRPr lang="ar-SA" sz="3200" b="1" dirty="0"/>
          </a:p>
        </p:txBody>
      </p:sp>
      <p:sp>
        <p:nvSpPr>
          <p:cNvPr id="8" name="شكل بيضاوي 7"/>
          <p:cNvSpPr/>
          <p:nvPr/>
        </p:nvSpPr>
        <p:spPr>
          <a:xfrm>
            <a:off x="6299212" y="3663125"/>
            <a:ext cx="2545967" cy="1557610"/>
          </a:xfrm>
          <a:prstGeom prst="ellipse">
            <a:avLst/>
          </a:prstGeom>
          <a:solidFill>
            <a:srgbClr val="FBD1A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من مجموعة  إلى طالب </a:t>
            </a:r>
            <a:endParaRPr lang="ar-SA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71370" y="4612865"/>
            <a:ext cx="2545967" cy="15576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من معلم إلى طالب </a:t>
            </a:r>
            <a:endParaRPr lang="ar-SA" sz="3200" b="1" dirty="0"/>
          </a:p>
        </p:txBody>
      </p:sp>
      <p:sp>
        <p:nvSpPr>
          <p:cNvPr id="10" name="شكل بيضاوي 9"/>
          <p:cNvSpPr/>
          <p:nvPr/>
        </p:nvSpPr>
        <p:spPr>
          <a:xfrm>
            <a:off x="841112" y="3637229"/>
            <a:ext cx="2545967" cy="15576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من معلم إلى مجموعة  </a:t>
            </a:r>
            <a:endParaRPr lang="ar-SA" sz="3200" b="1" dirty="0"/>
          </a:p>
        </p:txBody>
      </p:sp>
      <p:sp>
        <p:nvSpPr>
          <p:cNvPr id="18" name="مستطيل 17"/>
          <p:cNvSpPr/>
          <p:nvPr/>
        </p:nvSpPr>
        <p:spPr>
          <a:xfrm>
            <a:off x="3439159" y="2236316"/>
            <a:ext cx="2714154" cy="1917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طالبتي النجيبة :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أبدعي في صياغة  سؤال عن الدرس ثم قدميه إلى .......................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>
            <a:extLst>
              <a:ext uri="{FF2B5EF4-FFF2-40B4-BE49-F238E27FC236}">
                <a16:creationId xmlns:a16="http://schemas.microsoft.com/office/drawing/2014/main" xmlns="" id="{37CB93DB-ADD6-4273-8CC0-E2174E7C04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5E1D2D98-228B-403A-9A8D-C4266E7FD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CFB6564C-EF60-4DEA-A003-351EE7BA9D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581" name="AutoShape 10" descr="نتيجة بحث الصور عن حل المشكلات بوربوينت">
            <a:extLst>
              <a:ext uri="{FF2B5EF4-FFF2-40B4-BE49-F238E27FC236}">
                <a16:creationId xmlns:a16="http://schemas.microsoft.com/office/drawing/2014/main" xmlns="" id="{DD1847AC-0AFA-4C5E-9539-F4333420BD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2300" name="Picture 12" descr="نتيجة بحث الصور عن حل المشكلات بوربوينت">
            <a:extLst>
              <a:ext uri="{FF2B5EF4-FFF2-40B4-BE49-F238E27FC236}">
                <a16:creationId xmlns:a16="http://schemas.microsoft.com/office/drawing/2014/main" xmlns="" id="{D6AA5756-46A2-4D60-9844-059EBB71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42938"/>
            <a:ext cx="7929562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سداسي 5">
            <a:extLst>
              <a:ext uri="{FF2B5EF4-FFF2-40B4-BE49-F238E27FC236}">
                <a16:creationId xmlns:a16="http://schemas.microsoft.com/office/drawing/2014/main" xmlns="" id="{3D867601-7CEF-4299-A7F6-14EC07BC3117}"/>
              </a:ext>
            </a:extLst>
          </p:cNvPr>
          <p:cNvSpPr/>
          <p:nvPr/>
        </p:nvSpPr>
        <p:spPr>
          <a:xfrm>
            <a:off x="4214810" y="1428736"/>
            <a:ext cx="4286280" cy="4000528"/>
          </a:xfrm>
          <a:prstGeom prst="hexagon">
            <a:avLst>
              <a:gd name="adj" fmla="val 8069"/>
              <a:gd name="vf" fmla="val 115470"/>
            </a:avLst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أهم أفكار الدرس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F8CFB8F3-4FD3-4252-B307-5898597459B6}"/>
              </a:ext>
            </a:extLst>
          </p:cNvPr>
          <p:cNvSpPr/>
          <p:nvPr/>
        </p:nvSpPr>
        <p:spPr>
          <a:xfrm>
            <a:off x="357188" y="6000750"/>
            <a:ext cx="2500312" cy="642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latin typeface="Arial Black" pitchFamily="34" charset="0"/>
              </a:rPr>
              <a:t>إستراتيجية  </a:t>
            </a:r>
          </a:p>
          <a:p>
            <a:pPr algn="ctr">
              <a:defRPr/>
            </a:pPr>
            <a:r>
              <a:rPr lang="ar-SA" sz="2000" b="1" dirty="0">
                <a:latin typeface="Arial Black" pitchFamily="34" charset="0"/>
              </a:rPr>
              <a:t>تدريس تبادلي (تلخيص 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>
            <a:extLst>
              <a:ext uri="{FF2B5EF4-FFF2-40B4-BE49-F238E27FC236}">
                <a16:creationId xmlns:a16="http://schemas.microsoft.com/office/drawing/2014/main" xmlns="" id="{41DF9A74-E33B-4C64-8616-7AEAA35CB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B94852E2-0EA1-4EB8-B29D-0002AB553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2B274242-13D3-415E-AC52-8C498DD6ED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5605" name="AutoShape 6" descr="http://www.nabulsi.com/images/inside-arts/ar/4246/11.jpg">
            <a:extLst>
              <a:ext uri="{FF2B5EF4-FFF2-40B4-BE49-F238E27FC236}">
                <a16:creationId xmlns:a16="http://schemas.microsoft.com/office/drawing/2014/main" xmlns="" id="{5C5BB949-6A7A-47DF-A947-93A99AAC48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471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5606" name="AutoShape 4" descr="نتيجة بحث الصور عن انا ذكية">
            <a:extLst>
              <a:ext uri="{FF2B5EF4-FFF2-40B4-BE49-F238E27FC236}">
                <a16:creationId xmlns:a16="http://schemas.microsoft.com/office/drawing/2014/main" xmlns="" id="{BD56AC2A-9ECC-4A1C-A5DD-262A2CFAAC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39942" name="Picture 6" descr="أنا ذكية">
            <a:extLst>
              <a:ext uri="{FF2B5EF4-FFF2-40B4-BE49-F238E27FC236}">
                <a16:creationId xmlns:a16="http://schemas.microsoft.com/office/drawing/2014/main" xmlns="" id="{68833E40-29C8-4DFB-B1A1-3BB049F4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170" t="12500" r="18643" b="18750"/>
          <a:stretch>
            <a:fillRect/>
          </a:stretch>
        </p:blipFill>
        <p:spPr bwMode="auto">
          <a:xfrm>
            <a:off x="6643702" y="857232"/>
            <a:ext cx="2000264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44" name="Picture 8" descr="نتيجة بحث الصور عن اوراق العمل">
            <a:extLst>
              <a:ext uri="{FF2B5EF4-FFF2-40B4-BE49-F238E27FC236}">
                <a16:creationId xmlns:a16="http://schemas.microsoft.com/office/drawing/2014/main" xmlns="" id="{5148DCBA-3A73-4831-91B4-4DC4CDFA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6667" r="14999"/>
          <a:stretch>
            <a:fillRect/>
          </a:stretch>
        </p:blipFill>
        <p:spPr bwMode="auto">
          <a:xfrm>
            <a:off x="1214414" y="1928802"/>
            <a:ext cx="4429156" cy="45720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xmlns="" id="{2508F245-62A2-44D5-8A48-73113382E500}"/>
              </a:ext>
            </a:extLst>
          </p:cNvPr>
          <p:cNvSpPr/>
          <p:nvPr/>
        </p:nvSpPr>
        <p:spPr>
          <a:xfrm>
            <a:off x="1428728" y="5643578"/>
            <a:ext cx="30540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dirty="0">
                <a:ln w="1905"/>
                <a:solidFill>
                  <a:srgbClr val="3366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التقويم س1-2-3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>
            <a:extLst>
              <a:ext uri="{FF2B5EF4-FFF2-40B4-BE49-F238E27FC236}">
                <a16:creationId xmlns:a16="http://schemas.microsoft.com/office/drawing/2014/main" xmlns="" id="{CFAD7325-F71F-4DD9-90DE-8C7656444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6AA159AC-4229-42A7-88B1-D65F80A14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773CA723-8536-4920-B339-A15AD79825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F39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125" name="AutoShape 6" descr="http://www.nabulsi.com/images/inside-arts/ar/4246/11.jpg">
            <a:extLst>
              <a:ext uri="{FF2B5EF4-FFF2-40B4-BE49-F238E27FC236}">
                <a16:creationId xmlns:a16="http://schemas.microsoft.com/office/drawing/2014/main" xmlns="" id="{20160E1F-B7FC-4A7C-963E-15F16087F9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471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656F723E-4649-453B-AD98-79CE7E4BE592}"/>
              </a:ext>
            </a:extLst>
          </p:cNvPr>
          <p:cNvSpPr/>
          <p:nvPr/>
        </p:nvSpPr>
        <p:spPr>
          <a:xfrm>
            <a:off x="1475656" y="273137"/>
            <a:ext cx="592935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6000" b="1" dirty="0" smtClean="0">
                <a:ln w="1905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الوكالة  </a:t>
            </a:r>
            <a:endParaRPr lang="ar-SA" sz="3200" b="1" dirty="0">
              <a:ln w="1905"/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13" y="2171700"/>
            <a:ext cx="4152503" cy="3201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06" y="2268592"/>
            <a:ext cx="2934097" cy="3235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450F0695-0599-45B5-A2A6-75B5CEFA13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5123" name="AutoShape 9" descr="نتيجة بحث الصور عن الديات">
            <a:extLst>
              <a:ext uri="{FF2B5EF4-FFF2-40B4-BE49-F238E27FC236}">
                <a16:creationId xmlns:a16="http://schemas.microsoft.com/office/drawing/2014/main" xmlns="" id="{9129B58A-091B-4E7A-BF98-B2434A2A35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>
              <a:latin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ED2816EC-761F-4310-8BAB-BAFF522E9273}"/>
              </a:ext>
            </a:extLst>
          </p:cNvPr>
          <p:cNvSpPr/>
          <p:nvPr/>
        </p:nvSpPr>
        <p:spPr>
          <a:xfrm>
            <a:off x="285720" y="6143644"/>
            <a:ext cx="2286017" cy="500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استنتاج الأهداف</a:t>
            </a:r>
          </a:p>
        </p:txBody>
      </p:sp>
      <p:sp>
        <p:nvSpPr>
          <p:cNvPr id="6" name="زاوية مطوية 5">
            <a:extLst>
              <a:ext uri="{FF2B5EF4-FFF2-40B4-BE49-F238E27FC236}">
                <a16:creationId xmlns:a16="http://schemas.microsoft.com/office/drawing/2014/main" xmlns="" id="{62B53888-A792-430A-9DA6-C057ECDE82B4}"/>
              </a:ext>
            </a:extLst>
          </p:cNvPr>
          <p:cNvSpPr/>
          <p:nvPr/>
        </p:nvSpPr>
        <p:spPr>
          <a:xfrm>
            <a:off x="5508104" y="537195"/>
            <a:ext cx="3151252" cy="1756048"/>
          </a:xfrm>
          <a:prstGeom prst="foldedCorner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dirty="0" smtClean="0"/>
              <a:t>الوكالة </a:t>
            </a:r>
            <a:endParaRPr lang="ar-SA" sz="9600" dirty="0">
              <a:cs typeface="Akhbar MT" pitchFamily="2" charset="-78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/>
          </p:nvPr>
        </p:nvGraphicFramePr>
        <p:xfrm>
          <a:off x="655923" y="3227349"/>
          <a:ext cx="8034657" cy="26492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78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8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8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625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ماذا </a:t>
                      </a:r>
                      <a:r>
                        <a:rPr lang="ar-SA" sz="3200" b="1" baseline="0" dirty="0" smtClean="0"/>
                        <a:t> أعرف </a:t>
                      </a:r>
                      <a:endParaRPr lang="ar-SA" sz="32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ماذا أريد أن أتعلم </a:t>
                      </a:r>
                      <a:endParaRPr lang="ar-SA" sz="32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ماذا تعلمت </a:t>
                      </a:r>
                      <a:endParaRPr lang="ar-SA" sz="32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6256">
                <a:tc>
                  <a:txBody>
                    <a:bodyPr/>
                    <a:lstStyle/>
                    <a:p>
                      <a:pPr rtl="1"/>
                      <a:endParaRPr lang="ar-SA" sz="1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t="12767"/>
          <a:stretch/>
        </p:blipFill>
        <p:spPr>
          <a:xfrm>
            <a:off x="655924" y="168275"/>
            <a:ext cx="3700052" cy="277889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9771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>
            <a:extLst>
              <a:ext uri="{FF2B5EF4-FFF2-40B4-BE49-F238E27FC236}">
                <a16:creationId xmlns:a16="http://schemas.microsoft.com/office/drawing/2014/main" xmlns="" id="{A7D140E9-3FAD-4C3B-BF69-8F3656DFF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A" alt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FBF7F42C-2831-4A4D-AC88-EBAEE250D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1AD5CED2-08AD-403C-B976-46DBB29D64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708FBEE8-6986-4D00-8140-6B9C76FA2386}"/>
              </a:ext>
            </a:extLst>
          </p:cNvPr>
          <p:cNvSpPr/>
          <p:nvPr/>
        </p:nvSpPr>
        <p:spPr>
          <a:xfrm>
            <a:off x="214282" y="3143248"/>
            <a:ext cx="5357850" cy="3000396"/>
          </a:xfrm>
          <a:prstGeom prst="rect">
            <a:avLst/>
          </a:prstGeom>
          <a:solidFill>
            <a:srgbClr val="EDF39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1- </a:t>
            </a:r>
            <a:r>
              <a:rPr lang="ar-SA" sz="3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المراد بالوكالة .</a:t>
            </a:r>
            <a:endParaRPr lang="ar-SA" sz="3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  <a:p>
            <a:pPr>
              <a:defRPr/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2-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حكم الوكالة .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  <a:p>
            <a:pPr>
              <a:defRPr/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 3-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ما تصح فيها الوكالة.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  <a:p>
            <a:pPr>
              <a:defRPr/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4- 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تصرفات الوكيل .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  <a:p>
            <a:pPr>
              <a:defRPr/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5-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الوكالة بأجر .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</p:txBody>
      </p:sp>
      <p:pic>
        <p:nvPicPr>
          <p:cNvPr id="6150" name="Picture 9" descr="نتيجة بحث الصور عن أهداف الدرس">
            <a:extLst>
              <a:ext uri="{FF2B5EF4-FFF2-40B4-BE49-F238E27FC236}">
                <a16:creationId xmlns:a16="http://schemas.microsoft.com/office/drawing/2014/main" xmlns="" id="{4114DC94-792A-4A2F-8CB4-2DD354B5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85750"/>
            <a:ext cx="39338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82990927-3E7C-464B-9F71-B5922D0C35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DA4ADE67-6610-4B59-BEEB-020BCAFC54F4}"/>
              </a:ext>
            </a:extLst>
          </p:cNvPr>
          <p:cNvSpPr/>
          <p:nvPr/>
        </p:nvSpPr>
        <p:spPr>
          <a:xfrm>
            <a:off x="771742" y="4149080"/>
            <a:ext cx="7746085" cy="1569660"/>
          </a:xfrm>
          <a:prstGeom prst="rect">
            <a:avLst/>
          </a:prstGeom>
          <a:solidFill>
            <a:srgbClr val="EDF39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تدبري الآية السابقة واستنتجي معنى </a:t>
            </a:r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الوكالة في اللغة</a:t>
            </a:r>
            <a:endParaRPr lang="ar-S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72" name="AutoShape 9" descr="نتيجة بحث الصور عن الديات">
            <a:extLst>
              <a:ext uri="{FF2B5EF4-FFF2-40B4-BE49-F238E27FC236}">
                <a16:creationId xmlns:a16="http://schemas.microsoft.com/office/drawing/2014/main" xmlns="" id="{4FA6400B-A03B-4D60-8ED0-B4DF459E9C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184CE5C7-D9FC-4D1A-B689-41652C5F6D3F}"/>
              </a:ext>
            </a:extLst>
          </p:cNvPr>
          <p:cNvSpPr/>
          <p:nvPr/>
        </p:nvSpPr>
        <p:spPr>
          <a:xfrm>
            <a:off x="144334" y="6066424"/>
            <a:ext cx="975622" cy="622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مناقشة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61962"/>
            <a:ext cx="7344816" cy="3339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53B1E6BC-48C6-458D-ABBA-2CC0D19F8B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9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16387" name="AutoShape 2" descr="data:image/jpeg;base64,/9j/4AAQSkZJRgABAQAAAQABAAD/2wCEAAkGBxQTEhUUExQVFRUXFx0YGBcYGRcXHBgcHBwYFxwYGBccHCggGBwlHRcXITEhJSkrLi4uFx8zODMsNygtLisBCgoKDg0OGhAQGywkICQsLCwsLCwsLCwsLCwsLCwsLCwsLCwsLCwsLCwsLCwsLCwsLCwsLCwsLCwsLCwsLCwsLP/AABEIAMUBAAMBIgACEQEDEQH/xAAbAAABBQEBAAAAAAAAAAAAAAACAAEDBAYFB//EAEsQAAIBAgMDBwUKDAYCAwAAAAECAwARBBIhBTFBBhMiUVNh0RRxgZGiIzJUkqGxssHT8AcVJDM0QlJicnOzwkRjdILh8RZDg5TD/8QAGAEBAQEBAQAAAAAAAAAAAAAAAAECAwT/xAAlEQEBAAIBBAEFAQEBAAAAAAAAAQIRAxIhMVEEEyIyQWGBsXH/2gAMAwEAAhEDEQA/APap8QFDMzBVXUk1y8Ryowie/wAVEn8RC/PTcqXIwmKI0IjJHnAuK8q5UQHJEZTmZ9/pF9BwArjycvTlMW8cNzb1bDcp8JISI8VE5GpykNbz2qdttwDfMo84I+qvI+QiqssiWbWMG411zDf9+NbWPCM3Svcd+vornl8jKdpGpxz20w27B26+r/iiO2Ye2HqPhXMXCgW6I01/5poobE3YG/ve7f6uHqrc5cvSdEdM7bg7ZfUfCl+O4O2X1HwqgcLmOt7dQ83GhGCCk77eb5yKfUy9HRHTG2Ie1HxT4Uw2xD2o9R8KpQLbS/dUgQA/f6619Sp0LZ2tF2vsnwphtaLtfZPhVObXj9/NQoCPv56fUq9C9+Nou19k+FOdqxdr7J8KpxobVOIraXq9dTpiT8bRdr7J8Kf8axdr7J8KhKcKLm+qnXTpSfjWLtfZPhS/G0Xa+yfCoMlIx066dMTjasXaeyfCkdqxdp7J8KrkaaUkJI1qfUOlY/GsXa+yfCm/G0Xa+yfCoSppslPqU6Vj8bRdr7J8KX42i7X2T4VBzem+gZTTrp0rX42i7X2T4UjtaLtfZPhVdkNMyll7xV66dKc7Zh7Yeo+FOdrxWvzot15T4VVjwn6xG7d1VWxEYbVmZvNYD0Vm8ln6XojoHbcHbL6v+KGfb+HS2fEIl92bo38199ch4lPA7917/VWX5cS35gX1CuCD51tUx5bbqmWGo3a8qMId2KiPmIq8mOUmLKwdZRmVhuIsCCDxBBFeU8mUU84ecyOLAEGx3jQ9ehr0LZY9zwGt/cBr19CPWtYcnVlZ6ZuOptNymTNhcSo3lLesWrzHlfEFjjjBuyau3fuAv3CvU9uj3CfzD6q875SYYBXAtpfqvv4+NcPkT78a68Xiub+DmAyTy5j/AOvqH7Q3V6Xh1ULYXIGlef8A4MVvPKRwj/uFehYrQcPmrUxk7p/AkFu5R3/XRJEtrX+SkerqqQJp31vQHKVH31qRAc3C1qdd1qlw40q6S1VZKJUuasOdaZBrU0bOyi1qAR61I6XpRrVQIj6qJhRhbeaiAq6EYGt6ktpSFPRABKArVi1AwpYKxFSIBR5KbLU0uzZb0GWpstNamhGBpTBany01qujaMLTqvGjPCml10FBFPp5t1VRESN2/q4V0BHprTyHqFS47JXKmjyi+hbgBw8/XWB/CArZ4hY6Breta9HMGY9XWfCsR+EZwJYeHQYDTqI+/orEw7rcuytyT2AXhZgQGzaXAt662+yhaPAD/ACB9COuTyVgBwy9Mi5vZSB6+Jrr7LFkwA/yB9COtceEmVsZytsi1t8nmJ7b8ot8lecSuWVgdbqb2Wx1N7i2u/fXoXKk2wmKP+WfmrzzOpViM12ABPy6njw9deb5mWs8Xbgnan/Bio8ols1/c9fjCvQMQmo8xrzz8GvRxMvAZCPaFekNc33d1ejHvGPFQTLrv3/8AdSCQncBfjQ6jQ2tUgt1fLQCjED5qtRPoL6XqMJejdQLVqdkojqadajU0TG1VElqRWgVjT3qoKkKjO+pEFQEtFTUqoRp7UzUwagYrTkUr016BxSFNRigVDIKLNTWqgEvahA6uNSndUV+IqB3XroI2sdDUzDMKijGtQE0YYb9/VXnv4SsOQ8PHot861uFcXJO/78ax/wCEKTNJB5m+dadqeE+EgK4aMai9t+h16vkrQbJ/N7P/AJA+hHUGFxgWNBZiLDd6NKsbMN0wB/yR9COpxydVq5+Is8oR+T4i+oy7vVWWjeO5Asc3DzC3V3fJWo5Ri+GxA61+oViMJhiSLg6HeOG7SvN8u3qmnThnaqXJRQmLntoMv9wPoreQygbje53+jvrF7BAGMnH7v91bSJbjr0reKLEZ41MB6qqxjSrCg12jNSMwoD1mmNDGUljBGV0caBhobcCCO7dbhVRMhAHy30peasFiuWLnCNJPBGsgihkMVzIrGV5kVdcoveC4U8Ta5Nr7fA4tJEQqwOdA696nKb+bpD11UWAvClkrlQbbV7mLKyLOsLuzFFOYLZojlIlu7qgGgJvY6a2Nm7YjnLiPPZP1jG6K41GaN2ULItwekpI9Yu0LeWpVNZnaHKqJYxNGTJGryKcgDc5kwr4q0bZgCCqizag2001rsbI2gJ4+cAsOckS1+zleK/pyXt300L4NPVTFzZA1imfIzIrtkDZQLlmscqglbtY2vuqnguUeGkSR1mTLCQJSSVCEgEElgOib3DbiNRQdYimtVXaWNEKl3sI0Vnla+saKrNmygEt70jTv6q5Z5RBYllkCIPKZIWuXJypLJErqFRixOWNjuADkki2od2mJ1qlgNqxyvIiZyUJBbI4RiCVYJIRlkysCpyk2OhqdJ+kwYFCCbXKnOoCkugBJygtlNwDcbtQSEpajtVSHGLJHHJDaRZArL0st42ynOLjWwYG3eBpVDZ/KSGSOaYsqwxsmWS5s6PFDKrEEXBJlK5d+g4m1B270QNcmXbIQyNKAsSqrRuCGaQNlUZY1uxJdlVQBdiQBcmrUONDw86iSN0SwjKmOQkX6GWTLla4t0rCqLZoGHAVz8ftqKELnLksSAkaNM4tbOSsYYhVuMzbhcdYv0c1Aym171EjXN6NxelGuWoqrLDYHzGsXy2QmbDrpubTXrWt6ZuFt9Y7llF+V4UcLN861nQ6+GgIUW0BUi/EX4gVZ2Wto8AOqAfQjrgS44ZgRra1+vS+mu6u/ss3TAfyB9COscGUyt01y42SLHKM2w2IP7vhWYgnBUAA6313C+vGtPyiF8NiB1r4VlI0yqtrsde4D66x8nfVP/F4vFU9iR/l01+MY+kO6trFHxrLbGH5Y/H3Idf7S1qo2661hOxkdAOFThyKhTqora10jIhvvXMx2y3IiGHnMHNk71EwKtoR0ze44G+mo1BrrKtMaqOBPyPwr5OcWRmRBHnEssRIBLdLmnQHpO53aZja1dfDbNjQoUW2SPml1bROjZbX196NTc79dTenjdv4eCFJZXKK9sgKPnYkXCiLLnzW4WuKkg2oOfljbKEWOB0a/vueaRB3asigW3376qKL8hcAd2HCD9mN5YluDmDZI3VcwOoa1xYWOgtZ2LyTwmEDCCIorrlKmSV1ynUgK7kLe+trXqbF7fw8a5mkuBIIjlBazNYi9hoLEMTuA1qWXbEYxKYW95WBJA/VFmZb97ZHsP3Sao5L8gdnn/DKo06KvKi9V8iuFvbolrXIJBJBIqxt3AzJGjYMLmSVpDGVDB+cz5zrLHla8jMDm9FFjeUccci5iOZaB5A9jdissMQVfO0yAdZYVck23GmHGImDwruKyLZwxOUJlF8zE6DLcHgSNaDPYT8HOE5sLiA873JLGbEqBc3yopmYqosuhYk5QSTYWvYrkuFgkw+FKxpNpM0nOTuVYBGKtI7XOTQBrqN9uFVNq8sBEOcCM4khjlQEgBc0OKnvpv0wxGnH5ddfW19eru66VHF2psBppS64qaFGjWKSJBEVdVLkdJ0ZkNpGBKkXFuq9VsXyHwMjmRonzEkm0+IQa2vZVkCrewvYDcK6EO0/dpo5MqZZESPU3cNEJLnqNxL6EpYHbsE0rxIzZlTnLlHVXS9s8bsAsig2GZSRrTuINiclsLhHL4eNkJuDeWZxqbk5XcgEkb7X9dcb/AMRnmSNcXJBMcPGVgaNcRAxYhVzyyJNmAIUXVbAnXgBVrF8r4zHz0GaVI5ZE6NhzuXCyYkZb65WsADxOo0tfs7C2lz8WcgITLLGBffzcskYPnKx5vXQVMbsA2gGHxEuFEMZiAjEbgoeb6JEqtqObWzb9++9QT8icG/v42Y5FTNzkgPQtleysFEgsDnAB76LY23iY4BiSizTPIiiMOVvGzJckjoXyga8WA1rrpjo2YIHUsdQOJF3F/NdH1/dqDPn8HmzubCtCxRR+tPiLACxsTzvvRlBA3Ai4tV7FbIMWHRcE6R82/OgzGSZGHSvnZnzkdK4ObTKvAV1MJi4po1dGR0f3p3hrX0seIKnTeMp6qxkvKfEnCyGSKJpVjiYKkUk6s5xE0JGTMpH5pDe/RJO+wqi5FyCw0jNPikEmJZjI0kL4iBAWAU82izdG6qoJvduPUNVGgVQBoAAAO4aCo9m4sTQxSi9pEVxcFffKG1Um679x3VORUUymmffTg60bgWoIFjHWb1neUS3xeGvqMr/OtaMsvXurPbbm/K8PbWyP8pWoqHD4Zb7tdNL+nr11rsbO95gf5I+hHVYECxC2a4AsSOPmqzs73uB/k/2R1nhknheS7T8ov0fEfw+FZKOU5cu/XgfOL6VrOUn6Nif4PqFY7CC7E77HS1geJ1v664/Jv3Rvh8Ve2OB5QdP/AFf3LWhA3Vntli2JJv8A+r+5a0KHQa8K6Y+ImXlIlSgVHFUyitxmktIinWheRQyqWGZr2HE2sTbzVUcfHcnIZeaRkQwRxPFzViBZjCy5be9KmEWIsRwqCPkDs0ADyKCwFrlLn0k6k95rvTzBFZ23KCTuGg85A9ZpYHEc4iuNzC483ntV3+jX7cHE8jYSqQxJh4cOsomZBAGZmFtUctaMkAKWyk2vYjfXQ27ycw+JV+cggaRlsHkiV7EXy5tQWAJ3ZhXXFMTbu76qMxByDwAUCTB4Vm/WZYQgJ6wtzlHdc11cPyfwqRCFcPCIg+cR5FKhv27EWzd++ulUWKxCxpnc2UEa6neQo3d5FNmnKw3I/ARnNHhIEazLdUUGzDKwv1EEjzE1T5Q8lmxZkV5wMPMqiSJogzXW9milzDIbkHpKwBFxvrSGQZstxmte3GxJF7dVwfVSqbNM6vIPZo08iw9t3vAfl6++ulsrk9hMNnGHw8UXOCz5VAzAX0brGp076m/GC88If1suY6jd5t/pNh1Xq1LKqi7EAdZNvNTZY4UvIvZ7G7YLDbrfmkFgDewAFhVzaexzIqCKZ8MySGQNEIzctmzgq6spvnY7t+tdPjTtVGWx/IqKd4ee5uWGHMwR4lLu73LNJNfVSxLlVVbtbWwtVuDknh4CXwcOHw81iBJzWYAHeCoZSRoOI3V3qYGg4f8A483MQxripY5I2Z2mRYryNIWaQsjoyDMzs1gNOFLFck8HKEE0CTZAQGkAZtSWYk2GpYljbia6wxKmRox79VViO5iwHyo1S2qb2aR4fDLGioihURQqqNAqgWAA4AAWqY016HNcAggg8QbigKwqKQVIlBKaUVzDe/dWe2mPyuHj0G6+sVqFW1642MjAxEfD3NvnFZsalKOFuHX1nr4VZ2d7zA/yR9COo5ZlY++tY+upNnHoYH+SPoR1eNM0vKYfkuJ/g+oVksJCbW+9uo+uthyg/R8R/CPqrOYWE2JNtTwrj8jHecdOG9qWyo/dzfsvP+std6Ja42AH5Qevm/7lruoK1jOyVIoqQCgFR4qEuuUOyG46S2vob21BGtrbtxroyrtIWxQT9VIuct1s7FAfQEb49SYieITRK1jK2YJrcqMrMWtfQHLa/HQU5w555ZR+wUYd1wyn0G4t+/3VSxvJ9XkaZZZo5Dl6SsLAqLAhCCN2Yf7j11m7/TU1+/TpwOudkMgZyL83deiu6+XfY9Z3/JXNTbkZgglmcxGSxKrmOoOoNgWCA7zoN19DY0xyWYS84mLnUkEk2jLFiFBOYr70hR0bWFha1qKHkkyuHTGYhSAVFub0VmLlfe2PSJNZ3n6a1h7d3E4lFePPKFznKiXAzta/nbThu14m1Fi1uU6AcZtSSBk0Jz2PviDYem/CuBtTZ5lmwyBcQTGVzyNZY7IyvmY26TkroFsOlc6C1XseMWsxaBYXRkVfdGZShUsb6A5gc3n0rXV57M9Pjukw+0OcdxE6MBEkidEgHnM+Ul82o6B3Lxo9s4kxxc4VhYL0mMjlFXQ2IORr9Kw3caqQYXyRM6xvK/NqhEQFrqzsAqlrqCZW67AD00MJyVkMaZsTNEQS4iQoyRFs3RUspJADldb1N5a1ruusd732XMdt8xlmWNXj8mEyyK2/pWy7tV6QN/P111toyqq3aQRKD0nJUaedtB5/P565OF5MhVZHnlkUwmBQwQBEbLfLlUfsrv6qbb2zBiJo42uAI2dHAVubdHi1swINw1rHeFI66by1dmsLZIvyY608SAArLG7Z/wCDm8o7wQ5PoqpPtNeZMkU0EojY53d9ENja2RTbUgeY8ap4bkrIqRqcZPeMWUgR2AIykAFSbEW3k7qjh5FBVkRMTMqyi0ihYrNcEH9TQanQbr1m3P0uuP3/ANaPGn3NhldrixEZs2uhym43Xve/CpsXbISX5tQLs9wLAanU6Dz1zNrYySB4isMsseV1YRAMVb3PISpIuLBxfhXPwnJ9phI0r4iOKV2fybMotexBZluQcwzWDW3Drrdy76kYmPbdrRYTFJIgkjYMhFwwNwQNL39BrnvtqNIg7SxyG+S6MgDOBcqCWsvXqdKrYvZSw4VYUzSJzqZw5zFxJMufMba+/J3cPPVDD8iioKeVPzdxlXm4TayhQTmUgtYAZgBe2tS5Z9pI1McPNrr4Pa0Ni0kmGjZjchZUbuF20u1h1d2tr1cbDBpElzHoqVUDcc9iSev3ot6d964DciwQV8oexBBtFhxodDujqXa+GZ1iw0ccsaxFW54W9zWMWXm7E53YaAEbmNxTeWu8NY7+2uhtPGiOB2kaFiOiQ7c2hLahGJzW6JHA39NXoZQVBBBBGhFiCO47iKzOC2EZQx8oxahmu6yJGpc5VBYBo9LqFXTqrrbH2FDhc3MhwDa4Lsw0vuBNgdaY3K3x2TKYyee59lTG0idlKyA/u6Oo9CuF/wBtX13/AD1UwOFMYN7Zndnbzsb277Cy3/dq2nyVueGcvJ3ktes9tJ7zpmNrxva2/eK7WIes/ta/lCAdm1vWtZzpjASkBh0Tv67cfN567Gy/eYD+QPoR1x3QBgtiT131149QG6uvsoe54D+QPoR1ng81eXxFvb/5if8AhH1VxcNLbfp9/wDuu1t/9HxH8P1CuBDYDS9/vatcvmHF4pYJh5W38r+5a7aj0Vntmv8Alj90X9wrRo+utItSgUqa/VSJrTIkqS1AjcKkolMtGBTWp6qHJpiaekaoa9NSY0y1AQpmFEDTGqApwKcrQk1kHeiBqOnBqhy1HeoiKMUD3p6GkWqgWpE2pmbSgzioCagjY3oiajRqihk1rhbS1xMNv2Gv6CN1aG9Z7bP6VD3xv84qVYhxMj5tARvHfuGg6q62x/zWz/5A/px1QmD3GvoB++ldHZnvMB/JH0I6zwzvV5PEWeULWw+IPUv1Cs3hsTvJO826q0fKI/k+I/h8KzWDYFbm1uF+HptU5vyi8Pig2O+bGy90Q+kK0im3fWO2BJfGT24J6+kK1qTXIvpVlW/xYBHCnjqvLikDZGZQ2UvluA2UEAtl3kAkDzkVJBMpvlN7WvoRa4DD5CK0ytZKImqUO04mUsH0GhvdbG5FrEA3uDU6SBgCpDA23eYH5iPXVZWENHUKtRXqofjT3plpUDXor0FqegMmlegJpFqA70NCDSFAV6YinUUiKAb0WahFO1QM7UOfvpmNA1FSMaAIacmhBoFQ856qZxQ2sN3VUUidLiszt3FlMVhyf2X4d61qFOlrVkeV0lsThT3MPlWpRexeNQXYHpEbv+K6+yGvHs8/5A/px1l8cAQd4PWRe/r+etNsX81s7/Tr/Tjrn8fK3LJrlnaLnKEXw+IH7v1Cs3BHZOHE+FaTlEfyfEfwj6qzqqObZgbWF+7dW+WfdDj/ABri8j1Jxc5sNx3/AMQrXvdTci9Y7kM45+U30yH6QrbxsSBfzeeml248ewFMjuZXYOynJ0bBVfnchuDcc4SQdGANr1M3JXCHURZWtlzgtnK8ULkklNPenT0102AXz0Zcb71rbOoptsmHKqlAVVg4BLHpLexJJu1sxOt9dai2TsKOCR5VZiXzGxCADNzYNsqg7oYxqT73vq4bmpozSVLE9EKjLUi1VlOKa1BmpZjVBUxoc9INQItThqYj00rUBA0SVEKJdPTQSkUBekZKGga9IsaGmBNRSBoZGorVEbXqApW0p1NA0lItxptRZfv66Ze+ozL1iolm17qlsNLJJrDcu5ss+GO8AN861tlm0rzz8IjkSwkdTfOtS1ZHWxeNJ3XFx8uhHzVp9j/mtn/yB/TjrEGW6jUk2vbUd/mPorb7H/NbP/kD+nHXH4t3lk1zTUi3yh/R8R/CPqrI4+S0ba6W9G7h8lazlKfybE8eh9QrAY+cmMxrbM1hY9Z6yAbX6W7fbu068t++ROL8bQcgjeeQW0yf3Ct3Fo3HrtvrBcj1MUmaS6B4wynXcTcXsLA5VLW4LqbWNtXhtpKSAcytcgZgRezZSB163/61rWr6Xc9utK3cdaAA1QxO1x0ebUuWAK2B1Jtpa1x0SGv1W4G9VhtzMRlQ5SMxOtwpy5Ta3HOuhtvNr2NXVY27UZqWOuVh9tR2JJIAuCd9iM1xoTuysb7rKddDZ023Fd+lYJvJ4byb8VsATqBopO4E00lrqk3ofTQQvcX7vNRE1Aebvp8woG3VGfPV2q0DQ376iRvPSJptFgNTioS1Pmps0lY02ahDUNzemw4OtNzhoM1MX3U2ukopr1GGPXRAUNHLVGzaULfXURvUtNJ76dVCW3XNQGb7/fdQB+v76/JWepdLErg6CqzRm/3FE5HA6d9VLl+PfxFZyrUi1mI66wf4RD7pFw6LfOK2q3sb3JHVWE/CICXhtaxRvnFTYs4UI8CkEhiOu+u7Tq3VvdjD3LZ/+nH9OOvMdjKWi0JFj9/RXp2xvzWz/wCQP6cdZ+L+eRzfjFrlIL4bEjrT6hXnW2FJyrG7KTYXBKXLOkagkcM0gBOptntvr0nbmHaSDEIgzMy2AuBc23XJAHpNec7f5K42bJlwrNYa3kgtrfgZO+u3LL1yyM8dnTYrcm4WSV2c86G3qWZDfIknTQjfY5SGHvltvtXcGIV1YLGqhiqq8fRIzNYG9rkW6R0HRzXFUuTHJnFwO3OYRspTLbNh2B1BsRzu6tD+LZs2byV7/wAUNjvHvedtextffY1rdn6TU9uRh8UgARolcg5Sz775FbpEqSzEsF046G1OmPRnQCKEx3sNL6sYTocoyhhPe+vvG0rtnAS2t5I263+H6iO17yPTRHAy8MK43/B+P/y959Zq7/if650mMgy5liF/1lV8mWxtmO4A6kZtOIvYi8PlkKk+5KCf3iCtjGvBbofdVPAkAnhXXGDl+CPpuF8PoQLC3umn1Ua4F9PyRh/9fTqt7pTf8P8AVuHQAWsAAAOru9FOz3+/mqMJN8Hl+NB9rQc3Ne4w8vxoPtazZV3E+akrCoDHP8Gk+NB9rRhZvg8vxoPtaapuLKyXpptNagAm+DyfGg+1oHE5v+TyfGg+1pq+jsmD0WcVUMM/weX40H2tEkc/weX40H2tTWXpey0JBTmWqnNTfB5e7pQfa0aJMP8ADy/Gg+1q6vpOyZmqBpde7/uitNb9Hl+NB9rUTxTk/o8nrg+1pZVliaM9dHzlV1jm+Dy/Gg+1qTJN8Hl+NB9rSSpbBLIKryya2H31qTm5vg8u79qD7WoZYJ9bYeT40H2tSy6WWAL3NuHGpr6dVRJBP8Gk+NB9rSaHEH/DSHr6UH2tZ6b6XcHIQdO77mqKQEa7jutVkwYjhhpB/vg+1qPyTE/B5R/vg+1rOWNv6WZT2jLaXvY7uPy91Yfl/I2eHU+8P0hW5OAxHwaT40Hd/m1nuVPJfFztHzeFeyg3u8A3kHtKkwy34LljpnuTGJsrC19R3enfpwr1PYp9y2d/p1/px157sfkbjo3JbDNYj9uA/wD67q9G2dh2jTAxuLOkIVhcGzKkYIuNDqOFa4McpnluM8mUuM062Jwxb3rsnXltr6xUHkD9vJ7PhSpV63EvIH7eT2fCl5A/byez4UqVAvIH7eT2fCl5A/byez4UqVAvIH7eT2fCl5A/byez4UqVAvIH7eT2fCl5A/byez4UqVAvIH7eT2fCl5A/byez4UqVAvIH7eT2fCl5A/byez4UqVAvIH7eT2fCl5A/byez4UqVAvIH7eT2fCl5A/byez4UqVAvIH7eT2fCl5A/byez4UqVAvIH7eT2fCl5A/byez4UqVAvIH7eT2fCl5A/byez4UqVAvIH7eT2fCl5A/byez4UqVAvIH7eT2fCl5A/byez4UqVAvIH7eT2fCl5A/byez4UqVAvIH7eT2fCpMPgbMGZ2ci9s1tL79w7qVKg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latin typeface="Arial" panose="020B0604020202020204" pitchFamily="34" charset="0"/>
            </a:endParaRPr>
          </a:p>
        </p:txBody>
      </p:sp>
      <p:sp>
        <p:nvSpPr>
          <p:cNvPr id="16388" name="AutoShape 8" descr="ÙØªÙØ¬Ø© Ø¨Ø­Ø« Ø§ÙØµÙØ± Ø¹Ù ÙÙ Ø£ÙØ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>
              <a:latin typeface="Arial" panose="020B0604020202020204" pitchFamily="34" charset="0"/>
            </a:endParaRPr>
          </a:p>
        </p:txBody>
      </p:sp>
      <p:sp>
        <p:nvSpPr>
          <p:cNvPr id="16389" name="AutoShape 10" descr="ÙØªÙØ¬Ø© Ø¨Ø­Ø« Ø§ÙØµÙØ± Ø¹Ù ÙÙ Ø£ÙØ§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>
              <a:latin typeface="Arial" panose="020B0604020202020204" pitchFamily="34" charset="0"/>
            </a:endParaRPr>
          </a:p>
        </p:txBody>
      </p:sp>
      <p:sp>
        <p:nvSpPr>
          <p:cNvPr id="16390" name="AutoShape 14" descr="ÙØªÙØ¬Ø© Ø¨Ø­Ø« Ø§ÙØµÙØ± Ø¹Ù ÙÙ Ø£ÙØ§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>
              <a:latin typeface="Arial" panose="020B0604020202020204" pitchFamily="34" charset="0"/>
            </a:endParaRPr>
          </a:p>
        </p:txBody>
      </p:sp>
      <p:sp>
        <p:nvSpPr>
          <p:cNvPr id="5" name="مستطيل مستدير الزوايا 6">
            <a:extLst>
              <a:ext uri="{FF2B5EF4-FFF2-40B4-BE49-F238E27FC236}">
                <a16:creationId xmlns:a16="http://schemas.microsoft.com/office/drawing/2014/main" xmlns="" id="{D1A9707C-6D02-B746-8E21-AFFFFBA77631}"/>
              </a:ext>
            </a:extLst>
          </p:cNvPr>
          <p:cNvSpPr/>
          <p:nvPr/>
        </p:nvSpPr>
        <p:spPr>
          <a:xfrm>
            <a:off x="176508" y="1844824"/>
            <a:ext cx="2125439" cy="4692464"/>
          </a:xfrm>
          <a:prstGeom prst="roundRect">
            <a:avLst>
              <a:gd name="adj" fmla="val 761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حاولي أن تتوصلي إلى </a:t>
            </a:r>
            <a:r>
              <a:rPr lang="ar-S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معنى الوكالة  اصطلاحاً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خلال استراتيجية </a:t>
            </a:r>
            <a:r>
              <a:rPr lang="ar-SA" sz="32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سحابة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الكلمات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60375" y="175713"/>
            <a:ext cx="8415771" cy="1021039"/>
          </a:xfrm>
          <a:prstGeom prst="roundRect">
            <a:avLst>
              <a:gd name="adj" fmla="val 7613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استنابة جائز التصرف مثله فيما تخله النيابة.</a:t>
            </a:r>
            <a:endParaRPr lang="ar-SA" sz="3200" b="1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Akhbar MT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12959" t="24767" b="47871"/>
          <a:stretch/>
        </p:blipFill>
        <p:spPr>
          <a:xfrm>
            <a:off x="2478455" y="1429339"/>
            <a:ext cx="6338287" cy="5196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6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C251B5F6-F17F-4828-AB0B-065637F029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xmlns="" id="{512BCF34-C550-4BC2-B17A-BBB887AA1FF2}"/>
              </a:ext>
            </a:extLst>
          </p:cNvPr>
          <p:cNvSpPr/>
          <p:nvPr/>
        </p:nvSpPr>
        <p:spPr>
          <a:xfrm>
            <a:off x="3889653" y="395759"/>
            <a:ext cx="4539176" cy="3056196"/>
          </a:xfrm>
          <a:prstGeom prst="roundRec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إقامة الإنسان غيره مكانه ليقوم بعمل ما بدلا عنه </a:t>
            </a:r>
            <a:endParaRPr lang="ar-SA" sz="5400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cs typeface="Akhbar MT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F8178CB0-5977-4A15-B66D-E8CF388375B6}"/>
              </a:ext>
            </a:extLst>
          </p:cNvPr>
          <p:cNvSpPr/>
          <p:nvPr/>
        </p:nvSpPr>
        <p:spPr>
          <a:xfrm>
            <a:off x="376369" y="395759"/>
            <a:ext cx="3184233" cy="5909310"/>
          </a:xfrm>
          <a:prstGeom prst="rect">
            <a:avLst/>
          </a:prstGeom>
          <a:solidFill>
            <a:srgbClr val="EDF39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 </a:t>
            </a:r>
            <a:r>
              <a:rPr lang="ar-SA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النجبية</a:t>
            </a:r>
            <a:r>
              <a:rPr lang="ar-SA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أبدعي في توضيح معنى الوكالة</a:t>
            </a:r>
          </a:p>
          <a:p>
            <a:pPr algn="ctr">
              <a:defRPr/>
            </a:pPr>
            <a:r>
              <a:rPr lang="ar-SA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مثال.  </a:t>
            </a:r>
            <a:endParaRPr lang="ar-SA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97" name="AutoShape 9" descr="نتيجة بحث الصور عن الديات">
            <a:extLst>
              <a:ext uri="{FF2B5EF4-FFF2-40B4-BE49-F238E27FC236}">
                <a16:creationId xmlns:a16="http://schemas.microsoft.com/office/drawing/2014/main" xmlns="" id="{D4FA0E3E-7B9F-45FB-8D92-4119A8118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CB90AF58-E0B1-4A6A-9932-43A8F3F7DB8A}"/>
              </a:ext>
            </a:extLst>
          </p:cNvPr>
          <p:cNvSpPr/>
          <p:nvPr/>
        </p:nvSpPr>
        <p:spPr>
          <a:xfrm>
            <a:off x="7524328" y="6093296"/>
            <a:ext cx="1290621" cy="636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مناقشة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313" y="3847714"/>
            <a:ext cx="3025303" cy="2008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