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22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21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buClrTx/>
              <a:defRPr b="1" sz="178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39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0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41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42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43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traight Connector 6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1" name="Straight Connector 8"/>
          <p:cNvSpPr/>
          <p:nvPr/>
        </p:nvSpPr>
        <p:spPr>
          <a:xfrm>
            <a:off x="731519" y="1494610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2" name="Straight Connector 11"/>
          <p:cNvSpPr/>
          <p:nvPr/>
        </p:nvSpPr>
        <p:spPr>
          <a:xfrm>
            <a:off x="731519" y="1504691"/>
            <a:ext cx="12273282" cy="3387"/>
          </a:xfrm>
          <a:prstGeom prst="line">
            <a:avLst/>
          </a:prstGeom>
          <a:ln w="3175">
            <a:solidFill>
              <a:srgbClr val="F0A22E">
                <a:alpha val="50000"/>
              </a:srgbClr>
            </a:solidFill>
          </a:ln>
        </p:spPr>
        <p:txBody>
          <a:bodyPr lIns="65023" tIns="65023" rIns="65023" bIns="65023"/>
          <a:lstStyle/>
          <a:p>
            <a:pPr algn="r" defTabSz="1300480" rtl="0">
              <a:buClrTx/>
              <a:defRPr sz="22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</a:p>
        </p:txBody>
      </p:sp>
      <p:sp>
        <p:nvSpPr>
          <p:cNvPr id="153" name="نص العنوان"/>
          <p:cNvSpPr txBox="1"/>
          <p:nvPr>
            <p:ph type="title"/>
          </p:nvPr>
        </p:nvSpPr>
        <p:spPr>
          <a:xfrm>
            <a:off x="429158" y="650239"/>
            <a:ext cx="12354562" cy="119644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buClrTx/>
              <a:defRPr b="1" cap="all" sz="4800">
                <a:solidFill>
                  <a:srgbClr val="4E3B3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4" name="رقم الشريحة"/>
          <p:cNvSpPr txBox="1"/>
          <p:nvPr>
            <p:ph type="sldNum" sz="quarter" idx="2"/>
          </p:nvPr>
        </p:nvSpPr>
        <p:spPr>
          <a:xfrm>
            <a:off x="12458503" y="9211733"/>
            <a:ext cx="329551" cy="359935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r" defTabSz="1300480">
              <a:buClrTx/>
              <a:defRPr sz="1400">
                <a:solidFill>
                  <a:srgbClr val="D38E2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21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21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21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21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22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23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11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مستطيل"/>
          <p:cNvSpPr/>
          <p:nvPr/>
        </p:nvSpPr>
        <p:spPr>
          <a:xfrm>
            <a:off x="8883474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06" name="مستطيل"/>
          <p:cNvSpPr/>
          <p:nvPr/>
        </p:nvSpPr>
        <p:spPr>
          <a:xfrm>
            <a:off x="5192552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07" name="مادور عامة المسلمين تجاه البدع وأصحابها؟"/>
          <p:cNvSpPr/>
          <p:nvPr/>
        </p:nvSpPr>
        <p:spPr>
          <a:xfrm>
            <a:off x="1031747" y="963335"/>
            <a:ext cx="11315100" cy="202402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مادور عامة المسلمين تجاه البدع وأصحابها؟</a:t>
            </a:r>
          </a:p>
        </p:txBody>
      </p:sp>
      <p:pic>
        <p:nvPicPr>
          <p:cNvPr id="20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097" y="4600974"/>
            <a:ext cx="4623928" cy="334534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142" y="901020"/>
            <a:ext cx="10817402" cy="358726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1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6593" y="4795396"/>
            <a:ext cx="2848372" cy="444662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اضغط مرتين للتحرير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214" name="اضغط مرتين للتحرير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215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5147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باستخدام أدوات الاستفهام  صيغي اسئله جيده حول الدرس"/>
          <p:cNvSpPr/>
          <p:nvPr/>
        </p:nvSpPr>
        <p:spPr>
          <a:xfrm>
            <a:off x="9474430" y="939224"/>
            <a:ext cx="3001520" cy="764269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باستخدام أدوات الاستفهام  صيغي اسئله جيده حول الدرس </a:t>
            </a:r>
          </a:p>
        </p:txBody>
      </p:sp>
      <p:pic>
        <p:nvPicPr>
          <p:cNvPr id="218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0501" y="3788070"/>
            <a:ext cx="2088411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19" name="كيف؟"/>
          <p:cNvSpPr/>
          <p:nvPr/>
        </p:nvSpPr>
        <p:spPr>
          <a:xfrm>
            <a:off x="869071" y="1419496"/>
            <a:ext cx="3614289" cy="2473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كيف؟</a:t>
            </a:r>
          </a:p>
        </p:txBody>
      </p:sp>
      <p:sp>
        <p:nvSpPr>
          <p:cNvPr id="220" name="هل؟"/>
          <p:cNvSpPr/>
          <p:nvPr/>
        </p:nvSpPr>
        <p:spPr>
          <a:xfrm>
            <a:off x="326835" y="4324565"/>
            <a:ext cx="3356874" cy="2343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هل؟</a:t>
            </a:r>
          </a:p>
        </p:txBody>
      </p:sp>
      <p:sp>
        <p:nvSpPr>
          <p:cNvPr id="221" name="متى؟"/>
          <p:cNvSpPr/>
          <p:nvPr/>
        </p:nvSpPr>
        <p:spPr>
          <a:xfrm>
            <a:off x="2372221" y="6250614"/>
            <a:ext cx="3491436" cy="2473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متى؟</a:t>
            </a:r>
          </a:p>
        </p:txBody>
      </p:sp>
      <p:sp>
        <p:nvSpPr>
          <p:cNvPr id="222" name="ما؟"/>
          <p:cNvSpPr/>
          <p:nvPr/>
        </p:nvSpPr>
        <p:spPr>
          <a:xfrm>
            <a:off x="6008453" y="6022060"/>
            <a:ext cx="3073459" cy="2470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7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ما؟</a:t>
            </a:r>
          </a:p>
        </p:txBody>
      </p:sp>
      <p:sp>
        <p:nvSpPr>
          <p:cNvPr id="223" name="لماذا ؟"/>
          <p:cNvSpPr/>
          <p:nvPr/>
        </p:nvSpPr>
        <p:spPr>
          <a:xfrm>
            <a:off x="4380011" y="804945"/>
            <a:ext cx="3566523" cy="217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>
            <a:blip r:embed="rId8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3700"/>
              <a:t>لماذا</a:t>
            </a:r>
            <a:r>
              <a:t> ؟</a:t>
            </a:r>
          </a:p>
        </p:txBody>
      </p:sp>
      <p:pic>
        <p:nvPicPr>
          <p:cNvPr id="224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2082" y="3788070"/>
            <a:ext cx="2088412" cy="19450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rcRect l="2088" t="9115" r="2088" b="17865"/>
          <a:stretch>
            <a:fillRect/>
          </a:stretch>
        </p:blipFill>
        <p:spPr>
          <a:xfrm>
            <a:off x="337494" y="943101"/>
            <a:ext cx="12431795" cy="710489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maxresdefault.jpg" descr="maxresdefaul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073" y="363740"/>
            <a:ext cx="9272624" cy="521585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229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8572" y="5890346"/>
            <a:ext cx="4678117" cy="350407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sp>
        <p:nvSpPr>
          <p:cNvPr id="230" name="ولله الحمد يقوم المجتمع المسلم بانكار البدع والرد على أصحابها من العلماء ورجال الدين وألفوا في ذلك الكتب وكذلك القيام بالمحاضرات التي تحذر من أضرارها وخطرها على عقيدة المسلم"/>
          <p:cNvSpPr/>
          <p:nvPr/>
        </p:nvSpPr>
        <p:spPr>
          <a:xfrm>
            <a:off x="7688194" y="5982051"/>
            <a:ext cx="4858197" cy="3153805"/>
          </a:xfrm>
          <a:prstGeom prst="rect">
            <a:avLst/>
          </a:prstGeom>
          <a:solidFill>
            <a:srgbClr val="FFFFFF"/>
          </a:solidFill>
          <a:ln w="25400">
            <a:solidFill>
              <a:srgbClr val="D16349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r" defTabSz="1300480">
              <a:buClrTx/>
              <a:defRPr b="1" sz="2400">
                <a:solidFill>
                  <a:srgbClr val="000000"/>
                </a:solidFill>
                <a:latin typeface="StarbabeHmkBold"/>
                <a:ea typeface="StarbabeHmkBold"/>
                <a:cs typeface="StarbabeHmkBold"/>
                <a:sym typeface="StarbabeHmkBold"/>
              </a:defRPr>
            </a:lvl1pPr>
          </a:lstStyle>
          <a:p>
            <a:pPr rtl="0">
              <a:defRPr/>
            </a:pPr>
            <a:r>
              <a:t>ولله الحمد يقوم المجتمع المسلم بانكار البدع والرد على أصحابها من العلماء ورجال الدين وألفوا في ذلك الكتب وكذلك القيام بالمحاضرات التي تحذر من أضرارها وخطرها على عقيدة المسلم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1948" y="350948"/>
            <a:ext cx="4362580" cy="2382199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33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2619" y="3158232"/>
            <a:ext cx="8566169" cy="575246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34" name="صفحة  ٤٥ ،،، ١،٢،٣"/>
          <p:cNvSpPr txBox="1"/>
          <p:nvPr/>
        </p:nvSpPr>
        <p:spPr>
          <a:xfrm>
            <a:off x="8269616" y="7731886"/>
            <a:ext cx="3362001" cy="116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 ٤٥ ،،، ١،٢،٣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6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409" y="6860588"/>
            <a:ext cx="2705974" cy="232513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69" name="١-تعريف ابدعه…"/>
          <p:cNvSpPr/>
          <p:nvPr/>
        </p:nvSpPr>
        <p:spPr>
          <a:xfrm>
            <a:off x="449441" y="2305080"/>
            <a:ext cx="11992773" cy="3448066"/>
          </a:xfrm>
          <a:prstGeom prst="roundRect">
            <a:avLst>
              <a:gd name="adj" fmla="val 5525"/>
            </a:avLst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465666" indent="-465666" rtl="0">
              <a:buSzPct val="80000"/>
              <a:buFont typeface="Georgia"/>
              <a:buChar char="-"/>
              <a:defRPr sz="6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١-تعريف ابدعه</a:t>
            </a:r>
          </a:p>
          <a:p>
            <a:pPr marL="465666" indent="-465666" rtl="0">
              <a:buSzPct val="80000"/>
              <a:buFont typeface="Georgia"/>
              <a:buChar char="-"/>
              <a:defRPr sz="6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٢- ماأنواع البدع مع التمثيل بمثال لكل نوع؟</a:t>
            </a:r>
          </a:p>
        </p:txBody>
      </p:sp>
      <p:sp>
        <p:nvSpPr>
          <p:cNvPr id="170" name="ماذا سنتعلم ….."/>
          <p:cNvSpPr/>
          <p:nvPr/>
        </p:nvSpPr>
        <p:spPr>
          <a:xfrm>
            <a:off x="6948220" y="474807"/>
            <a:ext cx="4830090" cy="1270001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اضغط مرتين للتحرير"/>
          <p:cNvSpPr txBox="1"/>
          <p:nvPr>
            <p:ph type="ctrTitle"/>
          </p:nvPr>
        </p:nvSpPr>
        <p:spPr>
          <a:xfrm>
            <a:off x="1104900" y="1467113"/>
            <a:ext cx="10795000" cy="6819374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</a:ln>
        </p:spPr>
        <p:txBody>
          <a:bodyPr/>
          <a:lstStyle/>
          <a:p>
            <a:pPr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3" name="منهج أهل السنه والجماعه في محاربة البدع"/>
          <p:cNvSpPr/>
          <p:nvPr/>
        </p:nvSpPr>
        <p:spPr>
          <a:xfrm>
            <a:off x="1989670" y="2451791"/>
            <a:ext cx="9025460" cy="4850018"/>
          </a:xfrm>
          <a:prstGeom prst="roundRect">
            <a:avLst>
              <a:gd name="adj" fmla="val 3928"/>
            </a:avLst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65666" indent="-465666">
              <a:buSzPct val="80000"/>
              <a:buFont typeface="Georgia"/>
              <a:buChar char="-"/>
              <a:defRPr sz="7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منهج أهل السنه والجماعه في محاربة البدع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  <p:bldP build="whole" bldLvl="1" animBg="1" rev="0" advAuto="0" spid="17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من الذي قصدهم  النبي صلى الله عليه وسلم ، في الحديث."/>
          <p:cNvSpPr/>
          <p:nvPr/>
        </p:nvSpPr>
        <p:spPr>
          <a:xfrm>
            <a:off x="426342" y="6363001"/>
            <a:ext cx="12152116" cy="2380801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الذي قصدهم  النبي صلى الله عليه وسلم ، في الحديث.  </a:t>
            </a:r>
          </a:p>
        </p:txBody>
      </p:sp>
      <p:pic>
        <p:nvPicPr>
          <p:cNvPr id="17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48722" r="0" b="0"/>
          <a:stretch>
            <a:fillRect/>
          </a:stretch>
        </p:blipFill>
        <p:spPr>
          <a:xfrm>
            <a:off x="1839087" y="614121"/>
            <a:ext cx="9326626" cy="527415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طرق الرد"/>
          <p:cNvSpPr/>
          <p:nvPr/>
        </p:nvSpPr>
        <p:spPr>
          <a:xfrm>
            <a:off x="3313058" y="3740480"/>
            <a:ext cx="2954407" cy="2497668"/>
          </a:xfrm>
          <a:prstGeom prst="ellipse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طرق الرد</a:t>
            </a:r>
          </a:p>
        </p:txBody>
      </p:sp>
      <p:sp>
        <p:nvSpPr>
          <p:cNvPr id="179" name="بيضاوي"/>
          <p:cNvSpPr/>
          <p:nvPr/>
        </p:nvSpPr>
        <p:spPr>
          <a:xfrm>
            <a:off x="3313058" y="1110227"/>
            <a:ext cx="2954407" cy="2497668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0" name="بيضاوي"/>
          <p:cNvSpPr/>
          <p:nvPr/>
        </p:nvSpPr>
        <p:spPr>
          <a:xfrm>
            <a:off x="4088824" y="6370734"/>
            <a:ext cx="2954406" cy="24976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1" name="بيضاوي"/>
          <p:cNvSpPr/>
          <p:nvPr/>
        </p:nvSpPr>
        <p:spPr>
          <a:xfrm>
            <a:off x="706592" y="5374778"/>
            <a:ext cx="2954407" cy="2497667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2" name="بيضاوي"/>
          <p:cNvSpPr/>
          <p:nvPr/>
        </p:nvSpPr>
        <p:spPr>
          <a:xfrm>
            <a:off x="464975" y="2508609"/>
            <a:ext cx="2954407" cy="24976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3" name="بيضاوي"/>
          <p:cNvSpPr/>
          <p:nvPr/>
        </p:nvSpPr>
        <p:spPr>
          <a:xfrm>
            <a:off x="6417920" y="4554778"/>
            <a:ext cx="2954407" cy="2497668"/>
          </a:xfrm>
          <a:prstGeom prst="ellipse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4" name="بيضاوي"/>
          <p:cNvSpPr/>
          <p:nvPr/>
        </p:nvSpPr>
        <p:spPr>
          <a:xfrm>
            <a:off x="6167822" y="2002366"/>
            <a:ext cx="2954407" cy="2497668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5" name="باستخدام استراتيجية العصف الذهني…"/>
          <p:cNvSpPr/>
          <p:nvPr/>
        </p:nvSpPr>
        <p:spPr>
          <a:xfrm>
            <a:off x="9497383" y="1109507"/>
            <a:ext cx="3100932" cy="7534586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باستخدام استراتيجية العصف الذهني</a:t>
            </a:r>
          </a:p>
          <a:p>
            <a:pPr rtl="0">
              <a:defRPr sz="4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عددي الطرق للرد علي أهل البدع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جهود السلف تجاه البدع والمبتدعه"/>
          <p:cNvSpPr/>
          <p:nvPr/>
        </p:nvSpPr>
        <p:spPr>
          <a:xfrm>
            <a:off x="1002872" y="11285"/>
            <a:ext cx="11233281" cy="1301542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جهود السلف تجاه البدع والمبتدعه</a:t>
            </a:r>
          </a:p>
        </p:txBody>
      </p:sp>
      <p:sp>
        <p:nvSpPr>
          <p:cNvPr id="188" name="١- الوصيه باتباع السنه والسعي في نشرها."/>
          <p:cNvSpPr/>
          <p:nvPr/>
        </p:nvSpPr>
        <p:spPr>
          <a:xfrm>
            <a:off x="571712" y="1528099"/>
            <a:ext cx="12095601" cy="1500523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>
                <a:solidFill>
                  <a:srgbClr val="FFD479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r>
              <a: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rPr>
              <a:t>١- الوصيه باتباع السنه والسعي في نشرها.</a:t>
            </a:r>
          </a:p>
        </p:txBody>
      </p:sp>
      <p:sp>
        <p:nvSpPr>
          <p:cNvPr id="189" name="٤- لايحكمون على أحد بالابتداع إلا بعد التثبت."/>
          <p:cNvSpPr/>
          <p:nvPr/>
        </p:nvSpPr>
        <p:spPr>
          <a:xfrm>
            <a:off x="571712" y="6451282"/>
            <a:ext cx="12095601" cy="1500523"/>
          </a:xfrm>
          <a:prstGeom prst="rect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4900"/>
              <a:t>٤- لايحكمون على أحد بالابتداع إلا بعد </a:t>
            </a:r>
            <a:r>
              <a:t>التثبت.</a:t>
            </a:r>
          </a:p>
        </p:txBody>
      </p:sp>
      <p:sp>
        <p:nvSpPr>
          <p:cNvPr id="190" name="٣-مناظرة من ألتبس عليه الحق منهم ."/>
          <p:cNvSpPr/>
          <p:nvPr/>
        </p:nvSpPr>
        <p:spPr>
          <a:xfrm>
            <a:off x="571712" y="4735486"/>
            <a:ext cx="12095601" cy="1500524"/>
          </a:xfrm>
          <a:prstGeom prst="rect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٣-مناظرة من ألتبس عليه الحق منهم .</a:t>
            </a:r>
          </a:p>
        </p:txBody>
      </p:sp>
      <p:sp>
        <p:nvSpPr>
          <p:cNvPr id="191" name="٢-التحذير من البدع والمحدثات ."/>
          <p:cNvSpPr/>
          <p:nvPr/>
        </p:nvSpPr>
        <p:spPr>
          <a:xfrm>
            <a:off x="571712" y="3131793"/>
            <a:ext cx="12095601" cy="1500523"/>
          </a:xfrm>
          <a:prstGeom prst="rect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7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٢-التحذير من البدع والمحدثات .</a:t>
            </a:r>
          </a:p>
        </p:txBody>
      </p:sp>
      <p:sp>
        <p:nvSpPr>
          <p:cNvPr id="192" name="٥- استخدام الرادع الشرعي لمن لم يكف عن بدعته"/>
          <p:cNvSpPr/>
          <p:nvPr/>
        </p:nvSpPr>
        <p:spPr>
          <a:xfrm>
            <a:off x="571712" y="8052749"/>
            <a:ext cx="12095601" cy="1500524"/>
          </a:xfrm>
          <a:prstGeom prst="rect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rPr sz="4700"/>
              <a:t>٥- استخدام الرادع الشرعي لمن لم يكف عن </a:t>
            </a:r>
            <a:r>
              <a:t>بدعته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2"/>
      <p:bldP build="whole" bldLvl="1" animBg="1" rev="0" advAuto="0" spid="187" grpId="1"/>
      <p:bldP build="whole" bldLvl="1" animBg="1" rev="0" advAuto="0" spid="191" grpId="3"/>
      <p:bldP build="whole" bldLvl="1" animBg="1" rev="0" advAuto="0" spid="190" grpId="4"/>
      <p:bldP build="whole" bldLvl="1" animBg="1" rev="0" advAuto="0" spid="189" grpId="5"/>
      <p:bldP build="whole" bldLvl="1" animBg="1" rev="0" advAuto="0" spid="192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405" y="4901317"/>
            <a:ext cx="3969354" cy="366401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95" name="مستطيل"/>
          <p:cNvSpPr/>
          <p:nvPr/>
        </p:nvSpPr>
        <p:spPr>
          <a:xfrm>
            <a:off x="8883474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96" name="مستطيل"/>
          <p:cNvSpPr/>
          <p:nvPr/>
        </p:nvSpPr>
        <p:spPr>
          <a:xfrm>
            <a:off x="5192552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97" name="مادور ولي أمر المسلمين تجاه البدع وأصحابها؟"/>
          <p:cNvSpPr/>
          <p:nvPr/>
        </p:nvSpPr>
        <p:spPr>
          <a:xfrm>
            <a:off x="1031747" y="963335"/>
            <a:ext cx="11315100" cy="202402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مادور ولي أمر المسلمين تجاه البدع وأصحابها؟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524" y="5843075"/>
            <a:ext cx="2949116" cy="272226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00" name="مستطيل"/>
          <p:cNvSpPr/>
          <p:nvPr/>
        </p:nvSpPr>
        <p:spPr>
          <a:xfrm>
            <a:off x="8883474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01" name="مستطيل"/>
          <p:cNvSpPr/>
          <p:nvPr/>
        </p:nvSpPr>
        <p:spPr>
          <a:xfrm>
            <a:off x="5192552" y="3669950"/>
            <a:ext cx="3500890" cy="4745781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202" name="مادور العلماء المعتبرين تجاه  البدع وأصحابها؟"/>
          <p:cNvSpPr/>
          <p:nvPr/>
        </p:nvSpPr>
        <p:spPr>
          <a:xfrm>
            <a:off x="1031747" y="963335"/>
            <a:ext cx="11315100" cy="2024020"/>
          </a:xfrm>
          <a:prstGeom prst="rect">
            <a:avLst/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مادور العلماء المعتبرين تجاه  البدع وأصحابها؟</a:t>
            </a:r>
          </a:p>
        </p:txBody>
      </p:sp>
      <p:pic>
        <p:nvPicPr>
          <p:cNvPr id="203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432" y="3183314"/>
            <a:ext cx="3289301" cy="246380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