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292" r:id="rId3"/>
    <p:sldId id="312" r:id="rId4"/>
    <p:sldId id="305" r:id="rId5"/>
    <p:sldId id="306" r:id="rId6"/>
    <p:sldId id="314" r:id="rId7"/>
    <p:sldId id="293" r:id="rId8"/>
    <p:sldId id="315" r:id="rId9"/>
    <p:sldId id="316" r:id="rId10"/>
    <p:sldId id="307" r:id="rId11"/>
    <p:sldId id="317" r:id="rId12"/>
    <p:sldId id="318" r:id="rId13"/>
    <p:sldId id="319" r:id="rId14"/>
    <p:sldId id="320" r:id="rId15"/>
    <p:sldId id="309" r:id="rId16"/>
    <p:sldId id="310" r:id="rId17"/>
    <p:sldId id="294" r:id="rId18"/>
    <p:sldId id="304" r:id="rId19"/>
  </p:sldIdLst>
  <p:sldSz cx="9144000" cy="6858000" type="screen4x3"/>
  <p:notesSz cx="6858000" cy="9144000"/>
  <p:embeddedFontLst>
    <p:embeddedFont>
      <p:font typeface="Calibri" panose="020F0502020204030204" pitchFamily="34" charset="0"/>
      <p:regular r:id="rId20"/>
      <p:bold r:id="rId21"/>
    </p:embeddedFont>
    <p:embeddedFont>
      <p:font typeface="Calibri Light" panose="020F0302020204030204" pitchFamily="34" charset="0"/>
      <p:regular r:id="rId22"/>
    </p:embeddedFont>
    <p:embeddedFont>
      <p:font typeface="Comic Sans MS" panose="030F0702030302020204" pitchFamily="66"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00009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17/01/42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17/01/42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17/01/42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17/01/42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17/01/42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17/01/42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17/01/42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17/01/42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17/01/42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17/01/42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17/01/42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17/01/42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5.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2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77424" y="3295176"/>
            <a:ext cx="1547351" cy="2246769"/>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and point </a:t>
            </a:r>
            <a:endParaRPr lang="en-US" sz="2000" dirty="0">
              <a:solidFill>
                <a:srgbClr val="7030A0"/>
              </a:solidFill>
            </a:endParaRPr>
          </a:p>
          <a:p>
            <a:pPr algn="ctr"/>
            <a:r>
              <a:rPr lang="ar-SA" sz="2800" dirty="0">
                <a:solidFill>
                  <a:srgbClr val="C00000"/>
                </a:solidFill>
                <a:cs typeface="+mj-cs"/>
              </a:rPr>
              <a:t>استمع ثم تبع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678144" y="254631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3" name="صورة 2">
            <a:extLst>
              <a:ext uri="{FF2B5EF4-FFF2-40B4-BE49-F238E27FC236}">
                <a16:creationId xmlns:a16="http://schemas.microsoft.com/office/drawing/2014/main" id="{B207BDD7-A848-4ADD-A42F-4A0BA32407DA}"/>
              </a:ext>
            </a:extLst>
          </p:cNvPr>
          <p:cNvPicPr>
            <a:picLocks noChangeAspect="1"/>
          </p:cNvPicPr>
          <p:nvPr/>
        </p:nvPicPr>
        <p:blipFill>
          <a:blip r:embed="rId4"/>
          <a:stretch>
            <a:fillRect/>
          </a:stretch>
        </p:blipFill>
        <p:spPr>
          <a:xfrm>
            <a:off x="5158854" y="169469"/>
            <a:ext cx="3864448" cy="3056427"/>
          </a:xfrm>
          <a:prstGeom prst="rect">
            <a:avLst/>
          </a:prstGeom>
        </p:spPr>
      </p:pic>
      <p:pic>
        <p:nvPicPr>
          <p:cNvPr id="4" name="صورة 3">
            <a:extLst>
              <a:ext uri="{FF2B5EF4-FFF2-40B4-BE49-F238E27FC236}">
                <a16:creationId xmlns:a16="http://schemas.microsoft.com/office/drawing/2014/main" id="{442A8162-C8A3-4EB6-AFAB-91202F495E5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55" b="93750" l="1919" r="94670">
                        <a14:foregroundMark x1="15991" y1="7143" x2="43497" y2="8631"/>
                        <a14:foregroundMark x1="53731" y1="52083" x2="84222" y2="71726"/>
                        <a14:foregroundMark x1="90618" y1="65774" x2="94670" y2="77976"/>
                        <a14:foregroundMark x1="67804" y1="88988" x2="44776" y2="90774"/>
                        <a14:foregroundMark x1="44776" y1="90774" x2="35608" y2="88393"/>
                        <a14:foregroundMark x1="23028" y1="78571" x2="31983" y2="48214"/>
                        <a14:foregroundMark x1="37100" y1="72917" x2="53731" y2="79762"/>
                        <a14:foregroundMark x1="50107" y1="85417" x2="42004" y2="87798"/>
                        <a14:foregroundMark x1="2345" y1="49107" x2="13646" y2="49107"/>
                        <a14:foregroundMark x1="13646" y1="71726" x2="21535" y2="81845"/>
                        <a14:foregroundMark x1="21535" y1="81845" x2="23028" y2="82440"/>
                        <a14:foregroundMark x1="18124" y1="57440" x2="36034" y2="66071"/>
                        <a14:foregroundMark x1="36034" y1="73214" x2="36247" y2="79762"/>
                        <a14:foregroundMark x1="27719" y1="65774" x2="32196" y2="74702"/>
                        <a14:foregroundMark x1="51599" y1="54167" x2="62260" y2="52381"/>
                        <a14:foregroundMark x1="62260" y1="52381" x2="73134" y2="53274"/>
                        <a14:foregroundMark x1="73134" y1="53274" x2="62900" y2="63095"/>
                        <a14:foregroundMark x1="62900" y1="63095" x2="51599" y2="63393"/>
                        <a14:foregroundMark x1="52239" y1="50893" x2="71002" y2="49107"/>
                        <a14:foregroundMark x1="77399" y1="88690" x2="88273" y2="90476"/>
                        <a14:foregroundMark x1="88273" y1="90476" x2="89339" y2="89881"/>
                        <a14:foregroundMark x1="70789" y1="89881" x2="48401" y2="86310"/>
                        <a14:foregroundMark x1="48401" y1="86310" x2="58849" y2="91964"/>
                        <a14:foregroundMark x1="58849" y1="91964" x2="67377" y2="91369"/>
                        <a14:foregroundMark x1="56503" y1="91964" x2="22814" y2="87202"/>
                        <a14:foregroundMark x1="22814" y1="87202" x2="19829" y2="85714"/>
                        <a14:foregroundMark x1="32836" y1="94345" x2="44776" y2="93452"/>
                        <a14:foregroundMark x1="44776" y1="93452" x2="72921" y2="93750"/>
                        <a14:foregroundMark x1="45629" y1="92560" x2="21962" y2="90179"/>
                        <a14:foregroundMark x1="21962" y1="90179" x2="15139" y2="77976"/>
                        <a14:foregroundMark x1="15139" y1="77976" x2="14925" y2="77083"/>
                        <a14:foregroundMark x1="35394" y1="5655" x2="35394" y2="5655"/>
                        <a14:foregroundMark x1="43284" y1="6845" x2="15778" y2="5952"/>
                      </a14:backgroundRemoval>
                    </a14:imgEffect>
                  </a14:imgLayer>
                </a14:imgProps>
              </a:ext>
            </a:extLst>
          </a:blip>
          <a:stretch>
            <a:fillRect/>
          </a:stretch>
        </p:blipFill>
        <p:spPr>
          <a:xfrm>
            <a:off x="2039206" y="1608998"/>
            <a:ext cx="5489738" cy="3932947"/>
          </a:xfrm>
          <a:prstGeom prst="rect">
            <a:avLst/>
          </a:prstGeom>
        </p:spPr>
      </p:pic>
      <p:pic>
        <p:nvPicPr>
          <p:cNvPr id="9" name="We Can 3 (2020) SB_CD 1_15">
            <a:hlinkClick r:id="" action="ppaction://media"/>
            <a:extLst>
              <a:ext uri="{FF2B5EF4-FFF2-40B4-BE49-F238E27FC236}">
                <a16:creationId xmlns:a16="http://schemas.microsoft.com/office/drawing/2014/main" id="{9AE29EAA-904D-4136-8837-EF7C6F381763}"/>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rgbClr val="552579">
                <a:tint val="45000"/>
                <a:satMod val="400000"/>
              </a:srgbClr>
            </a:duotone>
            <a:extLst>
              <a:ext uri="{BEBA8EAE-BF5A-486C-A8C5-ECC9F3942E4B}">
                <a14:imgProps xmlns:a14="http://schemas.microsoft.com/office/drawing/2010/main">
                  <a14:imgLayer r:embed="rId8">
                    <a14:imgEffect>
                      <a14:artisticWatercolorSponge/>
                    </a14:imgEffect>
                  </a14:imgLayer>
                </a14:imgProps>
              </a:ext>
            </a:extLst>
          </a:blip>
          <a:stretch>
            <a:fillRect/>
          </a:stretch>
        </p:blipFill>
        <p:spPr>
          <a:xfrm>
            <a:off x="1724775" y="5041527"/>
            <a:ext cx="1000836" cy="1000836"/>
          </a:xfrm>
          <a:prstGeom prst="rect">
            <a:avLst/>
          </a:prstGeom>
        </p:spPr>
      </p:pic>
    </p:spTree>
    <p:extLst>
      <p:ext uri="{BB962C8B-B14F-4D97-AF65-F5344CB8AC3E}">
        <p14:creationId xmlns:p14="http://schemas.microsoft.com/office/powerpoint/2010/main" val="332514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994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bldLst>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60121" y="496465"/>
            <a:ext cx="5259542" cy="954107"/>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Practice the talks in pairs </a:t>
            </a:r>
            <a:endParaRPr lang="en-US" sz="2000" dirty="0">
              <a:solidFill>
                <a:srgbClr val="7030A0"/>
              </a:solidFill>
            </a:endParaRPr>
          </a:p>
          <a:p>
            <a:pPr algn="ctr"/>
            <a:r>
              <a:rPr lang="ar-SA" sz="2800" dirty="0">
                <a:solidFill>
                  <a:srgbClr val="C00000"/>
                </a:solidFill>
                <a:cs typeface="+mj-cs"/>
              </a:rPr>
              <a:t>تدرب على المحادثة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671244" y="57972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1026" name="Picture 2" descr="Child Clip Art - Cute Little Boy Clipart, HD Png Download - kindpng">
            <a:extLst>
              <a:ext uri="{FF2B5EF4-FFF2-40B4-BE49-F238E27FC236}">
                <a16:creationId xmlns:a16="http://schemas.microsoft.com/office/drawing/2014/main" id="{06CB3177-6BBE-4FAA-B290-F571B5CBF3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273" b="93126" l="7442" r="91977">
                        <a14:foregroundMark x1="61047" y1="6956" x2="61047" y2="6956"/>
                        <a14:foregroundMark x1="36744" y1="12766" x2="36744" y2="12766"/>
                        <a14:foregroundMark x1="7558" y1="30278" x2="7558" y2="30278"/>
                        <a14:foregroundMark x1="39767" y1="28232" x2="50233" y2="23650"/>
                        <a14:foregroundMark x1="65233" y1="29869" x2="76860" y2="24059"/>
                        <a14:foregroundMark x1="72674" y1="23322" x2="66977" y2="26432"/>
                        <a14:foregroundMark x1="48605" y1="25041" x2="43488" y2="25450"/>
                        <a14:foregroundMark x1="60465" y1="41408" x2="60465" y2="41408"/>
                        <a14:foregroundMark x1="25116" y1="43617" x2="43256" y2="52700"/>
                        <a14:foregroundMark x1="43256" y1="52700" x2="63721" y2="55237"/>
                        <a14:foregroundMark x1="63721" y1="55237" x2="82326" y2="63011"/>
                        <a14:foregroundMark x1="82326" y1="63011" x2="89535" y2="68249"/>
                        <a14:foregroundMark x1="89535" y1="68249" x2="90698" y2="68658"/>
                        <a14:foregroundMark x1="66395" y1="73404" x2="74767" y2="86579"/>
                        <a14:foregroundMark x1="74767" y1="86579" x2="83953" y2="90917"/>
                        <a14:foregroundMark x1="55698" y1="77578" x2="51395" y2="92308"/>
                        <a14:foregroundMark x1="51395" y1="92308" x2="51395" y2="92308"/>
                        <a14:foregroundMark x1="51744" y1="41408" x2="64070" y2="41571"/>
                        <a14:foregroundMark x1="64070" y1="41571" x2="72907" y2="40835"/>
                        <a14:foregroundMark x1="85581" y1="29051" x2="92093" y2="29214"/>
                        <a14:foregroundMark x1="72093" y1="37398" x2="63256" y2="41408"/>
                        <a14:foregroundMark x1="61047" y1="3355" x2="61047" y2="3355"/>
                        <a14:foregroundMark x1="73488" y1="89116" x2="83605" y2="90507"/>
                        <a14:foregroundMark x1="74070" y1="86579" x2="83953" y2="89444"/>
                        <a14:foregroundMark x1="83953" y1="89444" x2="74302" y2="91326"/>
                        <a14:foregroundMark x1="74302" y1="91326" x2="71163" y2="89525"/>
                        <a14:foregroundMark x1="53953" y1="89771" x2="52558" y2="86989"/>
                        <a14:foregroundMark x1="54767" y1="86743" x2="50233" y2="93126"/>
                        <a14:foregroundMark x1="50233" y1="93126" x2="48837" y2="90507"/>
                        <a14:foregroundMark x1="48837" y1="90507" x2="57326" y2="90507"/>
                        <a14:foregroundMark x1="57326" y1="90507" x2="53372" y2="87398"/>
                        <a14:foregroundMark x1="53372" y1="87398" x2="47442" y2="89525"/>
                        <a14:foregroundMark x1="46860" y1="90344" x2="57093" y2="91735"/>
                        <a14:foregroundMark x1="57907" y1="90507" x2="47907" y2="92635"/>
                        <a14:foregroundMark x1="47907" y1="92635" x2="46047" y2="91980"/>
                        <a14:foregroundMark x1="72907" y1="91571" x2="83721" y2="91571"/>
                        <a14:foregroundMark x1="83721" y1="91571" x2="79419" y2="86334"/>
                        <a14:foregroundMark x1="80233" y1="87561" x2="85581" y2="90753"/>
                        <a14:foregroundMark x1="80000" y1="90917" x2="70000" y2="90589"/>
                        <a14:foregroundMark x1="70000" y1="90589" x2="79419" y2="92717"/>
                        <a14:foregroundMark x1="74884" y1="91735" x2="68721" y2="89771"/>
                        <a14:foregroundMark x1="31047" y1="21686" x2="31047" y2="21686"/>
                        <a14:foregroundMark x1="31047" y1="21686" x2="34651" y2="13584"/>
                        <a14:foregroundMark x1="34651" y1="13584" x2="39767" y2="8920"/>
                        <a14:foregroundMark x1="37326" y1="10966" x2="30233" y2="17021"/>
                        <a14:foregroundMark x1="30233" y1="17021" x2="25930" y2="27087"/>
                        <a14:foregroundMark x1="63023" y1="53355" x2="65233" y2="70295"/>
                        <a14:foregroundMark x1="65233" y1="70295" x2="67209" y2="75041"/>
                        <a14:foregroundMark x1="60698" y1="51718" x2="62674" y2="56710"/>
                        <a14:foregroundMark x1="60233" y1="51964" x2="55116" y2="52700"/>
                      </a14:backgroundRemoval>
                    </a14:imgEffect>
                  </a14:imgLayer>
                </a14:imgProps>
              </a:ext>
              <a:ext uri="{28A0092B-C50C-407E-A947-70E740481C1C}">
                <a14:useLocalDpi xmlns:a14="http://schemas.microsoft.com/office/drawing/2010/main" val="0"/>
              </a:ext>
            </a:extLst>
          </a:blip>
          <a:srcRect/>
          <a:stretch>
            <a:fillRect/>
          </a:stretch>
        </p:blipFill>
        <p:spPr bwMode="auto">
          <a:xfrm>
            <a:off x="1309048" y="1608244"/>
            <a:ext cx="252218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oon Girl School Uniform Stock Illustrations – 4,866 Cartoon Girl School  Uniform Stock Illustrations, Vectors &amp; Clipart - Dreamstime">
            <a:extLst>
              <a:ext uri="{FF2B5EF4-FFF2-40B4-BE49-F238E27FC236}">
                <a16:creationId xmlns:a16="http://schemas.microsoft.com/office/drawing/2014/main" id="{92F580CE-2DE8-4269-8094-526CE26835A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937" b="98063" l="10000" r="90000">
                        <a14:foregroundMark x1="65375" y1="4358" x2="50250" y2="11259"/>
                        <a14:foregroundMark x1="50250" y1="11259" x2="44125" y2="19855"/>
                        <a14:foregroundMark x1="44125" y1="19855" x2="39375" y2="42615"/>
                        <a14:foregroundMark x1="39375" y1="42615" x2="39500" y2="51453"/>
                        <a14:foregroundMark x1="39500" y1="51453" x2="58625" y2="81598"/>
                        <a14:foregroundMark x1="65375" y1="46368" x2="58375" y2="44915"/>
                        <a14:foregroundMark x1="58375" y1="44915" x2="51000" y2="46126"/>
                        <a14:foregroundMark x1="51000" y1="46126" x2="44125" y2="54237"/>
                        <a14:foregroundMark x1="44125" y1="54237" x2="44750" y2="62954"/>
                        <a14:foregroundMark x1="44750" y1="62954" x2="53000" y2="64044"/>
                        <a14:foregroundMark x1="53000" y1="64044" x2="59000" y2="57869"/>
                        <a14:foregroundMark x1="59000" y1="57869" x2="62375" y2="49637"/>
                        <a14:foregroundMark x1="62375" y1="49637" x2="61250" y2="47579"/>
                        <a14:foregroundMark x1="23250" y1="40436" x2="39125" y2="55569"/>
                        <a14:foregroundMark x1="39125" y1="55569" x2="41375" y2="56538"/>
                        <a14:foregroundMark x1="45875" y1="22881" x2="51625" y2="20702"/>
                        <a14:foregroundMark x1="56000" y1="22518" x2="64125" y2="25424"/>
                        <a14:foregroundMark x1="64750" y1="84746" x2="66000" y2="97458"/>
                        <a14:foregroundMark x1="51875" y1="87530" x2="51250" y2="95521"/>
                        <a14:foregroundMark x1="51250" y1="95521" x2="44375" y2="98063"/>
                        <a14:foregroundMark x1="44375" y1="98063" x2="42250" y2="98063"/>
                        <a14:foregroundMark x1="47125" y1="73002" x2="48875" y2="53511"/>
                        <a14:foregroundMark x1="48875" y1="53511" x2="48250" y2="37893"/>
                        <a14:foregroundMark x1="48250" y1="37893" x2="49375" y2="33777"/>
                        <a14:foregroundMark x1="53125" y1="37167" x2="69125" y2="46973"/>
                        <a14:foregroundMark x1="58375" y1="41768" x2="57625" y2="51574"/>
                        <a14:foregroundMark x1="57625" y1="51574" x2="61750" y2="64044"/>
                        <a14:foregroundMark x1="67250" y1="50605" x2="48125" y2="41768"/>
                        <a14:foregroundMark x1="34375" y1="37772" x2="26000" y2="60291"/>
                        <a14:foregroundMark x1="28250" y1="33777" x2="35000" y2="33777"/>
                        <a14:foregroundMark x1="53250" y1="2785" x2="63750" y2="1937"/>
                        <a14:foregroundMark x1="29250" y1="35472" x2="21750" y2="38136"/>
                        <a14:foregroundMark x1="21750" y1="38136" x2="25250" y2="54964"/>
                        <a14:foregroundMark x1="25250" y1="54964" x2="29500" y2="61743"/>
                        <a14:foregroundMark x1="29500" y1="61743" x2="37625" y2="61743"/>
                        <a14:foregroundMark x1="37625" y1="61743" x2="45500" y2="56901"/>
                        <a14:foregroundMark x1="45500" y1="56901" x2="47875" y2="48426"/>
                        <a14:foregroundMark x1="47875" y1="48426" x2="46500" y2="40920"/>
                        <a14:foregroundMark x1="46500" y1="40920" x2="39625" y2="36077"/>
                        <a14:foregroundMark x1="39625" y1="36077" x2="24750" y2="37651"/>
                        <a14:foregroundMark x1="39125" y1="37772" x2="44250" y2="56538"/>
                        <a14:foregroundMark x1="24875" y1="34988" x2="20375" y2="40799"/>
                        <a14:foregroundMark x1="20375" y1="40799" x2="25125" y2="63075"/>
                        <a14:foregroundMark x1="53875" y1="89104" x2="54125" y2="97094"/>
                        <a14:foregroundMark x1="64125" y1="92373" x2="67500" y2="97094"/>
                        <a14:foregroundMark x1="20625" y1="35835" x2="20625" y2="35835"/>
                        <a14:foregroundMark x1="53125" y1="30630" x2="54875" y2="35835"/>
                      </a14:backgroundRemoval>
                    </a14:imgEffect>
                  </a14:imgLayer>
                </a14:imgProps>
              </a:ext>
              <a:ext uri="{28A0092B-C50C-407E-A947-70E740481C1C}">
                <a14:useLocalDpi xmlns:a14="http://schemas.microsoft.com/office/drawing/2010/main" val="0"/>
              </a:ext>
            </a:extLst>
          </a:blip>
          <a:srcRect/>
          <a:stretch>
            <a:fillRect/>
          </a:stretch>
        </p:blipFill>
        <p:spPr bwMode="auto">
          <a:xfrm>
            <a:off x="3831230" y="1789093"/>
            <a:ext cx="3634949" cy="375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35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665026" y="1562778"/>
            <a:ext cx="6209731" cy="954107"/>
          </a:xfrm>
          <a:prstGeom prst="rect">
            <a:avLst/>
          </a:prstGeom>
          <a:noFill/>
        </p:spPr>
        <p:txBody>
          <a:bodyPr wrap="square" rtlCol="1">
            <a:spAutoFit/>
          </a:bodyPr>
          <a:lstStyle/>
          <a:p>
            <a:r>
              <a:rPr lang="en-US" sz="2800" dirty="0">
                <a:solidFill>
                  <a:srgbClr val="7030A0"/>
                </a:solidFill>
                <a:latin typeface="Comic Sans MS" panose="030F0702030302020204" pitchFamily="66" charset="0"/>
              </a:rPr>
              <a:t>Listen, point, and number. Then say</a:t>
            </a:r>
          </a:p>
          <a:p>
            <a:r>
              <a:rPr lang="ar-SA" sz="2800" dirty="0">
                <a:solidFill>
                  <a:srgbClr val="C00000"/>
                </a:solidFill>
                <a:cs typeface="+mj-cs"/>
              </a:rPr>
              <a:t>استمع ، تبع ، ثم رقم واقراء الكلمات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996288" y="176005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sp>
        <p:nvSpPr>
          <p:cNvPr id="2" name="مربع نص 1">
            <a:extLst>
              <a:ext uri="{FF2B5EF4-FFF2-40B4-BE49-F238E27FC236}">
                <a16:creationId xmlns:a16="http://schemas.microsoft.com/office/drawing/2014/main" id="{87B19D52-7CB3-4A31-9545-309C26E4B1E0}"/>
              </a:ext>
            </a:extLst>
          </p:cNvPr>
          <p:cNvSpPr txBox="1"/>
          <p:nvPr/>
        </p:nvSpPr>
        <p:spPr>
          <a:xfrm>
            <a:off x="2040340" y="245660"/>
            <a:ext cx="5459104" cy="830997"/>
          </a:xfrm>
          <a:prstGeom prst="rect">
            <a:avLst/>
          </a:prstGeom>
          <a:noFill/>
        </p:spPr>
        <p:txBody>
          <a:bodyPr wrap="square" rtlCol="1">
            <a:spAutoFit/>
          </a:bodyPr>
          <a:lstStyle/>
          <a:p>
            <a:r>
              <a:rPr lang="en-US" sz="4800" u="sng" dirty="0">
                <a:solidFill>
                  <a:srgbClr val="FF0000"/>
                </a:solidFill>
              </a:rPr>
              <a:t>Sounds and Letters </a:t>
            </a:r>
            <a:endParaRPr lang="ar-SA" sz="4800" u="sng" dirty="0">
              <a:solidFill>
                <a:srgbClr val="FF0000"/>
              </a:solidFill>
            </a:endParaRPr>
          </a:p>
        </p:txBody>
      </p:sp>
      <p:pic>
        <p:nvPicPr>
          <p:cNvPr id="4" name="صورة 3">
            <a:extLst>
              <a:ext uri="{FF2B5EF4-FFF2-40B4-BE49-F238E27FC236}">
                <a16:creationId xmlns:a16="http://schemas.microsoft.com/office/drawing/2014/main" id="{4036CC27-D641-46A0-8224-2390518B48A7}"/>
              </a:ext>
            </a:extLst>
          </p:cNvPr>
          <p:cNvPicPr>
            <a:picLocks noChangeAspect="1"/>
          </p:cNvPicPr>
          <p:nvPr/>
        </p:nvPicPr>
        <p:blipFill>
          <a:blip r:embed="rId4"/>
          <a:stretch>
            <a:fillRect/>
          </a:stretch>
        </p:blipFill>
        <p:spPr>
          <a:xfrm>
            <a:off x="325750" y="2516885"/>
            <a:ext cx="8492500" cy="2218888"/>
          </a:xfrm>
          <a:prstGeom prst="rect">
            <a:avLst/>
          </a:prstGeom>
        </p:spPr>
      </p:pic>
      <p:pic>
        <p:nvPicPr>
          <p:cNvPr id="7" name="We Can 3 (2020) SB_CD 1_16">
            <a:hlinkClick r:id="" action="ppaction://media"/>
            <a:extLst>
              <a:ext uri="{FF2B5EF4-FFF2-40B4-BE49-F238E27FC236}">
                <a16:creationId xmlns:a16="http://schemas.microsoft.com/office/drawing/2014/main" id="{373E3C6E-D2E6-48DF-8B44-942777FA160F}"/>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932598" y="4430973"/>
            <a:ext cx="1107742" cy="1107742"/>
          </a:xfrm>
          <a:prstGeom prst="rect">
            <a:avLst/>
          </a:prstGeom>
        </p:spPr>
      </p:pic>
    </p:spTree>
    <p:extLst>
      <p:ext uri="{BB962C8B-B14F-4D97-AF65-F5344CB8AC3E}">
        <p14:creationId xmlns:p14="http://schemas.microsoft.com/office/powerpoint/2010/main" val="167847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71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5000"/>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8D77CAC-69A0-473D-AC39-5EF5C9B981CE}"/>
              </a:ext>
            </a:extLst>
          </p:cNvPr>
          <p:cNvSpPr>
            <a:spLocks noGrp="1"/>
          </p:cNvSpPr>
          <p:nvPr>
            <p:ph idx="1"/>
          </p:nvPr>
        </p:nvSpPr>
        <p:spPr>
          <a:xfrm>
            <a:off x="103571" y="1818767"/>
            <a:ext cx="7081482" cy="4186250"/>
          </a:xfrm>
        </p:spPr>
        <p:txBody>
          <a:bodyPr>
            <a:normAutofit/>
          </a:bodyPr>
          <a:lstStyle/>
          <a:p>
            <a:pPr marL="0" indent="0" algn="r">
              <a:buNone/>
            </a:pPr>
            <a:r>
              <a:rPr lang="ar-SA" sz="2400" b="1" dirty="0"/>
              <a:t>عند التحدث عن شيء تملكه فإننا نستعمل ضمير الملكية </a:t>
            </a:r>
          </a:p>
          <a:p>
            <a:pPr marL="0" indent="0" algn="r">
              <a:buNone/>
            </a:pPr>
            <a:r>
              <a:rPr lang="en-US" sz="2400" b="1" dirty="0">
                <a:solidFill>
                  <a:srgbClr val="000099"/>
                </a:solidFill>
              </a:rPr>
              <a:t>my – mine </a:t>
            </a:r>
            <a:r>
              <a:rPr lang="ar-SA" sz="2400" b="1" dirty="0">
                <a:solidFill>
                  <a:srgbClr val="000099"/>
                </a:solidFill>
              </a:rPr>
              <a:t> </a:t>
            </a:r>
            <a:r>
              <a:rPr lang="ar-SA" sz="2400" b="1" dirty="0"/>
              <a:t>بمعنى " </a:t>
            </a:r>
            <a:r>
              <a:rPr lang="ar-SA" sz="2400" b="1" dirty="0">
                <a:solidFill>
                  <a:srgbClr val="000099"/>
                </a:solidFill>
              </a:rPr>
              <a:t>مُلكي – لي </a:t>
            </a:r>
            <a:r>
              <a:rPr lang="ar-SA" sz="2400" b="1" dirty="0"/>
              <a:t>" </a:t>
            </a:r>
          </a:p>
          <a:p>
            <a:pPr marL="0" indent="0" algn="r">
              <a:buNone/>
            </a:pPr>
            <a:endParaRPr lang="ar-SA" sz="2400" b="1" dirty="0"/>
          </a:p>
          <a:p>
            <a:pPr marL="0" indent="0" algn="r">
              <a:buNone/>
            </a:pPr>
            <a:r>
              <a:rPr lang="ar-SA" sz="2400" b="1" dirty="0">
                <a:solidFill>
                  <a:srgbClr val="C00000"/>
                </a:solidFill>
              </a:rPr>
              <a:t>الفرق الأول : </a:t>
            </a:r>
            <a:r>
              <a:rPr lang="en-US" sz="2400" b="1" dirty="0">
                <a:solidFill>
                  <a:srgbClr val="C00000"/>
                </a:solidFill>
              </a:rPr>
              <a:t>my </a:t>
            </a:r>
            <a:r>
              <a:rPr lang="ar-SA" sz="2400" b="1" dirty="0">
                <a:solidFill>
                  <a:srgbClr val="C00000"/>
                </a:solidFill>
              </a:rPr>
              <a:t> تأتي قبل الشيء الذي تملكه مثل : </a:t>
            </a:r>
          </a:p>
          <a:p>
            <a:pPr marL="0" indent="0" algn="r">
              <a:buNone/>
            </a:pPr>
            <a:r>
              <a:rPr lang="ar-SA" sz="2400" b="1" dirty="0"/>
              <a:t>قبعتي = </a:t>
            </a:r>
            <a:r>
              <a:rPr lang="en-US" sz="2400" b="1" dirty="0"/>
              <a:t>my hat </a:t>
            </a:r>
            <a:r>
              <a:rPr lang="ar-SA" sz="2400" b="1" dirty="0"/>
              <a:t>			قلمي = </a:t>
            </a:r>
            <a:r>
              <a:rPr lang="en-US" sz="2400" b="1" dirty="0"/>
              <a:t>my pen </a:t>
            </a:r>
            <a:endParaRPr lang="ar-SA" sz="2400" b="1" dirty="0"/>
          </a:p>
          <a:p>
            <a:pPr marL="0" indent="0" algn="r">
              <a:buNone/>
            </a:pPr>
            <a:endParaRPr lang="ar-SA" sz="2400" b="1" dirty="0"/>
          </a:p>
          <a:p>
            <a:pPr marL="0" indent="0" algn="r">
              <a:buNone/>
            </a:pPr>
            <a:r>
              <a:rPr lang="ar-SA" sz="2400" b="1" dirty="0">
                <a:solidFill>
                  <a:srgbClr val="C00000"/>
                </a:solidFill>
              </a:rPr>
              <a:t>الفرق الثاني : </a:t>
            </a:r>
            <a:r>
              <a:rPr lang="en-US" sz="2400" b="1" dirty="0">
                <a:solidFill>
                  <a:srgbClr val="C00000"/>
                </a:solidFill>
              </a:rPr>
              <a:t>mine</a:t>
            </a:r>
            <a:r>
              <a:rPr lang="ar-SA" sz="2400" b="1" dirty="0">
                <a:solidFill>
                  <a:srgbClr val="C00000"/>
                </a:solidFill>
              </a:rPr>
              <a:t> تأتي بعد الشيء الذي تملكه أو في نهاية الجملة </a:t>
            </a:r>
          </a:p>
          <a:p>
            <a:pPr marL="0" indent="0" algn="r">
              <a:buNone/>
            </a:pPr>
            <a:r>
              <a:rPr lang="ar-SA" sz="2400" b="1" dirty="0"/>
              <a:t>هذه القبعة ملكي = </a:t>
            </a:r>
            <a:r>
              <a:rPr lang="en-US" sz="2400" b="1" dirty="0"/>
              <a:t>this hat is mine </a:t>
            </a:r>
            <a:endParaRPr lang="ar-SA" sz="2400" b="1" dirty="0"/>
          </a:p>
          <a:p>
            <a:pPr marL="0" indent="0" algn="r">
              <a:buNone/>
            </a:pPr>
            <a:r>
              <a:rPr lang="ar-SA" sz="2400" b="1" dirty="0"/>
              <a:t>هذا القلم ملكي = </a:t>
            </a:r>
            <a:r>
              <a:rPr lang="en-US" sz="2400" b="1" dirty="0"/>
              <a:t>this pen is mine </a:t>
            </a:r>
            <a:endParaRPr lang="ar-SA" sz="2400" b="1" dirty="0"/>
          </a:p>
        </p:txBody>
      </p:sp>
      <p:pic>
        <p:nvPicPr>
          <p:cNvPr id="4" name="صورة 3">
            <a:extLst>
              <a:ext uri="{FF2B5EF4-FFF2-40B4-BE49-F238E27FC236}">
                <a16:creationId xmlns:a16="http://schemas.microsoft.com/office/drawing/2014/main" id="{1F522643-3370-49DC-9A96-A18229D7BF21}"/>
              </a:ext>
            </a:extLst>
          </p:cNvPr>
          <p:cNvPicPr>
            <a:picLocks noChangeAspect="1"/>
          </p:cNvPicPr>
          <p:nvPr/>
        </p:nvPicPr>
        <p:blipFill>
          <a:blip r:embed="rId3"/>
          <a:stretch>
            <a:fillRect/>
          </a:stretch>
        </p:blipFill>
        <p:spPr>
          <a:xfrm>
            <a:off x="5405238" y="95536"/>
            <a:ext cx="3629583" cy="1281029"/>
          </a:xfrm>
          <a:prstGeom prst="rect">
            <a:avLst/>
          </a:prstGeom>
        </p:spPr>
      </p:pic>
      <p:sp>
        <p:nvSpPr>
          <p:cNvPr id="5" name="مربع نص 4">
            <a:extLst>
              <a:ext uri="{FF2B5EF4-FFF2-40B4-BE49-F238E27FC236}">
                <a16:creationId xmlns:a16="http://schemas.microsoft.com/office/drawing/2014/main" id="{7CF9984E-342A-4AD7-AEC7-8391F7994755}"/>
              </a:ext>
            </a:extLst>
          </p:cNvPr>
          <p:cNvSpPr txBox="1"/>
          <p:nvPr/>
        </p:nvSpPr>
        <p:spPr>
          <a:xfrm>
            <a:off x="2688609" y="426966"/>
            <a:ext cx="2483892" cy="584775"/>
          </a:xfrm>
          <a:prstGeom prst="rect">
            <a:avLst/>
          </a:prstGeom>
          <a:noFill/>
        </p:spPr>
        <p:txBody>
          <a:bodyPr wrap="square" rtlCol="1">
            <a:spAutoFit/>
          </a:bodyPr>
          <a:lstStyle/>
          <a:p>
            <a:pPr algn="r" rtl="1"/>
            <a:r>
              <a:rPr lang="ar-SA" sz="3200" b="1" dirty="0">
                <a:solidFill>
                  <a:srgbClr val="C00000"/>
                </a:solidFill>
                <a:highlight>
                  <a:srgbClr val="FFFF00"/>
                </a:highlight>
              </a:rPr>
              <a:t>مربع القاعدة </a:t>
            </a:r>
          </a:p>
        </p:txBody>
      </p:sp>
    </p:spTree>
    <p:extLst>
      <p:ext uri="{BB962C8B-B14F-4D97-AF65-F5344CB8AC3E}">
        <p14:creationId xmlns:p14="http://schemas.microsoft.com/office/powerpoint/2010/main" val="8407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5000"/>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8D77CAC-69A0-473D-AC39-5EF5C9B981CE}"/>
              </a:ext>
            </a:extLst>
          </p:cNvPr>
          <p:cNvSpPr>
            <a:spLocks noGrp="1"/>
          </p:cNvSpPr>
          <p:nvPr>
            <p:ph idx="1"/>
          </p:nvPr>
        </p:nvSpPr>
        <p:spPr>
          <a:xfrm>
            <a:off x="321937" y="2310088"/>
            <a:ext cx="5874148" cy="3667633"/>
          </a:xfrm>
        </p:spPr>
        <p:txBody>
          <a:bodyPr>
            <a:normAutofit/>
          </a:bodyPr>
          <a:lstStyle/>
          <a:p>
            <a:pPr marL="0" indent="0" algn="r">
              <a:buNone/>
            </a:pPr>
            <a:r>
              <a:rPr lang="ar-SA" sz="2400" b="1" dirty="0">
                <a:solidFill>
                  <a:srgbClr val="000099"/>
                </a:solidFill>
              </a:rPr>
              <a:t>في حالة النفي : نضيف </a:t>
            </a:r>
            <a:r>
              <a:rPr lang="en-US" sz="2400" b="1" dirty="0">
                <a:solidFill>
                  <a:srgbClr val="C00000"/>
                </a:solidFill>
              </a:rPr>
              <a:t>not</a:t>
            </a:r>
            <a:r>
              <a:rPr lang="en-US" sz="2400" b="1" dirty="0">
                <a:solidFill>
                  <a:srgbClr val="000099"/>
                </a:solidFill>
              </a:rPr>
              <a:t> </a:t>
            </a:r>
            <a:r>
              <a:rPr lang="ar-SA" sz="2400" b="1" dirty="0">
                <a:solidFill>
                  <a:srgbClr val="000099"/>
                </a:solidFill>
              </a:rPr>
              <a:t> قبل الضمير </a:t>
            </a:r>
          </a:p>
          <a:p>
            <a:pPr marL="0" indent="0" algn="r">
              <a:buNone/>
            </a:pPr>
            <a:endParaRPr lang="ar-SA" sz="2400" b="1" dirty="0">
              <a:solidFill>
                <a:srgbClr val="C00000"/>
              </a:solidFill>
            </a:endParaRPr>
          </a:p>
          <a:p>
            <a:pPr marL="0" indent="0" algn="r">
              <a:buNone/>
            </a:pPr>
            <a:r>
              <a:rPr lang="ar-SA" sz="2400" b="1" dirty="0"/>
              <a:t>ليست قبعتي = </a:t>
            </a:r>
            <a:r>
              <a:rPr lang="en-US" sz="2400" b="1" dirty="0">
                <a:solidFill>
                  <a:srgbClr val="C00000"/>
                </a:solidFill>
              </a:rPr>
              <a:t>not</a:t>
            </a:r>
            <a:r>
              <a:rPr lang="en-US" sz="2400" b="1" dirty="0"/>
              <a:t> my hat </a:t>
            </a:r>
            <a:endParaRPr lang="ar-SA" sz="2400" b="1" dirty="0"/>
          </a:p>
          <a:p>
            <a:pPr marL="0" indent="0" algn="r">
              <a:buNone/>
            </a:pPr>
            <a:r>
              <a:rPr lang="ar-SA" sz="2400" b="1" dirty="0"/>
              <a:t>ليس قلمي = </a:t>
            </a:r>
            <a:r>
              <a:rPr lang="en-US" sz="2400" b="1" dirty="0">
                <a:solidFill>
                  <a:srgbClr val="C00000"/>
                </a:solidFill>
              </a:rPr>
              <a:t>not</a:t>
            </a:r>
            <a:r>
              <a:rPr lang="en-US" sz="2400" b="1" dirty="0"/>
              <a:t> my pen </a:t>
            </a:r>
            <a:endParaRPr lang="ar-SA" sz="2400" b="1" dirty="0"/>
          </a:p>
          <a:p>
            <a:pPr marL="0" indent="0" algn="r">
              <a:buNone/>
            </a:pPr>
            <a:endParaRPr lang="ar-SA" sz="2400" b="1" dirty="0"/>
          </a:p>
          <a:p>
            <a:pPr marL="0" indent="0" algn="r">
              <a:buNone/>
            </a:pPr>
            <a:r>
              <a:rPr lang="ar-SA" sz="2400" b="1" dirty="0"/>
              <a:t>هذه القبعة ليست ملكي = </a:t>
            </a:r>
            <a:r>
              <a:rPr lang="en-US" sz="2400" b="1" dirty="0"/>
              <a:t>this hat is </a:t>
            </a:r>
            <a:r>
              <a:rPr lang="en-US" sz="2400" b="1" dirty="0">
                <a:solidFill>
                  <a:srgbClr val="C00000"/>
                </a:solidFill>
              </a:rPr>
              <a:t>not</a:t>
            </a:r>
            <a:r>
              <a:rPr lang="en-US" sz="2400" b="1" dirty="0"/>
              <a:t> mine </a:t>
            </a:r>
            <a:endParaRPr lang="ar-SA" sz="2400" b="1" dirty="0"/>
          </a:p>
          <a:p>
            <a:pPr marL="0" indent="0" algn="r">
              <a:buNone/>
            </a:pPr>
            <a:r>
              <a:rPr lang="ar-SA" sz="2400" b="1" dirty="0"/>
              <a:t>هذا القلم ليس ملكي = </a:t>
            </a:r>
            <a:r>
              <a:rPr lang="en-US" sz="2400" b="1" dirty="0"/>
              <a:t>this pen is </a:t>
            </a:r>
            <a:r>
              <a:rPr lang="en-US" sz="2400" b="1" dirty="0">
                <a:solidFill>
                  <a:srgbClr val="C00000"/>
                </a:solidFill>
              </a:rPr>
              <a:t>not</a:t>
            </a:r>
            <a:r>
              <a:rPr lang="en-US" sz="2400" b="1" dirty="0"/>
              <a:t> mine </a:t>
            </a:r>
            <a:endParaRPr lang="ar-SA" sz="2400" b="1" dirty="0"/>
          </a:p>
        </p:txBody>
      </p:sp>
      <p:pic>
        <p:nvPicPr>
          <p:cNvPr id="4" name="صورة 3">
            <a:extLst>
              <a:ext uri="{FF2B5EF4-FFF2-40B4-BE49-F238E27FC236}">
                <a16:creationId xmlns:a16="http://schemas.microsoft.com/office/drawing/2014/main" id="{1F522643-3370-49DC-9A96-A18229D7BF21}"/>
              </a:ext>
            </a:extLst>
          </p:cNvPr>
          <p:cNvPicPr>
            <a:picLocks noChangeAspect="1"/>
          </p:cNvPicPr>
          <p:nvPr/>
        </p:nvPicPr>
        <p:blipFill>
          <a:blip r:embed="rId3"/>
          <a:stretch>
            <a:fillRect/>
          </a:stretch>
        </p:blipFill>
        <p:spPr>
          <a:xfrm>
            <a:off x="5268758" y="354845"/>
            <a:ext cx="3629583" cy="1281029"/>
          </a:xfrm>
          <a:prstGeom prst="rect">
            <a:avLst/>
          </a:prstGeom>
        </p:spPr>
      </p:pic>
      <p:sp>
        <p:nvSpPr>
          <p:cNvPr id="5" name="مربع نص 4">
            <a:extLst>
              <a:ext uri="{FF2B5EF4-FFF2-40B4-BE49-F238E27FC236}">
                <a16:creationId xmlns:a16="http://schemas.microsoft.com/office/drawing/2014/main" id="{7CF9984E-342A-4AD7-AEC7-8391F7994755}"/>
              </a:ext>
            </a:extLst>
          </p:cNvPr>
          <p:cNvSpPr txBox="1"/>
          <p:nvPr/>
        </p:nvSpPr>
        <p:spPr>
          <a:xfrm>
            <a:off x="2552129" y="686275"/>
            <a:ext cx="2483892" cy="584775"/>
          </a:xfrm>
          <a:prstGeom prst="rect">
            <a:avLst/>
          </a:prstGeom>
          <a:noFill/>
        </p:spPr>
        <p:txBody>
          <a:bodyPr wrap="square" rtlCol="1">
            <a:spAutoFit/>
          </a:bodyPr>
          <a:lstStyle/>
          <a:p>
            <a:pPr algn="r" rtl="1"/>
            <a:r>
              <a:rPr lang="ar-SA" sz="3200" b="1" dirty="0">
                <a:solidFill>
                  <a:srgbClr val="C00000"/>
                </a:solidFill>
                <a:highlight>
                  <a:srgbClr val="FFFF00"/>
                </a:highlight>
              </a:rPr>
              <a:t>مربع القاعدة </a:t>
            </a:r>
          </a:p>
        </p:txBody>
      </p:sp>
    </p:spTree>
    <p:extLst>
      <p:ext uri="{BB962C8B-B14F-4D97-AF65-F5344CB8AC3E}">
        <p14:creationId xmlns:p14="http://schemas.microsoft.com/office/powerpoint/2010/main" val="13033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29536CC-3D9C-4A31-BB4D-B3834041B93C}"/>
              </a:ext>
            </a:extLst>
          </p:cNvPr>
          <p:cNvPicPr>
            <a:picLocks noChangeAspect="1"/>
          </p:cNvPicPr>
          <p:nvPr/>
        </p:nvPicPr>
        <p:blipFill>
          <a:blip r:embed="rId4"/>
          <a:stretch>
            <a:fillRect/>
          </a:stretch>
        </p:blipFill>
        <p:spPr>
          <a:xfrm>
            <a:off x="3421179" y="96883"/>
            <a:ext cx="2629539" cy="905095"/>
          </a:xfrm>
          <a:prstGeom prst="rect">
            <a:avLst/>
          </a:prstGeom>
        </p:spPr>
      </p:pic>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1919576" cy="646331"/>
          </a:xfrm>
          <a:prstGeom prst="rect">
            <a:avLst/>
          </a:prstGeom>
          <a:noFill/>
        </p:spPr>
        <p:txBody>
          <a:bodyPr wrap="square" rtlCol="1">
            <a:spAutoFit/>
          </a:bodyPr>
          <a:lstStyle/>
          <a:p>
            <a:pPr algn="ctr"/>
            <a:r>
              <a:rPr lang="ar-SA" sz="36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064526" y="1110616"/>
            <a:ext cx="6905768" cy="1200329"/>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Whose … is this ? </a:t>
            </a:r>
            <a:r>
              <a:rPr lang="ar-SA" sz="2400" dirty="0">
                <a:solidFill>
                  <a:srgbClr val="C00000"/>
                </a:solidFill>
                <a:latin typeface="Comic Sans MS" panose="030F0702030302020204" pitchFamily="66" charset="0"/>
                <a:cs typeface="+mj-cs"/>
              </a:rPr>
              <a:t>لمن هذا أو هذه ؟ </a:t>
            </a:r>
            <a:endParaRPr lang="en-US" sz="24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mj-cs"/>
              </a:rPr>
              <a:t>Ask your classmates about people‘s belongings .</a:t>
            </a:r>
          </a:p>
          <a:p>
            <a:pPr algn="ctr"/>
            <a:r>
              <a:rPr lang="en-US" sz="2400" dirty="0">
                <a:solidFill>
                  <a:srgbClr val="7030A0"/>
                </a:solidFill>
                <a:latin typeface="Comic Sans MS" panose="030F0702030302020204" pitchFamily="66" charset="0"/>
                <a:cs typeface="+mj-cs"/>
              </a:rPr>
              <a:t> </a:t>
            </a:r>
            <a:r>
              <a:rPr lang="ar-SA" sz="2400" dirty="0">
                <a:solidFill>
                  <a:srgbClr val="C00000"/>
                </a:solidFill>
                <a:latin typeface="Comic Sans MS" panose="030F0702030302020204" pitchFamily="66" charset="0"/>
                <a:cs typeface="+mj-cs"/>
              </a:rPr>
              <a:t>اسأل زملائك في الصف عن ممتلكاتهم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518616" y="127576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8" name="صورة 7">
            <a:extLst>
              <a:ext uri="{FF2B5EF4-FFF2-40B4-BE49-F238E27FC236}">
                <a16:creationId xmlns:a16="http://schemas.microsoft.com/office/drawing/2014/main" id="{9DC25F90-F6CD-4592-8991-338B5514BA1D}"/>
              </a:ext>
            </a:extLst>
          </p:cNvPr>
          <p:cNvPicPr>
            <a:picLocks noChangeAspect="1"/>
          </p:cNvPicPr>
          <p:nvPr/>
        </p:nvPicPr>
        <p:blipFill>
          <a:blip r:embed="rId5"/>
          <a:stretch>
            <a:fillRect/>
          </a:stretch>
        </p:blipFill>
        <p:spPr>
          <a:xfrm>
            <a:off x="231157" y="2310945"/>
            <a:ext cx="5651027" cy="4066559"/>
          </a:xfrm>
          <a:prstGeom prst="rect">
            <a:avLst/>
          </a:prstGeom>
        </p:spPr>
      </p:pic>
      <p:pic>
        <p:nvPicPr>
          <p:cNvPr id="9" name="We Can 3 (2020) SB_CD 1_17">
            <a:hlinkClick r:id="" action="ppaction://media"/>
            <a:extLst>
              <a:ext uri="{FF2B5EF4-FFF2-40B4-BE49-F238E27FC236}">
                <a16:creationId xmlns:a16="http://schemas.microsoft.com/office/drawing/2014/main" id="{15FE32A3-9A24-40D5-B38F-314DA6EC2FD1}"/>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Texturizer/>
                    </a14:imgEffect>
                  </a14:imgLayer>
                </a14:imgProps>
              </a:ext>
            </a:extLst>
          </a:blip>
          <a:stretch>
            <a:fillRect/>
          </a:stretch>
        </p:blipFill>
        <p:spPr>
          <a:xfrm flipH="1">
            <a:off x="6287068" y="2576632"/>
            <a:ext cx="959893" cy="959893"/>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675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9"/>
                </p:tgtEl>
              </p:cMediaNode>
            </p:audio>
          </p:childTnLst>
        </p:cTn>
      </p:par>
    </p:tnLst>
    <p:bldLst>
      <p:bldP spid="5" grpId="0"/>
      <p:bldP spid="6"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518615"/>
            <a:ext cx="6407624" cy="1815151"/>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يسأل الطالب لمن هذا الشيء ؟</a:t>
            </a:r>
          </a:p>
          <a:p>
            <a:pPr algn="ctr"/>
            <a:r>
              <a:rPr lang="ar-SA" sz="2800" dirty="0">
                <a:cs typeface="+mj-cs"/>
              </a:rPr>
              <a:t>أن يعبر الطالب عن اعجابه بالشيء " أنا أحب ... " </a:t>
            </a:r>
          </a:p>
        </p:txBody>
      </p:sp>
      <p:pic>
        <p:nvPicPr>
          <p:cNvPr id="2" name="صورة 1">
            <a:extLst>
              <a:ext uri="{FF2B5EF4-FFF2-40B4-BE49-F238E27FC236}">
                <a16:creationId xmlns:a16="http://schemas.microsoft.com/office/drawing/2014/main" id="{4A7225B9-E7CE-4E3F-83AE-DC4F7E8B09CA}"/>
              </a:ext>
            </a:extLst>
          </p:cNvPr>
          <p:cNvPicPr>
            <a:picLocks noChangeAspect="1"/>
          </p:cNvPicPr>
          <p:nvPr/>
        </p:nvPicPr>
        <p:blipFill>
          <a:blip r:embed="rId2"/>
          <a:stretch>
            <a:fillRect/>
          </a:stretch>
        </p:blipFill>
        <p:spPr>
          <a:xfrm>
            <a:off x="141454" y="2600680"/>
            <a:ext cx="7821895" cy="2025911"/>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68490" y="1982450"/>
            <a:ext cx="8434316" cy="2308324"/>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Things We Wear  </a:t>
            </a:r>
          </a:p>
          <a:p>
            <a:pPr algn="ctr"/>
            <a:r>
              <a:rPr lang="ar-SA" sz="7200" b="1" dirty="0">
                <a:solidFill>
                  <a:srgbClr val="552579"/>
                </a:solidFill>
                <a:latin typeface="Comic Sans MS" panose="030F0702030302020204" pitchFamily="66" charset="0"/>
                <a:cs typeface="+mj-cs"/>
              </a:rPr>
              <a:t>الأشياء التي نرتديها</a:t>
            </a:r>
            <a:r>
              <a:rPr lang="ar-SA" sz="7200" b="1" dirty="0">
                <a:solidFill>
                  <a:srgbClr val="552579"/>
                </a:solidFill>
                <a:latin typeface="Comic Sans MS" panose="030F0702030302020204" pitchFamily="66" charset="0"/>
                <a:cs typeface="AGA Dimnah Regular" pitchFamily="2" charset="-78"/>
              </a:rPr>
              <a:t> </a:t>
            </a:r>
            <a:endParaRPr lang="ar-SA" sz="72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Talk Time </a:t>
            </a:r>
          </a:p>
          <a:p>
            <a:pPr algn="ctr"/>
            <a:r>
              <a:rPr lang="ar-SA" sz="8800" b="1" dirty="0">
                <a:solidFill>
                  <a:srgbClr val="552579"/>
                </a:solidFill>
                <a:latin typeface="Comic Sans MS" panose="030F0702030302020204" pitchFamily="66" charset="0"/>
                <a:cs typeface="+mj-cs"/>
              </a:rPr>
              <a:t>وقت التحدث</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473958" y="1177120"/>
            <a:ext cx="6196083" cy="3504062"/>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Real objects : a hat – a coat – a blouse … etc. </a:t>
            </a:r>
          </a:p>
          <a:p>
            <a:r>
              <a:rPr lang="en-US" sz="3200" dirty="0">
                <a:latin typeface="Comic Sans MS" panose="030F0702030302020204" pitchFamily="66" charset="0"/>
              </a:rPr>
              <a:t>Clothes flashcards </a:t>
            </a:r>
            <a:endParaRPr lang="ar-SA" sz="32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665026" y="341191"/>
            <a:ext cx="6509983" cy="4312693"/>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Rainbow hats :</a:t>
            </a:r>
          </a:p>
          <a:p>
            <a:r>
              <a:rPr lang="en-US" sz="2000" dirty="0">
                <a:latin typeface="Comic Sans MS" panose="030F0702030302020204" pitchFamily="66" charset="0"/>
              </a:rPr>
              <a:t>Have the students stand up and make a circle. Play the Rainbow Chant from We Can 1 CD1 10 and have them pass the hat around the circle. Pause the CD. The student holding the hat has to put it on and act out the conversation from page 12 . Then, the student who put the hat on is “out” and he/she has to sit down. Continue playing the chant while the students pass around the hat. Continue the game until there are only two students left.</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6" end="464"/>
                                            </p:txEl>
                                          </p:spTgt>
                                        </p:tgtEl>
                                        <p:attrNameLst>
                                          <p:attrName>style.visibility</p:attrName>
                                        </p:attrNameLst>
                                      </p:cBhvr>
                                      <p:to>
                                        <p:strVal val="visible"/>
                                      </p:to>
                                    </p:set>
                                    <p:animEffect transition="in" filter="fade">
                                      <p:cBhvr>
                                        <p:cTn id="22" dur="500"/>
                                        <p:tgtEl>
                                          <p:spTgt spid="4">
                                            <p:txEl>
                                              <p:charRg st="26" end="4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unit </a:t>
            </a:r>
          </a:p>
          <a:p>
            <a:pPr algn="ctr"/>
            <a:r>
              <a:rPr lang="ar-SA" sz="6000" b="1" dirty="0">
                <a:solidFill>
                  <a:srgbClr val="552579"/>
                </a:solidFill>
                <a:latin typeface="Comic Sans MS" panose="030F0702030302020204" pitchFamily="66" charset="0"/>
                <a:cs typeface="+mj-cs"/>
              </a:rPr>
              <a:t>مراجعة سريعة للوحدة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2A9ECE6-41CC-4A32-9F2F-3105058DED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56" b="91837" l="5540" r="91136">
                        <a14:foregroundMark x1="52078" y1="13120" x2="52078" y2="13120"/>
                        <a14:foregroundMark x1="60665" y1="9621" x2="25208" y2="28571"/>
                        <a14:foregroundMark x1="8033" y1="25948" x2="8033" y2="25948"/>
                        <a14:foregroundMark x1="52078" y1="89796" x2="63989" y2="92128"/>
                        <a14:foregroundMark x1="63989" y1="92128" x2="73961" y2="90962"/>
                        <a14:foregroundMark x1="91136" y1="24198" x2="89474" y2="35569"/>
                        <a14:foregroundMark x1="77839" y1="43149" x2="59003" y2="58601"/>
                        <a14:foregroundMark x1="53463" y1="64140" x2="62881" y2="65598"/>
                        <a14:foregroundMark x1="83934" y1="60350" x2="76731" y2="63265"/>
                        <a14:foregroundMark x1="76731" y1="53936" x2="63989" y2="50437"/>
                        <a14:foregroundMark x1="63989" y1="50437" x2="54294" y2="43440"/>
                        <a14:foregroundMark x1="54294" y1="43440" x2="54294" y2="43149"/>
                        <a14:foregroundMark x1="81163" y1="63265" x2="77562" y2="66472"/>
                        <a14:foregroundMark x1="70083" y1="16327" x2="70083" y2="16327"/>
                        <a14:foregroundMark x1="63712" y1="8163" x2="27424" y2="8163"/>
                        <a14:foregroundMark x1="27424" y1="8163" x2="20776" y2="19825"/>
                        <a14:foregroundMark x1="20776" y1="19825" x2="20499" y2="21866"/>
                        <a14:foregroundMark x1="5817" y1="25656" x2="5817" y2="25656"/>
                        <a14:foregroundMark x1="30194" y1="8455" x2="55956" y2="4956"/>
                        <a14:foregroundMark x1="55956" y1="4956" x2="66482" y2="10496"/>
                        <a14:foregroundMark x1="66482" y1="10496" x2="67313" y2="12245"/>
                        <a14:foregroundMark x1="70637" y1="32070" x2="64820" y2="49271"/>
                        <a14:foregroundMark x1="54571" y1="44606" x2="66482" y2="44606"/>
                      </a14:backgroundRemoval>
                    </a14:imgEffect>
                  </a14:imgLayer>
                </a14:imgProps>
              </a:ext>
            </a:extLst>
          </a:blip>
          <a:stretch>
            <a:fillRect/>
          </a:stretch>
        </p:blipFill>
        <p:spPr>
          <a:xfrm>
            <a:off x="4139122" y="93685"/>
            <a:ext cx="4571648" cy="4343699"/>
          </a:xfrm>
          <a:prstGeom prst="rect">
            <a:avLst/>
          </a:prstGeom>
        </p:spPr>
      </p:pic>
      <p:pic>
        <p:nvPicPr>
          <p:cNvPr id="7" name="صورة 6">
            <a:extLst>
              <a:ext uri="{FF2B5EF4-FFF2-40B4-BE49-F238E27FC236}">
                <a16:creationId xmlns:a16="http://schemas.microsoft.com/office/drawing/2014/main" id="{6FD5FB75-393F-4C51-AFC0-69F396706DC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831" b="94169" l="9783" r="89946">
                        <a14:foregroundMark x1="54620" y1="6122" x2="20380" y2="9329"/>
                        <a14:foregroundMark x1="66848" y1="68805" x2="74728" y2="82216"/>
                        <a14:foregroundMark x1="74728" y1="82216" x2="88859" y2="89796"/>
                        <a14:foregroundMark x1="88859" y1="89796" x2="89402" y2="89796"/>
                        <a14:foregroundMark x1="88587" y1="90087" x2="32609" y2="85131"/>
                        <a14:foregroundMark x1="35326" y1="64723" x2="53804" y2="72303"/>
                        <a14:foregroundMark x1="39402" y1="67638" x2="39946" y2="70262"/>
                        <a14:foregroundMark x1="83967" y1="78426" x2="88587" y2="94169"/>
                        <a14:foregroundMark x1="88587" y1="94169" x2="73370" y2="94169"/>
                        <a14:foregroundMark x1="73370" y1="94169" x2="74185" y2="81341"/>
                        <a14:foregroundMark x1="74185" y1="81341" x2="74185" y2="81341"/>
                        <a14:foregroundMark x1="79076" y1="74636" x2="79891" y2="80758"/>
                      </a14:backgroundRemoval>
                    </a14:imgEffect>
                  </a14:imgLayer>
                </a14:imgProps>
              </a:ext>
            </a:extLst>
          </a:blip>
          <a:stretch>
            <a:fillRect/>
          </a:stretch>
        </p:blipFill>
        <p:spPr>
          <a:xfrm>
            <a:off x="433230" y="2508582"/>
            <a:ext cx="4138770" cy="3857604"/>
          </a:xfrm>
          <a:prstGeom prst="rect">
            <a:avLst/>
          </a:prstGeom>
        </p:spPr>
      </p:pic>
      <p:sp>
        <p:nvSpPr>
          <p:cNvPr id="9" name="مربع نص 8">
            <a:extLst>
              <a:ext uri="{FF2B5EF4-FFF2-40B4-BE49-F238E27FC236}">
                <a16:creationId xmlns:a16="http://schemas.microsoft.com/office/drawing/2014/main" id="{A173A7E1-DE91-4480-ACE1-168B8EBF80BF}"/>
              </a:ext>
            </a:extLst>
          </p:cNvPr>
          <p:cNvSpPr txBox="1"/>
          <p:nvPr/>
        </p:nvSpPr>
        <p:spPr>
          <a:xfrm>
            <a:off x="216791" y="1434537"/>
            <a:ext cx="4138770" cy="830997"/>
          </a:xfrm>
          <a:prstGeom prst="rect">
            <a:avLst/>
          </a:prstGeom>
          <a:noFill/>
        </p:spPr>
        <p:txBody>
          <a:bodyPr wrap="square" rtlCol="1">
            <a:spAutoFit/>
          </a:bodyPr>
          <a:lstStyle/>
          <a:p>
            <a:pPr algn="ctr"/>
            <a:r>
              <a:rPr lang="en-US" sz="4800" b="1" dirty="0">
                <a:solidFill>
                  <a:srgbClr val="FF0000"/>
                </a:solidFill>
                <a:highlight>
                  <a:srgbClr val="C0C0C0"/>
                </a:highlight>
              </a:rPr>
              <a:t>Listen and say </a:t>
            </a:r>
            <a:endParaRPr lang="ar-SA" sz="4800" b="1" dirty="0">
              <a:solidFill>
                <a:srgbClr val="FF0000"/>
              </a:solidFill>
              <a:highlight>
                <a:srgbClr val="C0C0C0"/>
              </a:highlight>
            </a:endParaRPr>
          </a:p>
        </p:txBody>
      </p:sp>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89BA861-1D05-43FF-BCDE-08850577119A}"/>
              </a:ext>
            </a:extLst>
          </p:cNvPr>
          <p:cNvPicPr>
            <a:picLocks noChangeAspect="1"/>
          </p:cNvPicPr>
          <p:nvPr/>
        </p:nvPicPr>
        <p:blipFill>
          <a:blip r:embed="rId2"/>
          <a:stretch>
            <a:fillRect/>
          </a:stretch>
        </p:blipFill>
        <p:spPr>
          <a:xfrm>
            <a:off x="4152446" y="2045648"/>
            <a:ext cx="4674795" cy="2056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مربع نص 4">
            <a:extLst>
              <a:ext uri="{FF2B5EF4-FFF2-40B4-BE49-F238E27FC236}">
                <a16:creationId xmlns:a16="http://schemas.microsoft.com/office/drawing/2014/main" id="{A6AD710D-188E-4664-A8DC-545D66EDB32E}"/>
              </a:ext>
            </a:extLst>
          </p:cNvPr>
          <p:cNvSpPr txBox="1"/>
          <p:nvPr/>
        </p:nvSpPr>
        <p:spPr>
          <a:xfrm>
            <a:off x="2849084" y="288120"/>
            <a:ext cx="2524836" cy="830997"/>
          </a:xfrm>
          <a:prstGeom prst="rect">
            <a:avLst/>
          </a:prstGeom>
          <a:noFill/>
        </p:spPr>
        <p:txBody>
          <a:bodyPr wrap="square" rtlCol="1">
            <a:spAutoFit/>
          </a:bodyPr>
          <a:lstStyle/>
          <a:p>
            <a:pPr algn="ctr"/>
            <a:r>
              <a:rPr lang="en-US" sz="4800" b="1" dirty="0">
                <a:solidFill>
                  <a:srgbClr val="FF0000"/>
                </a:solidFill>
                <a:highlight>
                  <a:srgbClr val="C0C0C0"/>
                </a:highlight>
              </a:rPr>
              <a:t>Match </a:t>
            </a:r>
            <a:endParaRPr lang="ar-SA" sz="4800" b="1" dirty="0">
              <a:solidFill>
                <a:srgbClr val="FF0000"/>
              </a:solidFill>
              <a:highlight>
                <a:srgbClr val="C0C0C0"/>
              </a:highlight>
            </a:endParaRPr>
          </a:p>
        </p:txBody>
      </p:sp>
      <p:pic>
        <p:nvPicPr>
          <p:cNvPr id="6" name="صورة 5">
            <a:extLst>
              <a:ext uri="{FF2B5EF4-FFF2-40B4-BE49-F238E27FC236}">
                <a16:creationId xmlns:a16="http://schemas.microsoft.com/office/drawing/2014/main" id="{B3A4BC29-EBEC-491D-B8BA-C15EF9915BFA}"/>
              </a:ext>
            </a:extLst>
          </p:cNvPr>
          <p:cNvPicPr>
            <a:picLocks noChangeAspect="1"/>
          </p:cNvPicPr>
          <p:nvPr/>
        </p:nvPicPr>
        <p:blipFill>
          <a:blip r:embed="rId3"/>
          <a:stretch>
            <a:fillRect/>
          </a:stretch>
        </p:blipFill>
        <p:spPr>
          <a:xfrm>
            <a:off x="316759" y="1241946"/>
            <a:ext cx="3395431" cy="5049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08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7042FB1-0329-4E85-8EB2-B2C2F3C847AB}"/>
              </a:ext>
            </a:extLst>
          </p:cNvPr>
          <p:cNvPicPr>
            <a:picLocks noChangeAspect="1"/>
          </p:cNvPicPr>
          <p:nvPr/>
        </p:nvPicPr>
        <p:blipFill>
          <a:blip r:embed="rId2"/>
          <a:stretch>
            <a:fillRect/>
          </a:stretch>
        </p:blipFill>
        <p:spPr>
          <a:xfrm>
            <a:off x="3889613" y="186093"/>
            <a:ext cx="5084430" cy="3962826"/>
          </a:xfrm>
          <a:prstGeom prst="rect">
            <a:avLst/>
          </a:prstGeom>
        </p:spPr>
      </p:pic>
      <p:pic>
        <p:nvPicPr>
          <p:cNvPr id="5" name="صورة 4">
            <a:extLst>
              <a:ext uri="{FF2B5EF4-FFF2-40B4-BE49-F238E27FC236}">
                <a16:creationId xmlns:a16="http://schemas.microsoft.com/office/drawing/2014/main" id="{9C4CD7C9-90F1-42E1-AA28-B3F76C0199DC}"/>
              </a:ext>
            </a:extLst>
          </p:cNvPr>
          <p:cNvPicPr>
            <a:picLocks noChangeAspect="1"/>
          </p:cNvPicPr>
          <p:nvPr/>
        </p:nvPicPr>
        <p:blipFill>
          <a:blip r:embed="rId3"/>
          <a:stretch>
            <a:fillRect/>
          </a:stretch>
        </p:blipFill>
        <p:spPr>
          <a:xfrm>
            <a:off x="85725" y="4285397"/>
            <a:ext cx="6392780" cy="1981626"/>
          </a:xfrm>
          <a:prstGeom prst="rect">
            <a:avLst/>
          </a:prstGeom>
        </p:spPr>
      </p:pic>
      <p:sp>
        <p:nvSpPr>
          <p:cNvPr id="6" name="مربع نص 5">
            <a:extLst>
              <a:ext uri="{FF2B5EF4-FFF2-40B4-BE49-F238E27FC236}">
                <a16:creationId xmlns:a16="http://schemas.microsoft.com/office/drawing/2014/main" id="{F8F9664F-588B-4244-855D-87510754B660}"/>
              </a:ext>
            </a:extLst>
          </p:cNvPr>
          <p:cNvSpPr txBox="1"/>
          <p:nvPr/>
        </p:nvSpPr>
        <p:spPr>
          <a:xfrm>
            <a:off x="115365" y="1844106"/>
            <a:ext cx="3672822" cy="769441"/>
          </a:xfrm>
          <a:prstGeom prst="rect">
            <a:avLst/>
          </a:prstGeom>
          <a:noFill/>
        </p:spPr>
        <p:txBody>
          <a:bodyPr wrap="square" rtlCol="1">
            <a:spAutoFit/>
          </a:bodyPr>
          <a:lstStyle/>
          <a:p>
            <a:pPr algn="ctr"/>
            <a:r>
              <a:rPr lang="en-US" sz="4400" b="1" dirty="0">
                <a:solidFill>
                  <a:srgbClr val="FF0000"/>
                </a:solidFill>
                <a:highlight>
                  <a:srgbClr val="C0C0C0"/>
                </a:highlight>
              </a:rPr>
              <a:t>Listen and say </a:t>
            </a:r>
            <a:endParaRPr lang="ar-SA" sz="4400" b="1" dirty="0">
              <a:solidFill>
                <a:srgbClr val="FF0000"/>
              </a:solidFill>
              <a:highlight>
                <a:srgbClr val="C0C0C0"/>
              </a:highlight>
            </a:endParaRPr>
          </a:p>
        </p:txBody>
      </p:sp>
    </p:spTree>
    <p:extLst>
      <p:ext uri="{BB962C8B-B14F-4D97-AF65-F5344CB8AC3E}">
        <p14:creationId xmlns:p14="http://schemas.microsoft.com/office/powerpoint/2010/main" val="348875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326</Words>
  <Application>Microsoft Office PowerPoint</Application>
  <PresentationFormat>عرض على الشاشة (4:3)</PresentationFormat>
  <Paragraphs>59</Paragraphs>
  <Slides>18</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42</cp:revision>
  <dcterms:created xsi:type="dcterms:W3CDTF">2020-07-29T08:50:48Z</dcterms:created>
  <dcterms:modified xsi:type="dcterms:W3CDTF">2020-09-04T07:30:47Z</dcterms:modified>
</cp:coreProperties>
</file>