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292" r:id="rId3"/>
    <p:sldId id="312" r:id="rId4"/>
    <p:sldId id="305" r:id="rId5"/>
    <p:sldId id="306" r:id="rId6"/>
    <p:sldId id="293" r:id="rId7"/>
    <p:sldId id="307" r:id="rId8"/>
    <p:sldId id="313" r:id="rId9"/>
    <p:sldId id="309" r:id="rId10"/>
    <p:sldId id="310" r:id="rId11"/>
    <p:sldId id="294" r:id="rId12"/>
    <p:sldId id="304" r:id="rId13"/>
  </p:sldIdLst>
  <p:sldSz cx="9144000" cy="6858000" type="screen4x3"/>
  <p:notesSz cx="6858000" cy="9144000"/>
  <p:embeddedFontLst>
    <p:embeddedFont>
      <p:font typeface="Calibri" panose="020F0502020204030204" pitchFamily="34" charset="0"/>
      <p:regular r:id="rId14"/>
      <p:bold r:id="rId15"/>
    </p:embeddedFont>
    <p:embeddedFont>
      <p:font typeface="Calibri Light" panose="020F0302020204030204" pitchFamily="34" charset="0"/>
      <p:regular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13/01/42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13/01/42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13/01/42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13/01/42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518615"/>
            <a:ext cx="6407624" cy="1815151"/>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يحيّ الطالب معلمه وأن يسأل عن أحواله</a:t>
            </a:r>
          </a:p>
          <a:p>
            <a:pPr algn="ctr"/>
            <a:r>
              <a:rPr lang="ar-SA" sz="2800" dirty="0">
                <a:cs typeface="+mj-cs"/>
              </a:rPr>
              <a:t>أن يقول الطالب أعداد الترتيب بشكل صحيح</a:t>
            </a:r>
          </a:p>
        </p:txBody>
      </p:sp>
      <p:pic>
        <p:nvPicPr>
          <p:cNvPr id="3" name="صورة 2">
            <a:extLst>
              <a:ext uri="{FF2B5EF4-FFF2-40B4-BE49-F238E27FC236}">
                <a16:creationId xmlns:a16="http://schemas.microsoft.com/office/drawing/2014/main" id="{4E0BA137-3B16-4374-8274-17B9B3BBAAF6}"/>
              </a:ext>
            </a:extLst>
          </p:cNvPr>
          <p:cNvPicPr>
            <a:picLocks noChangeAspect="1"/>
          </p:cNvPicPr>
          <p:nvPr/>
        </p:nvPicPr>
        <p:blipFill>
          <a:blip r:embed="rId2"/>
          <a:stretch>
            <a:fillRect/>
          </a:stretch>
        </p:blipFill>
        <p:spPr>
          <a:xfrm>
            <a:off x="274804" y="2538482"/>
            <a:ext cx="7846482" cy="1985753"/>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Feelings </a:t>
            </a:r>
          </a:p>
          <a:p>
            <a:pPr algn="ctr"/>
            <a:r>
              <a:rPr lang="ar-SA" sz="8800" b="1">
                <a:solidFill>
                  <a:srgbClr val="552579"/>
                </a:solidFill>
                <a:latin typeface="Comic Sans MS" panose="030F0702030302020204" pitchFamily="66" charset="0"/>
                <a:cs typeface="+mj-cs"/>
              </a:rPr>
              <a:t>المشاعر</a:t>
            </a:r>
            <a:r>
              <a:rPr lang="ar-SA" sz="8800" b="1">
                <a:solidFill>
                  <a:srgbClr val="552579"/>
                </a:solidFill>
                <a:latin typeface="Comic Sans MS" panose="030F0702030302020204" pitchFamily="66" charset="0"/>
                <a:cs typeface="AGA Dimnah Regular" pitchFamily="2" charset="-78"/>
              </a:rPr>
              <a:t> </a:t>
            </a:r>
            <a:endParaRPr lang="ar-SA" sz="8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Talk Time </a:t>
            </a:r>
          </a:p>
          <a:p>
            <a:pPr algn="ctr"/>
            <a:r>
              <a:rPr lang="ar-SA" sz="8800" b="1" dirty="0">
                <a:solidFill>
                  <a:srgbClr val="552579"/>
                </a:solidFill>
                <a:latin typeface="Comic Sans MS" panose="030F0702030302020204" pitchFamily="66" charset="0"/>
                <a:cs typeface="+mj-cs"/>
              </a:rPr>
              <a:t>وقت التحدث</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473958" y="1177120"/>
            <a:ext cx="6196083" cy="3504062"/>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 </a:t>
            </a:r>
          </a:p>
          <a:p>
            <a:r>
              <a:rPr lang="en-US" sz="3200" dirty="0">
                <a:latin typeface="Comic Sans MS" panose="030F0702030302020204" pitchFamily="66" charset="0"/>
              </a:rPr>
              <a:t>A puppet </a:t>
            </a:r>
          </a:p>
          <a:p>
            <a:r>
              <a:rPr lang="en-US" sz="3200" dirty="0">
                <a:latin typeface="Comic Sans MS" panose="030F0702030302020204" pitchFamily="66" charset="0"/>
              </a:rPr>
              <a:t>My Family and Other People poster</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665026" y="600500"/>
            <a:ext cx="6509983" cy="4312693"/>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Find your partner :</a:t>
            </a:r>
          </a:p>
          <a:p>
            <a:r>
              <a:rPr lang="en-US" sz="2000" dirty="0">
                <a:latin typeface="Comic Sans MS" panose="030F0702030302020204" pitchFamily="66" charset="0"/>
              </a:rPr>
              <a:t>Before class, write the numbers from 1–10 on the cards. There must be two cards for each number. Hand the cards to the students secretly. Tell them that they have to find their partner and join the line. The students stand up and call out their turn, using the number on their card until they find the student with the same number . Once they find their partner, they should take their place in line and start practicing the talk on page 4</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224587"/>
            <a:ext cx="1624083" cy="2739211"/>
          </a:xfrm>
          <a:prstGeom prst="rect">
            <a:avLst/>
          </a:prstGeom>
          <a:noFill/>
        </p:spPr>
        <p:txBody>
          <a:bodyPr wrap="square" rtlCol="1">
            <a:spAutoFit/>
          </a:bodyPr>
          <a:lstStyle/>
          <a:p>
            <a:pPr algn="ctr"/>
            <a:r>
              <a:rPr lang="en-US" sz="3600" dirty="0">
                <a:solidFill>
                  <a:srgbClr val="7030A0"/>
                </a:solidFill>
                <a:latin typeface="Comic Sans MS" panose="030F0702030302020204" pitchFamily="66" charset="0"/>
              </a:rPr>
              <a:t>Listen and do </a:t>
            </a:r>
          </a:p>
          <a:p>
            <a:pPr algn="ctr"/>
            <a:endParaRPr lang="en-US" sz="2800" dirty="0">
              <a:solidFill>
                <a:srgbClr val="7030A0"/>
              </a:solidFill>
            </a:endParaRPr>
          </a:p>
          <a:p>
            <a:pPr algn="ctr"/>
            <a:r>
              <a:rPr lang="ar-SA" sz="3600" dirty="0">
                <a:solidFill>
                  <a:srgbClr val="7030A0"/>
                </a:solidFill>
                <a:cs typeface="+mj-cs"/>
              </a:rPr>
              <a:t>استمع ثم كرر</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56949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62A9ECE6-41CC-4A32-9F2F-3105058DED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956" b="91837" l="5540" r="91136">
                        <a14:foregroundMark x1="52078" y1="13120" x2="52078" y2="13120"/>
                        <a14:foregroundMark x1="60665" y1="9621" x2="25208" y2="28571"/>
                        <a14:foregroundMark x1="8033" y1="25948" x2="8033" y2="25948"/>
                        <a14:foregroundMark x1="52078" y1="89796" x2="63989" y2="92128"/>
                        <a14:foregroundMark x1="63989" y1="92128" x2="73961" y2="90962"/>
                        <a14:foregroundMark x1="91136" y1="24198" x2="89474" y2="35569"/>
                        <a14:foregroundMark x1="77839" y1="43149" x2="59003" y2="58601"/>
                        <a14:foregroundMark x1="53463" y1="64140" x2="62881" y2="65598"/>
                        <a14:foregroundMark x1="83934" y1="60350" x2="76731" y2="63265"/>
                        <a14:foregroundMark x1="76731" y1="53936" x2="63989" y2="50437"/>
                        <a14:foregroundMark x1="63989" y1="50437" x2="54294" y2="43440"/>
                        <a14:foregroundMark x1="54294" y1="43440" x2="54294" y2="43149"/>
                        <a14:foregroundMark x1="81163" y1="63265" x2="77562" y2="66472"/>
                        <a14:foregroundMark x1="70083" y1="16327" x2="70083" y2="16327"/>
                        <a14:foregroundMark x1="63712" y1="8163" x2="27424" y2="8163"/>
                        <a14:foregroundMark x1="27424" y1="8163" x2="20776" y2="19825"/>
                        <a14:foregroundMark x1="20776" y1="19825" x2="20499" y2="21866"/>
                        <a14:foregroundMark x1="5817" y1="25656" x2="5817" y2="25656"/>
                        <a14:foregroundMark x1="30194" y1="8455" x2="55956" y2="4956"/>
                        <a14:foregroundMark x1="55956" y1="4956" x2="66482" y2="10496"/>
                        <a14:foregroundMark x1="66482" y1="10496" x2="67313" y2="12245"/>
                        <a14:foregroundMark x1="70637" y1="32070" x2="64820" y2="49271"/>
                        <a14:foregroundMark x1="54571" y1="44606" x2="66482" y2="44606"/>
                      </a14:backgroundRemoval>
                    </a14:imgEffect>
                  </a14:imgLayer>
                </a14:imgProps>
              </a:ext>
            </a:extLst>
          </a:blip>
          <a:stretch>
            <a:fillRect/>
          </a:stretch>
        </p:blipFill>
        <p:spPr>
          <a:xfrm>
            <a:off x="4435522" y="93685"/>
            <a:ext cx="4571648" cy="4343699"/>
          </a:xfrm>
          <a:prstGeom prst="rect">
            <a:avLst/>
          </a:prstGeom>
        </p:spPr>
      </p:pic>
      <p:pic>
        <p:nvPicPr>
          <p:cNvPr id="7" name="صورة 6">
            <a:extLst>
              <a:ext uri="{FF2B5EF4-FFF2-40B4-BE49-F238E27FC236}">
                <a16:creationId xmlns:a16="http://schemas.microsoft.com/office/drawing/2014/main" id="{6FD5FB75-393F-4C51-AFC0-69F396706DC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831" b="94169" l="9783" r="89946">
                        <a14:foregroundMark x1="54620" y1="6122" x2="20380" y2="9329"/>
                        <a14:foregroundMark x1="66848" y1="68805" x2="74728" y2="82216"/>
                        <a14:foregroundMark x1="74728" y1="82216" x2="88859" y2="89796"/>
                        <a14:foregroundMark x1="88859" y1="89796" x2="89402" y2="89796"/>
                        <a14:foregroundMark x1="88587" y1="90087" x2="32609" y2="85131"/>
                        <a14:foregroundMark x1="35326" y1="64723" x2="53804" y2="72303"/>
                        <a14:foregroundMark x1="39402" y1="67638" x2="39946" y2="70262"/>
                        <a14:foregroundMark x1="83967" y1="78426" x2="88587" y2="94169"/>
                        <a14:foregroundMark x1="88587" y1="94169" x2="73370" y2="94169"/>
                        <a14:foregroundMark x1="73370" y1="94169" x2="74185" y2="81341"/>
                        <a14:foregroundMark x1="74185" y1="81341" x2="74185" y2="81341"/>
                        <a14:foregroundMark x1="79076" y1="74636" x2="79891" y2="80758"/>
                      </a14:backgroundRemoval>
                    </a14:imgEffect>
                  </a14:imgLayer>
                </a14:imgProps>
              </a:ext>
            </a:extLst>
          </a:blip>
          <a:stretch>
            <a:fillRect/>
          </a:stretch>
        </p:blipFill>
        <p:spPr>
          <a:xfrm>
            <a:off x="1806579" y="1992575"/>
            <a:ext cx="4138770" cy="3857604"/>
          </a:xfrm>
          <a:prstGeom prst="rect">
            <a:avLst/>
          </a:prstGeom>
        </p:spPr>
      </p:pic>
      <p:pic>
        <p:nvPicPr>
          <p:cNvPr id="8" name="We Can 3 (2016) SB_CD 1_03">
            <a:hlinkClick r:id="" action="ppaction://media"/>
            <a:extLst>
              <a:ext uri="{FF2B5EF4-FFF2-40B4-BE49-F238E27FC236}">
                <a16:creationId xmlns:a16="http://schemas.microsoft.com/office/drawing/2014/main" id="{7FC81BAE-7EEC-4DDD-9918-5D50508F9D5C}"/>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rgbClr val="552579">
                <a:tint val="45000"/>
                <a:satMod val="400000"/>
              </a:srgbClr>
            </a:duotone>
            <a:extLst>
              <a:ext uri="{BEBA8EAE-BF5A-486C-A8C5-ECC9F3942E4B}">
                <a14:imgProps xmlns:a14="http://schemas.microsoft.com/office/drawing/2010/main">
                  <a14:imgLayer r:embed="rId9">
                    <a14:imgEffect>
                      <a14:artisticChalkSketch/>
                    </a14:imgEffect>
                  </a14:imgLayer>
                </a14:imgProps>
              </a:ext>
            </a:extLst>
          </a:blip>
          <a:stretch>
            <a:fillRect/>
          </a:stretch>
        </p:blipFill>
        <p:spPr>
          <a:xfrm>
            <a:off x="1201003" y="5059333"/>
            <a:ext cx="1041216" cy="1041216"/>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833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8"/>
                </p:tgtEl>
              </p:cMediaNode>
            </p:audio>
          </p:childTnLst>
        </p:cTn>
      </p:par>
    </p:tnLst>
    <p:bldLst>
      <p:bldP spid="5"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3024649" y="496465"/>
            <a:ext cx="5259542" cy="954107"/>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Practice the talks in pairs </a:t>
            </a:r>
            <a:endParaRPr lang="en-US" sz="2000" dirty="0">
              <a:solidFill>
                <a:srgbClr val="7030A0"/>
              </a:solidFill>
            </a:endParaRPr>
          </a:p>
          <a:p>
            <a:pPr algn="ctr"/>
            <a:r>
              <a:rPr lang="ar-SA" sz="2800" dirty="0">
                <a:solidFill>
                  <a:srgbClr val="C00000"/>
                </a:solidFill>
                <a:cs typeface="+mj-cs"/>
              </a:rPr>
              <a:t>تدرب على المحادثة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2735772" y="57972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sp>
        <p:nvSpPr>
          <p:cNvPr id="7" name="شكل بيضاوي 6">
            <a:extLst>
              <a:ext uri="{FF2B5EF4-FFF2-40B4-BE49-F238E27FC236}">
                <a16:creationId xmlns:a16="http://schemas.microsoft.com/office/drawing/2014/main" id="{72CA75F9-438D-47DE-813D-9F5BB350183D}"/>
              </a:ext>
            </a:extLst>
          </p:cNvPr>
          <p:cNvSpPr/>
          <p:nvPr/>
        </p:nvSpPr>
        <p:spPr>
          <a:xfrm>
            <a:off x="2751694" y="186489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
        <p:nvSpPr>
          <p:cNvPr id="8" name="مربع نص 7">
            <a:extLst>
              <a:ext uri="{FF2B5EF4-FFF2-40B4-BE49-F238E27FC236}">
                <a16:creationId xmlns:a16="http://schemas.microsoft.com/office/drawing/2014/main" id="{93062762-CABA-4F0F-B886-CFD9B022CEDC}"/>
              </a:ext>
            </a:extLst>
          </p:cNvPr>
          <p:cNvSpPr txBox="1"/>
          <p:nvPr/>
        </p:nvSpPr>
        <p:spPr>
          <a:xfrm>
            <a:off x="3008727" y="1814666"/>
            <a:ext cx="4415655" cy="954107"/>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Practice with actions </a:t>
            </a:r>
            <a:endParaRPr lang="en-US" sz="2000" dirty="0">
              <a:solidFill>
                <a:srgbClr val="7030A0"/>
              </a:solidFill>
            </a:endParaRPr>
          </a:p>
          <a:p>
            <a:pPr algn="ctr"/>
            <a:r>
              <a:rPr lang="ar-SA" sz="2800" dirty="0">
                <a:solidFill>
                  <a:srgbClr val="C00000"/>
                </a:solidFill>
                <a:cs typeface="+mj-cs"/>
              </a:rPr>
              <a:t>تدرب باستعمال الحركات والايحاءات </a:t>
            </a:r>
          </a:p>
        </p:txBody>
      </p:sp>
      <p:pic>
        <p:nvPicPr>
          <p:cNvPr id="2" name="صورة 1">
            <a:extLst>
              <a:ext uri="{FF2B5EF4-FFF2-40B4-BE49-F238E27FC236}">
                <a16:creationId xmlns:a16="http://schemas.microsoft.com/office/drawing/2014/main" id="{A3FB574A-96C0-4A99-8FE5-92D6AB34AE27}"/>
              </a:ext>
            </a:extLst>
          </p:cNvPr>
          <p:cNvPicPr>
            <a:picLocks noChangeAspect="1"/>
          </p:cNvPicPr>
          <p:nvPr/>
        </p:nvPicPr>
        <p:blipFill>
          <a:blip r:embed="rId2"/>
          <a:stretch>
            <a:fillRect/>
          </a:stretch>
        </p:blipFill>
        <p:spPr>
          <a:xfrm>
            <a:off x="139957" y="2819000"/>
            <a:ext cx="6274491" cy="3338868"/>
          </a:xfrm>
          <a:prstGeom prst="rect">
            <a:avLst/>
          </a:prstGeom>
        </p:spPr>
      </p:pic>
    </p:spTree>
    <p:extLst>
      <p:ext uri="{BB962C8B-B14F-4D97-AF65-F5344CB8AC3E}">
        <p14:creationId xmlns:p14="http://schemas.microsoft.com/office/powerpoint/2010/main" val="332514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674D7A2-6BCB-40B7-9CB7-3A5624BBDF0C}"/>
              </a:ext>
            </a:extLst>
          </p:cNvPr>
          <p:cNvSpPr>
            <a:spLocks noGrp="1"/>
          </p:cNvSpPr>
          <p:nvPr>
            <p:ph idx="1"/>
          </p:nvPr>
        </p:nvSpPr>
        <p:spPr>
          <a:xfrm>
            <a:off x="273808" y="192888"/>
            <a:ext cx="7886700" cy="5653348"/>
          </a:xfrm>
        </p:spPr>
        <p:txBody>
          <a:bodyPr>
            <a:normAutofit/>
          </a:bodyPr>
          <a:lstStyle/>
          <a:p>
            <a:pPr marL="0" indent="0" algn="ctr" rtl="0">
              <a:buNone/>
            </a:pPr>
            <a:r>
              <a:rPr lang="en-US" sz="3500" dirty="0">
                <a:solidFill>
                  <a:srgbClr val="552579"/>
                </a:solidFill>
                <a:latin typeface="Comic Sans MS" panose="030F0702030302020204" pitchFamily="66" charset="0"/>
              </a:rPr>
              <a:t>Remember the Big Four </a:t>
            </a:r>
            <a:endParaRPr lang="ar-SA" sz="3500" dirty="0">
              <a:solidFill>
                <a:srgbClr val="552579"/>
              </a:solidFill>
              <a:latin typeface="Comic Sans MS" panose="030F0702030302020204" pitchFamily="66" charset="0"/>
            </a:endParaRPr>
          </a:p>
          <a:p>
            <a:pPr marL="0" indent="0" algn="ctr" rtl="0">
              <a:buNone/>
            </a:pPr>
            <a:r>
              <a:rPr lang="ar-SA" sz="3500" b="1" dirty="0">
                <a:solidFill>
                  <a:srgbClr val="C00000"/>
                </a:solidFill>
              </a:rPr>
              <a:t>تذكر قوانين التحدث الأربع </a:t>
            </a:r>
            <a:endParaRPr lang="en-US" sz="3500" b="1" dirty="0">
              <a:solidFill>
                <a:srgbClr val="C00000"/>
              </a:solidFill>
            </a:endParaRPr>
          </a:p>
          <a:p>
            <a:pPr marL="0" indent="0" algn="ctr" rtl="0">
              <a:buNone/>
            </a:pPr>
            <a:endParaRPr lang="ar-SA" sz="2400" b="1" dirty="0">
              <a:solidFill>
                <a:srgbClr val="C00000"/>
              </a:solidFill>
              <a:latin typeface="Comic Sans MS" panose="030F0702030302020204" pitchFamily="66" charset="0"/>
            </a:endParaRPr>
          </a:p>
          <a:p>
            <a:pPr marL="0" indent="0" algn="l" rtl="0">
              <a:buNone/>
            </a:pPr>
            <a:r>
              <a:rPr lang="en-US" sz="2000" dirty="0">
                <a:latin typeface="Comic Sans MS" panose="030F0702030302020204" pitchFamily="66" charset="0"/>
              </a:rPr>
              <a:t>1. </a:t>
            </a:r>
            <a:r>
              <a:rPr lang="en-US" sz="2400" dirty="0">
                <a:latin typeface="Comic Sans MS" panose="030F0702030302020204" pitchFamily="66" charset="0"/>
              </a:rPr>
              <a:t>Use lots of facial expression, like big smiles.</a:t>
            </a:r>
          </a:p>
          <a:p>
            <a:pPr marL="0" indent="0" algn="l" rtl="0">
              <a:buNone/>
            </a:pPr>
            <a:r>
              <a:rPr lang="ar-SA" sz="2400" dirty="0">
                <a:solidFill>
                  <a:srgbClr val="0070C0"/>
                </a:solidFill>
                <a:latin typeface="Comic Sans MS" panose="030F0702030302020204" pitchFamily="66" charset="0"/>
              </a:rPr>
              <a:t>استعمل تعابير الوجه المناسبة ، مثل الابتسامة </a:t>
            </a:r>
            <a:endParaRPr lang="en-US" sz="2400" dirty="0">
              <a:solidFill>
                <a:srgbClr val="0070C0"/>
              </a:solidFill>
              <a:latin typeface="Comic Sans MS" panose="030F0702030302020204" pitchFamily="66" charset="0"/>
            </a:endParaRPr>
          </a:p>
          <a:p>
            <a:pPr marL="0" indent="0" algn="l" rtl="0">
              <a:buNone/>
            </a:pPr>
            <a:r>
              <a:rPr lang="en-US" sz="2400" dirty="0">
                <a:latin typeface="Comic Sans MS" panose="030F0702030302020204" pitchFamily="66" charset="0"/>
              </a:rPr>
              <a:t>2. Use your body to make big gestures.</a:t>
            </a:r>
          </a:p>
          <a:p>
            <a:pPr marL="0" indent="0" algn="l" rtl="0">
              <a:buNone/>
            </a:pPr>
            <a:r>
              <a:rPr lang="ar-SA" sz="2400" dirty="0">
                <a:solidFill>
                  <a:srgbClr val="0070C0"/>
                </a:solidFill>
                <a:latin typeface="Comic Sans MS" panose="030F0702030302020204" pitchFamily="66" charset="0"/>
              </a:rPr>
              <a:t>استعمل لغة الجسم المناسبة </a:t>
            </a:r>
            <a:endParaRPr lang="en-US" sz="2400" dirty="0">
              <a:solidFill>
                <a:srgbClr val="0070C0"/>
              </a:solidFill>
              <a:latin typeface="Comic Sans MS" panose="030F0702030302020204" pitchFamily="66" charset="0"/>
            </a:endParaRPr>
          </a:p>
          <a:p>
            <a:pPr marL="0" indent="0" algn="l" rtl="0">
              <a:buNone/>
            </a:pPr>
            <a:r>
              <a:rPr lang="en-US" sz="2400" dirty="0">
                <a:latin typeface="Comic Sans MS" panose="030F0702030302020204" pitchFamily="66" charset="0"/>
              </a:rPr>
              <a:t>3. Talk with a strong voice.</a:t>
            </a:r>
          </a:p>
          <a:p>
            <a:pPr marL="0" indent="0" algn="l" rtl="0">
              <a:buNone/>
            </a:pPr>
            <a:r>
              <a:rPr lang="ar-SA" sz="2400" dirty="0">
                <a:solidFill>
                  <a:srgbClr val="0070C0"/>
                </a:solidFill>
                <a:latin typeface="Comic Sans MS" panose="030F0702030302020204" pitchFamily="66" charset="0"/>
              </a:rPr>
              <a:t>تحدث بصوت قوي و واضح </a:t>
            </a:r>
            <a:endParaRPr lang="en-US" sz="2400" dirty="0">
              <a:solidFill>
                <a:srgbClr val="0070C0"/>
              </a:solidFill>
              <a:latin typeface="Comic Sans MS" panose="030F0702030302020204" pitchFamily="66" charset="0"/>
            </a:endParaRPr>
          </a:p>
          <a:p>
            <a:pPr marL="0" indent="0" algn="l" rtl="0">
              <a:buNone/>
            </a:pPr>
            <a:r>
              <a:rPr lang="en-US" sz="2400" dirty="0">
                <a:latin typeface="Comic Sans MS" panose="030F0702030302020204" pitchFamily="66" charset="0"/>
              </a:rPr>
              <a:t>4. Keep eye contact when you speak to someone.</a:t>
            </a:r>
          </a:p>
          <a:p>
            <a:pPr marL="0" indent="0" algn="l" rtl="0">
              <a:buNone/>
            </a:pPr>
            <a:r>
              <a:rPr lang="ar-SA" sz="2400" dirty="0">
                <a:solidFill>
                  <a:srgbClr val="0070C0"/>
                </a:solidFill>
                <a:latin typeface="Comic Sans MS" panose="030F0702030302020204" pitchFamily="66" charset="0"/>
              </a:rPr>
              <a:t>حافظ على التواصل بالعين عن تحدثك مع الشخص الاخر </a:t>
            </a:r>
            <a:endParaRPr lang="ar-SA" dirty="0">
              <a:solidFill>
                <a:srgbClr val="0070C0"/>
              </a:solidFill>
              <a:latin typeface="Comic Sans MS" panose="030F0702030302020204" pitchFamily="66" charset="0"/>
            </a:endParaRPr>
          </a:p>
        </p:txBody>
      </p:sp>
      <p:pic>
        <p:nvPicPr>
          <p:cNvPr id="4" name="صورة 3">
            <a:extLst>
              <a:ext uri="{FF2B5EF4-FFF2-40B4-BE49-F238E27FC236}">
                <a16:creationId xmlns:a16="http://schemas.microsoft.com/office/drawing/2014/main" id="{0557FC9D-ECBE-44ED-B88C-4B4F3B1F2AFA}"/>
              </a:ext>
            </a:extLst>
          </p:cNvPr>
          <p:cNvPicPr>
            <a:picLocks noChangeAspect="1"/>
          </p:cNvPicPr>
          <p:nvPr/>
        </p:nvPicPr>
        <p:blipFill>
          <a:blip r:embed="rId2"/>
          <a:stretch>
            <a:fillRect/>
          </a:stretch>
        </p:blipFill>
        <p:spPr>
          <a:xfrm>
            <a:off x="7042245" y="381497"/>
            <a:ext cx="1951627" cy="4324193"/>
          </a:xfrm>
          <a:prstGeom prst="rect">
            <a:avLst/>
          </a:prstGeom>
        </p:spPr>
      </p:pic>
    </p:spTree>
    <p:extLst>
      <p:ext uri="{BB962C8B-B14F-4D97-AF65-F5344CB8AC3E}">
        <p14:creationId xmlns:p14="http://schemas.microsoft.com/office/powerpoint/2010/main" val="16826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29536CC-3D9C-4A31-BB4D-B3834041B93C}"/>
              </a:ext>
            </a:extLst>
          </p:cNvPr>
          <p:cNvPicPr>
            <a:picLocks noChangeAspect="1"/>
          </p:cNvPicPr>
          <p:nvPr/>
        </p:nvPicPr>
        <p:blipFill>
          <a:blip r:embed="rId4"/>
          <a:stretch>
            <a:fillRect/>
          </a:stretch>
        </p:blipFill>
        <p:spPr>
          <a:xfrm>
            <a:off x="3421179" y="96883"/>
            <a:ext cx="3088803" cy="1063175"/>
          </a:xfrm>
          <a:prstGeom prst="rect">
            <a:avLst/>
          </a:prstGeom>
        </p:spPr>
      </p:pic>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064525" y="1192504"/>
            <a:ext cx="7738283"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Greeting Line </a:t>
            </a:r>
            <a:r>
              <a:rPr lang="ar-SA" sz="2400" dirty="0">
                <a:solidFill>
                  <a:srgbClr val="C00000"/>
                </a:solidFill>
                <a:latin typeface="Comic Sans MS" panose="030F0702030302020204" pitchFamily="66" charset="0"/>
                <a:cs typeface="+mj-cs"/>
              </a:rPr>
              <a:t>طابور التحية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mj-cs"/>
              </a:rPr>
              <a:t>Talk to the teacher and leader. </a:t>
            </a:r>
            <a:r>
              <a:rPr lang="ar-SA" sz="2400" dirty="0">
                <a:solidFill>
                  <a:srgbClr val="C00000"/>
                </a:solidFill>
                <a:latin typeface="Comic Sans MS" panose="030F0702030302020204" pitchFamily="66" charset="0"/>
                <a:cs typeface="+mj-cs"/>
              </a:rPr>
              <a:t>تحدث إلى المعلم والطالب القائد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197282"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2" name="صورة 1">
            <a:extLst>
              <a:ext uri="{FF2B5EF4-FFF2-40B4-BE49-F238E27FC236}">
                <a16:creationId xmlns:a16="http://schemas.microsoft.com/office/drawing/2014/main" id="{9F777C91-B80C-4384-B13C-FCD478DC7A8E}"/>
              </a:ext>
            </a:extLst>
          </p:cNvPr>
          <p:cNvPicPr>
            <a:picLocks noChangeAspect="1"/>
          </p:cNvPicPr>
          <p:nvPr/>
        </p:nvPicPr>
        <p:blipFill>
          <a:blip r:embed="rId5"/>
          <a:stretch>
            <a:fillRect/>
          </a:stretch>
        </p:blipFill>
        <p:spPr>
          <a:xfrm>
            <a:off x="361057" y="2069596"/>
            <a:ext cx="6080688" cy="4257675"/>
          </a:xfrm>
          <a:prstGeom prst="rect">
            <a:avLst/>
          </a:prstGeom>
        </p:spPr>
      </p:pic>
      <p:pic>
        <p:nvPicPr>
          <p:cNvPr id="3" name="We Can 3 (2016) SB_CD 1_04">
            <a:hlinkClick r:id="" action="ppaction://media"/>
            <a:extLst>
              <a:ext uri="{FF2B5EF4-FFF2-40B4-BE49-F238E27FC236}">
                <a16:creationId xmlns:a16="http://schemas.microsoft.com/office/drawing/2014/main" id="{0166B1DD-FA2B-4F9B-A629-E034121C87C2}"/>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WatercolorSponge/>
                    </a14:imgEffect>
                  </a14:imgLayer>
                </a14:imgProps>
              </a:ext>
            </a:extLst>
          </a:blip>
          <a:stretch>
            <a:fillRect/>
          </a:stretch>
        </p:blipFill>
        <p:spPr>
          <a:xfrm flipH="1">
            <a:off x="7092287" y="2305334"/>
            <a:ext cx="1123666" cy="1123666"/>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0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5" grpId="0"/>
      <p:bldP spid="6" grpId="0" build="p"/>
      <p:bldP spid="7"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266</Words>
  <Application>Microsoft Office PowerPoint</Application>
  <PresentationFormat>عرض على الشاشة (4:3)</PresentationFormat>
  <Paragraphs>47</Paragraphs>
  <Slides>12</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12</vt:i4>
      </vt:variant>
    </vt:vector>
  </HeadingPairs>
  <TitlesOfParts>
    <vt:vector size="17"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35</cp:revision>
  <dcterms:created xsi:type="dcterms:W3CDTF">2020-07-29T08:50:48Z</dcterms:created>
  <dcterms:modified xsi:type="dcterms:W3CDTF">2020-08-31T12:06:00Z</dcterms:modified>
</cp:coreProperties>
</file>