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17" r:id="rId6"/>
    <p:sldId id="306" r:id="rId7"/>
    <p:sldId id="313" r:id="rId8"/>
    <p:sldId id="316" r:id="rId9"/>
    <p:sldId id="293" r:id="rId10"/>
    <p:sldId id="318" r:id="rId11"/>
    <p:sldId id="320" r:id="rId12"/>
    <p:sldId id="319" r:id="rId13"/>
    <p:sldId id="321" r:id="rId14"/>
    <p:sldId id="322" r:id="rId15"/>
    <p:sldId id="324" r:id="rId16"/>
    <p:sldId id="323" r:id="rId17"/>
    <p:sldId id="310" r:id="rId18"/>
    <p:sldId id="294" r:id="rId19"/>
    <p:sldId id="30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libri Light" panose="020F0302020204030204" pitchFamily="34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FDB"/>
    <a:srgbClr val="55257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27/01/42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62541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1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238234" y="477673"/>
            <a:ext cx="53362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Listen, point, and say. Then write. 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ar-SA" sz="2400" dirty="0">
                <a:solidFill>
                  <a:srgbClr val="FF0000"/>
                </a:solidFill>
                <a:cs typeface="+mj-cs"/>
              </a:rPr>
              <a:t>استمع ، تبع ، وأعد القراءة . ثم اكتب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665027" y="39578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F03F879-8DD6-4FF2-9BC1-B01E1A38F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95" y="1308670"/>
            <a:ext cx="6546804" cy="5010246"/>
          </a:xfrm>
          <a:prstGeom prst="rect">
            <a:avLst/>
          </a:prstGeom>
        </p:spPr>
      </p:pic>
      <p:pic>
        <p:nvPicPr>
          <p:cNvPr id="3" name="We Can 5 (2016) SB_CD 1_06">
            <a:hlinkClick r:id="" action="ppaction://media"/>
            <a:extLst>
              <a:ext uri="{FF2B5EF4-FFF2-40B4-BE49-F238E27FC236}">
                <a16:creationId xmlns:a16="http://schemas.microsoft.com/office/drawing/2014/main" id="{E4CF166B-5207-4D4F-9B4A-30D50B53C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7053617" y="2100617"/>
            <a:ext cx="1041779" cy="104177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6E2461-C358-4F9D-AAE8-1C1A118E2726}"/>
              </a:ext>
            </a:extLst>
          </p:cNvPr>
          <p:cNvSpPr txBox="1"/>
          <p:nvPr/>
        </p:nvSpPr>
        <p:spPr>
          <a:xfrm>
            <a:off x="2736376" y="2180611"/>
            <a:ext cx="18970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</a:rPr>
              <a:t>اسمك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31A0E4-08D2-4EC7-BCBD-C95F9CB3EAAF}"/>
              </a:ext>
            </a:extLst>
          </p:cNvPr>
          <p:cNvSpPr txBox="1"/>
          <p:nvPr/>
        </p:nvSpPr>
        <p:spPr>
          <a:xfrm>
            <a:off x="2452044" y="2851627"/>
            <a:ext cx="18970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3300"/>
                </a:solidFill>
              </a:rPr>
              <a:t>Pete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ar-SA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B67562-8EB2-4C1E-96E2-CD633552E71C}"/>
              </a:ext>
            </a:extLst>
          </p:cNvPr>
          <p:cNvSpPr txBox="1"/>
          <p:nvPr/>
        </p:nvSpPr>
        <p:spPr>
          <a:xfrm>
            <a:off x="2440668" y="3549940"/>
            <a:ext cx="21927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Jasmine  </a:t>
            </a:r>
            <a:r>
              <a:rPr lang="ar-SA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FA37E66-EE7F-4605-847F-5F0AAAB9175C}"/>
              </a:ext>
            </a:extLst>
          </p:cNvPr>
          <p:cNvSpPr txBox="1"/>
          <p:nvPr/>
        </p:nvSpPr>
        <p:spPr>
          <a:xfrm>
            <a:off x="2511180" y="4316492"/>
            <a:ext cx="3002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</a:rPr>
              <a:t>Kim and Jasmine  </a:t>
            </a:r>
            <a:r>
              <a:rPr lang="ar-SA" sz="2800" b="1" dirty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A647705-6FB0-4E79-815D-23E80D89D694}"/>
              </a:ext>
            </a:extLst>
          </p:cNvPr>
          <p:cNvSpPr txBox="1"/>
          <p:nvPr/>
        </p:nvSpPr>
        <p:spPr>
          <a:xfrm>
            <a:off x="2497532" y="5039824"/>
            <a:ext cx="2784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اسمك واسم صديقك </a:t>
            </a:r>
            <a:r>
              <a:rPr lang="en-US" sz="2800" b="1" dirty="0">
                <a:solidFill>
                  <a:srgbClr val="0070C0"/>
                </a:solidFill>
              </a:rPr>
              <a:t>  </a:t>
            </a:r>
            <a:r>
              <a:rPr lang="ar-SA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A05D8D5-511E-4764-9B55-5DA45824271E}"/>
              </a:ext>
            </a:extLst>
          </p:cNvPr>
          <p:cNvSpPr txBox="1"/>
          <p:nvPr/>
        </p:nvSpPr>
        <p:spPr>
          <a:xfrm>
            <a:off x="2674956" y="5681272"/>
            <a:ext cx="26067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</a:rPr>
              <a:t>Judy and Rose  </a:t>
            </a:r>
            <a:r>
              <a:rPr lang="ar-SA" sz="2800" b="1" dirty="0">
                <a:solidFill>
                  <a:srgbClr val="00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742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347418" y="409433"/>
            <a:ext cx="56228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Talk about your family with a partner.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  <a:cs typeface="+mj-cs"/>
              </a:rPr>
              <a:t>تحدث عن عائلتك مع صديقك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746915" y="39578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1026" name="Picture 2" descr="Vector Naadloos Patroon Groep Van Arabische Mannen En Vrouwen Staan ??samen  In Verschillende Traditionele Islamitische Kleding. Royalty Vrije Cliparts,  Vectoren, En Stock Illustratie. Image 68016107.">
            <a:extLst>
              <a:ext uri="{FF2B5EF4-FFF2-40B4-BE49-F238E27FC236}">
                <a16:creationId xmlns:a16="http://schemas.microsoft.com/office/drawing/2014/main" id="{EB58672D-16D6-45E0-8B3E-90A769B1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3" y="1490592"/>
            <a:ext cx="3784197" cy="47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973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73F7301-DDBD-4492-AC14-79BEAA916532}"/>
              </a:ext>
            </a:extLst>
          </p:cNvPr>
          <p:cNvSpPr txBox="1"/>
          <p:nvPr/>
        </p:nvSpPr>
        <p:spPr>
          <a:xfrm>
            <a:off x="272956" y="382137"/>
            <a:ext cx="842066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لدينا في اللغة الإنجليزية ما يسمى بضمائر الملكية وهي على نوعين</a:t>
            </a:r>
          </a:p>
          <a:p>
            <a:pPr algn="ctr" rtl="1"/>
            <a:r>
              <a:rPr lang="ar-SA" sz="2400" b="1" dirty="0"/>
              <a:t>مجموعة تأتي قبل الشيء الذي نتحدث عنه مثل : </a:t>
            </a:r>
          </a:p>
          <a:p>
            <a:pPr algn="r" rtl="1"/>
            <a:endParaRPr lang="ar-SA" sz="2400" b="1" dirty="0"/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ي = </a:t>
            </a:r>
            <a:r>
              <a:rPr lang="en-US" sz="2400" b="1" dirty="0">
                <a:solidFill>
                  <a:srgbClr val="002060"/>
                </a:solidFill>
              </a:rPr>
              <a:t>my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كتابي = </a:t>
            </a:r>
            <a:r>
              <a:rPr lang="en-US" sz="2400" b="1" dirty="0">
                <a:solidFill>
                  <a:srgbClr val="002060"/>
                </a:solidFill>
              </a:rPr>
              <a:t>my book </a:t>
            </a:r>
            <a:r>
              <a:rPr lang="ar-SA" sz="2400" b="1" dirty="0">
                <a:solidFill>
                  <a:srgbClr val="002060"/>
                </a:solidFill>
              </a:rPr>
              <a:t>			أخي = </a:t>
            </a:r>
            <a:r>
              <a:rPr lang="en-US" sz="2400" b="1" dirty="0">
                <a:solidFill>
                  <a:srgbClr val="002060"/>
                </a:solidFill>
              </a:rPr>
              <a:t>my brother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ك أو كم = </a:t>
            </a:r>
            <a:r>
              <a:rPr lang="en-US" sz="2400" b="1" dirty="0">
                <a:solidFill>
                  <a:srgbClr val="00B050"/>
                </a:solidFill>
              </a:rPr>
              <a:t>your </a:t>
            </a:r>
            <a:r>
              <a:rPr lang="ar-SA" sz="2400" b="1" dirty="0">
                <a:solidFill>
                  <a:srgbClr val="00B050"/>
                </a:solidFill>
              </a:rPr>
              <a:t> ( للمفرد والجمع ) </a:t>
            </a: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قلمك = </a:t>
            </a:r>
            <a:r>
              <a:rPr lang="en-US" sz="2400" b="1" dirty="0">
                <a:solidFill>
                  <a:srgbClr val="00B050"/>
                </a:solidFill>
              </a:rPr>
              <a:t>your pen </a:t>
            </a:r>
            <a:r>
              <a:rPr lang="ar-SA" sz="2400" b="1" dirty="0">
                <a:solidFill>
                  <a:srgbClr val="00B050"/>
                </a:solidFill>
              </a:rPr>
              <a:t>			فصلكم = </a:t>
            </a:r>
            <a:r>
              <a:rPr lang="en-US" sz="2400" b="1" dirty="0">
                <a:solidFill>
                  <a:srgbClr val="00B050"/>
                </a:solidFill>
              </a:rPr>
              <a:t>your classroom 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ـه = </a:t>
            </a:r>
            <a:r>
              <a:rPr lang="en-US" sz="2400" b="1" dirty="0">
                <a:solidFill>
                  <a:srgbClr val="002060"/>
                </a:solidFill>
              </a:rPr>
              <a:t>his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أخته = </a:t>
            </a:r>
            <a:r>
              <a:rPr lang="en-US" sz="2400" b="1" dirty="0">
                <a:solidFill>
                  <a:srgbClr val="002060"/>
                </a:solidFill>
              </a:rPr>
              <a:t>his sister </a:t>
            </a:r>
            <a:r>
              <a:rPr lang="ar-SA" sz="2400" b="1" dirty="0">
                <a:solidFill>
                  <a:srgbClr val="002060"/>
                </a:solidFill>
              </a:rPr>
              <a:t>			مفتاحه = </a:t>
            </a:r>
            <a:r>
              <a:rPr lang="en-US" sz="2400" b="1" dirty="0">
                <a:solidFill>
                  <a:srgbClr val="002060"/>
                </a:solidFill>
              </a:rPr>
              <a:t>his key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ها = </a:t>
            </a:r>
            <a:r>
              <a:rPr lang="en-US" sz="2400" b="1" dirty="0">
                <a:solidFill>
                  <a:srgbClr val="00B050"/>
                </a:solidFill>
              </a:rPr>
              <a:t>her 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عائلتها = </a:t>
            </a:r>
            <a:r>
              <a:rPr lang="en-US" sz="2400" b="1" dirty="0">
                <a:solidFill>
                  <a:srgbClr val="00B050"/>
                </a:solidFill>
              </a:rPr>
              <a:t>her family </a:t>
            </a:r>
            <a:r>
              <a:rPr lang="ar-SA" sz="2400" b="1" dirty="0">
                <a:solidFill>
                  <a:srgbClr val="00B050"/>
                </a:solidFill>
              </a:rPr>
              <a:t>		كتابها = </a:t>
            </a:r>
            <a:r>
              <a:rPr lang="en-US" sz="2400" b="1" dirty="0">
                <a:solidFill>
                  <a:srgbClr val="00B050"/>
                </a:solidFill>
              </a:rPr>
              <a:t>her book 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</a:t>
            </a:r>
            <a:r>
              <a:rPr lang="ar-SA" sz="2400" b="1" dirty="0" err="1">
                <a:solidFill>
                  <a:srgbClr val="002060"/>
                </a:solidFill>
              </a:rPr>
              <a:t>نا</a:t>
            </a:r>
            <a:r>
              <a:rPr lang="ar-SA" sz="2400" b="1" dirty="0">
                <a:solidFill>
                  <a:srgbClr val="002060"/>
                </a:solidFill>
              </a:rPr>
              <a:t> = </a:t>
            </a:r>
            <a:r>
              <a:rPr lang="en-US" sz="2400" b="1" dirty="0">
                <a:solidFill>
                  <a:srgbClr val="002060"/>
                </a:solidFill>
              </a:rPr>
              <a:t>our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كتبنا = </a:t>
            </a:r>
            <a:r>
              <a:rPr lang="en-US" sz="2400" b="1" dirty="0">
                <a:solidFill>
                  <a:srgbClr val="002060"/>
                </a:solidFill>
              </a:rPr>
              <a:t>our books </a:t>
            </a:r>
            <a:r>
              <a:rPr lang="ar-SA" sz="2400" b="1" dirty="0">
                <a:solidFill>
                  <a:srgbClr val="002060"/>
                </a:solidFill>
              </a:rPr>
              <a:t>			كرتنا = </a:t>
            </a:r>
            <a:r>
              <a:rPr lang="en-US" sz="2400" b="1" dirty="0">
                <a:solidFill>
                  <a:srgbClr val="002060"/>
                </a:solidFill>
              </a:rPr>
              <a:t>our ball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هم أو هن = </a:t>
            </a:r>
            <a:r>
              <a:rPr lang="en-US" sz="2400" b="1" dirty="0">
                <a:solidFill>
                  <a:srgbClr val="00B050"/>
                </a:solidFill>
              </a:rPr>
              <a:t>their 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أقلامهم = </a:t>
            </a:r>
            <a:r>
              <a:rPr lang="en-US" sz="2400" b="1" dirty="0">
                <a:solidFill>
                  <a:srgbClr val="00B050"/>
                </a:solidFill>
              </a:rPr>
              <a:t>their pens </a:t>
            </a:r>
            <a:r>
              <a:rPr lang="ar-SA" sz="2400" b="1" dirty="0">
                <a:solidFill>
                  <a:srgbClr val="00B050"/>
                </a:solidFill>
              </a:rPr>
              <a:t>		كتبهن = </a:t>
            </a:r>
            <a:r>
              <a:rPr lang="en-US" sz="2400" b="1" dirty="0">
                <a:solidFill>
                  <a:srgbClr val="00B050"/>
                </a:solidFill>
              </a:rPr>
              <a:t>their books 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27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73F7301-DDBD-4492-AC14-79BEAA916532}"/>
              </a:ext>
            </a:extLst>
          </p:cNvPr>
          <p:cNvSpPr txBox="1"/>
          <p:nvPr/>
        </p:nvSpPr>
        <p:spPr>
          <a:xfrm>
            <a:off x="272956" y="382137"/>
            <a:ext cx="842066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/>
              <a:t>المجموعة الثانية تأتي بعد الشيء الذي نتحدث </a:t>
            </a:r>
          </a:p>
          <a:p>
            <a:pPr algn="ctr" rtl="1"/>
            <a:r>
              <a:rPr lang="ar-SA" sz="2400" b="1" dirty="0"/>
              <a:t>وتكون عند الإجابة على سؤال </a:t>
            </a:r>
            <a:r>
              <a:rPr lang="ar-SA" sz="2400" b="1" dirty="0">
                <a:solidFill>
                  <a:srgbClr val="C00000"/>
                </a:solidFill>
              </a:rPr>
              <a:t>( لمن </a:t>
            </a:r>
            <a:r>
              <a:rPr lang="en-US" sz="2400" b="1" dirty="0">
                <a:solidFill>
                  <a:srgbClr val="C00000"/>
                </a:solidFill>
              </a:rPr>
              <a:t>Whose</a:t>
            </a:r>
            <a:r>
              <a:rPr lang="ar-SA" sz="2400" b="1" dirty="0">
                <a:solidFill>
                  <a:srgbClr val="C00000"/>
                </a:solidFill>
              </a:rPr>
              <a:t> )</a:t>
            </a:r>
          </a:p>
          <a:p>
            <a:pPr algn="r" rtl="1"/>
            <a:endParaRPr lang="ar-SA" sz="2400" b="1" dirty="0"/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ملكي = </a:t>
            </a:r>
            <a:r>
              <a:rPr lang="en-US" sz="2400" b="1" dirty="0">
                <a:solidFill>
                  <a:srgbClr val="002060"/>
                </a:solidFill>
              </a:rPr>
              <a:t>mine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هذا القلم ملكي = </a:t>
            </a:r>
            <a:r>
              <a:rPr lang="en-US" sz="2400" b="1" dirty="0">
                <a:solidFill>
                  <a:srgbClr val="002060"/>
                </a:solidFill>
              </a:rPr>
              <a:t>This pen is mine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لك أو لكم = </a:t>
            </a:r>
            <a:r>
              <a:rPr lang="en-US" sz="2400" b="1" dirty="0">
                <a:solidFill>
                  <a:srgbClr val="00B050"/>
                </a:solidFill>
              </a:rPr>
              <a:t>yours </a:t>
            </a:r>
            <a:r>
              <a:rPr lang="ar-SA" sz="2400" b="1" dirty="0">
                <a:solidFill>
                  <a:srgbClr val="00B050"/>
                </a:solidFill>
              </a:rPr>
              <a:t> ( للمفرد والجمع ) </a:t>
            </a: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هذه الكتب ملك أو ملككم = </a:t>
            </a:r>
            <a:r>
              <a:rPr lang="en-US" sz="2400" b="1" dirty="0">
                <a:solidFill>
                  <a:srgbClr val="00B050"/>
                </a:solidFill>
              </a:rPr>
              <a:t>These books are yours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ملكه = </a:t>
            </a:r>
            <a:r>
              <a:rPr lang="en-US" sz="2400" b="1" dirty="0">
                <a:solidFill>
                  <a:srgbClr val="002060"/>
                </a:solidFill>
              </a:rPr>
              <a:t>his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هذا القميص ملكه = </a:t>
            </a:r>
            <a:r>
              <a:rPr lang="en-US" sz="2400" b="1" dirty="0">
                <a:solidFill>
                  <a:srgbClr val="002060"/>
                </a:solidFill>
              </a:rPr>
              <a:t>This shirt is his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ملكها = </a:t>
            </a:r>
            <a:r>
              <a:rPr lang="en-US" sz="2400" b="1" dirty="0">
                <a:solidFill>
                  <a:srgbClr val="00B050"/>
                </a:solidFill>
              </a:rPr>
              <a:t>hers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هذا الفستان ملكها = </a:t>
            </a:r>
            <a:r>
              <a:rPr lang="en-US" sz="2400" b="1" dirty="0">
                <a:solidFill>
                  <a:srgbClr val="00B050"/>
                </a:solidFill>
              </a:rPr>
              <a:t>This dress is hers 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ملكنا = </a:t>
            </a:r>
            <a:r>
              <a:rPr lang="en-US" sz="2400" b="1" dirty="0">
                <a:solidFill>
                  <a:srgbClr val="002060"/>
                </a:solidFill>
              </a:rPr>
              <a:t>ours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				هذا المنزل ملكنا = </a:t>
            </a:r>
            <a:r>
              <a:rPr lang="en-US" sz="2400" b="1" dirty="0">
                <a:solidFill>
                  <a:srgbClr val="002060"/>
                </a:solidFill>
              </a:rPr>
              <a:t>This house is ours 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ملكهم / ملكهن = </a:t>
            </a:r>
            <a:r>
              <a:rPr lang="en-US" sz="2400" b="1" dirty="0">
                <a:solidFill>
                  <a:srgbClr val="00B050"/>
                </a:solidFill>
              </a:rPr>
              <a:t>theirs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				هذه الكرة ملكهم = </a:t>
            </a:r>
            <a:r>
              <a:rPr lang="en-US" sz="2400" b="1" dirty="0">
                <a:solidFill>
                  <a:srgbClr val="00B050"/>
                </a:solidFill>
              </a:rPr>
              <a:t>This ball is theirs 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72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73F7301-DDBD-4492-AC14-79BEAA916532}"/>
              </a:ext>
            </a:extLst>
          </p:cNvPr>
          <p:cNvSpPr txBox="1"/>
          <p:nvPr/>
        </p:nvSpPr>
        <p:spPr>
          <a:xfrm>
            <a:off x="859808" y="887104"/>
            <a:ext cx="573206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أمثلة : </a:t>
            </a:r>
          </a:p>
          <a:p>
            <a:pPr algn="r" rtl="1"/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هذا كتابي </a:t>
            </a:r>
            <a:r>
              <a:rPr lang="en-US" sz="2400" b="1" dirty="0">
                <a:solidFill>
                  <a:srgbClr val="0070C0"/>
                </a:solidFill>
              </a:rPr>
              <a:t>This is my book </a:t>
            </a:r>
            <a:endParaRPr lang="ar-SA" sz="2400" b="1" dirty="0">
              <a:solidFill>
                <a:srgbClr val="0070C0"/>
              </a:solidFill>
            </a:endParaRPr>
          </a:p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لمن هذا الكتاب ؟ </a:t>
            </a:r>
            <a:r>
              <a:rPr lang="en-US" sz="2400" b="1" dirty="0">
                <a:solidFill>
                  <a:srgbClr val="0070C0"/>
                </a:solidFill>
              </a:rPr>
              <a:t>Whose book is this ? </a:t>
            </a:r>
            <a:endParaRPr lang="ar-SA" sz="2400" b="1" dirty="0">
              <a:solidFill>
                <a:srgbClr val="0070C0"/>
              </a:solidFill>
            </a:endParaRPr>
          </a:p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إنه ملكي </a:t>
            </a:r>
            <a:r>
              <a:rPr lang="en-US" sz="2400" b="1" dirty="0">
                <a:solidFill>
                  <a:srgbClr val="0070C0"/>
                </a:solidFill>
              </a:rPr>
              <a:t>It’s mine </a:t>
            </a:r>
            <a:endParaRPr lang="ar-SA" sz="2400" b="1" dirty="0">
              <a:solidFill>
                <a:srgbClr val="0070C0"/>
              </a:solidFill>
            </a:endParaRPr>
          </a:p>
          <a:p>
            <a:pPr algn="r" rtl="1"/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هذا قلمها </a:t>
            </a:r>
            <a:r>
              <a:rPr lang="en-US" sz="2400" b="1" dirty="0">
                <a:solidFill>
                  <a:srgbClr val="00B050"/>
                </a:solidFill>
              </a:rPr>
              <a:t>This is her pen </a:t>
            </a: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لمن هذا القلم ؟ </a:t>
            </a:r>
            <a:r>
              <a:rPr lang="en-US" sz="2400" b="1" dirty="0">
                <a:solidFill>
                  <a:srgbClr val="00B050"/>
                </a:solidFill>
              </a:rPr>
              <a:t>Whose pen is this ? 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B050"/>
                </a:solidFill>
              </a:rPr>
              <a:t>إنه ملكها </a:t>
            </a:r>
            <a:r>
              <a:rPr lang="en-US" sz="2400" b="1" dirty="0">
                <a:solidFill>
                  <a:srgbClr val="00B050"/>
                </a:solidFill>
              </a:rPr>
              <a:t>It’s hers </a:t>
            </a:r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endParaRPr lang="ar-SA" sz="2400" b="1" dirty="0">
              <a:solidFill>
                <a:srgbClr val="00B050"/>
              </a:solidFill>
            </a:endParaRPr>
          </a:p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وفي حالة الاسم ، فإننا نضيف حرف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ar-SA" sz="2400" b="1" dirty="0">
                <a:solidFill>
                  <a:srgbClr val="0070C0"/>
                </a:solidFill>
              </a:rPr>
              <a:t> في اخر الاسم </a:t>
            </a:r>
          </a:p>
          <a:p>
            <a:pPr algn="r" rtl="1"/>
            <a:r>
              <a:rPr lang="ar-SA" sz="2400" b="1" dirty="0">
                <a:solidFill>
                  <a:srgbClr val="0070C0"/>
                </a:solidFill>
              </a:rPr>
              <a:t>هذا القبوع ملك ستيف </a:t>
            </a:r>
            <a:r>
              <a:rPr lang="en-US" sz="2400" b="1" dirty="0">
                <a:solidFill>
                  <a:srgbClr val="0070C0"/>
                </a:solidFill>
              </a:rPr>
              <a:t>This is Steve’s cap </a:t>
            </a:r>
            <a:endParaRPr lang="ar-S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45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095F65-9EF1-403E-BC10-C8882CAA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872" y="2873828"/>
            <a:ext cx="3988255" cy="1110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 dirty="0">
                <a:solidFill>
                  <a:srgbClr val="C00000"/>
                </a:solidFill>
              </a:rPr>
              <a:t>وقت التحدي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DD003C-5762-4564-857D-4B446AE42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93" y="1385659"/>
            <a:ext cx="5250013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548FD3F-2F9B-406A-8910-421866181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2" y="1296538"/>
            <a:ext cx="6537280" cy="506354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A24686D-59D8-49BF-965D-5FC39C735CCD}"/>
              </a:ext>
            </a:extLst>
          </p:cNvPr>
          <p:cNvSpPr txBox="1"/>
          <p:nvPr/>
        </p:nvSpPr>
        <p:spPr>
          <a:xfrm>
            <a:off x="2402007" y="150124"/>
            <a:ext cx="522709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Whose … are these ? </a:t>
            </a:r>
            <a:r>
              <a:rPr lang="ar-SA" sz="2000" dirty="0">
                <a:solidFill>
                  <a:srgbClr val="FF0000"/>
                </a:solidFill>
                <a:latin typeface="Comic Sans MS" panose="030F0702030302020204" pitchFamily="66" charset="0"/>
                <a:cs typeface="+mj-cs"/>
              </a:rPr>
              <a:t>لمن ... هذه ؟ 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Whose clothes are these ? </a:t>
            </a:r>
            <a:r>
              <a:rPr lang="ar-SA" sz="2000" dirty="0">
                <a:solidFill>
                  <a:srgbClr val="FF0000"/>
                </a:solidFill>
                <a:latin typeface="Comic Sans MS" panose="030F0702030302020204" pitchFamily="66" charset="0"/>
                <a:cs typeface="+mj-cs"/>
              </a:rPr>
              <a:t>لمن هذه الملابس ؟ 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Listen and match ? </a:t>
            </a:r>
            <a:r>
              <a:rPr lang="ar-SA" sz="2000" dirty="0">
                <a:solidFill>
                  <a:srgbClr val="FF0000"/>
                </a:solidFill>
                <a:latin typeface="Comic Sans MS" panose="030F0702030302020204" pitchFamily="66" charset="0"/>
                <a:cs typeface="+mj-cs"/>
              </a:rPr>
              <a:t>استمع ثم صل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54816FC-FD3B-4AB1-9279-F9F567CF47CD}"/>
              </a:ext>
            </a:extLst>
          </p:cNvPr>
          <p:cNvSpPr/>
          <p:nvPr/>
        </p:nvSpPr>
        <p:spPr>
          <a:xfrm>
            <a:off x="1705971" y="378176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5" name="We Can 5 (2016) SB_CD 1_07">
            <a:hlinkClick r:id="" action="ppaction://media"/>
            <a:extLst>
              <a:ext uri="{FF2B5EF4-FFF2-40B4-BE49-F238E27FC236}">
                <a16:creationId xmlns:a16="http://schemas.microsoft.com/office/drawing/2014/main" id="{E5C54DBF-0BE8-4C1D-BF70-DBE58A759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55977" y="2849082"/>
            <a:ext cx="946245" cy="946245"/>
          </a:xfrm>
          <a:prstGeom prst="rect">
            <a:avLst/>
          </a:prstGeom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0DC52D31-6BBA-42CD-8796-57FE7B2334DB}"/>
              </a:ext>
            </a:extLst>
          </p:cNvPr>
          <p:cNvCxnSpPr/>
          <p:nvPr/>
        </p:nvCxnSpPr>
        <p:spPr>
          <a:xfrm flipV="1">
            <a:off x="2156346" y="3429000"/>
            <a:ext cx="2415654" cy="1661615"/>
          </a:xfrm>
          <a:prstGeom prst="straightConnector1">
            <a:avLst/>
          </a:prstGeom>
          <a:ln w="38100">
            <a:solidFill>
              <a:srgbClr val="E91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7330345A-17E3-48E1-A9AA-C42FA0E5389B}"/>
              </a:ext>
            </a:extLst>
          </p:cNvPr>
          <p:cNvCxnSpPr>
            <a:cxnSpLocks/>
          </p:cNvCxnSpPr>
          <p:nvPr/>
        </p:nvCxnSpPr>
        <p:spPr>
          <a:xfrm flipV="1">
            <a:off x="4572000" y="3429000"/>
            <a:ext cx="178557" cy="1792367"/>
          </a:xfrm>
          <a:prstGeom prst="straightConnector1">
            <a:avLst/>
          </a:prstGeom>
          <a:ln w="38100">
            <a:solidFill>
              <a:srgbClr val="E91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182AE55A-7C55-44F0-8FD5-86458F7C2647}"/>
              </a:ext>
            </a:extLst>
          </p:cNvPr>
          <p:cNvCxnSpPr>
            <a:cxnSpLocks/>
          </p:cNvCxnSpPr>
          <p:nvPr/>
        </p:nvCxnSpPr>
        <p:spPr>
          <a:xfrm flipH="1" flipV="1">
            <a:off x="4941060" y="3429000"/>
            <a:ext cx="941126" cy="1792367"/>
          </a:xfrm>
          <a:prstGeom prst="straightConnector1">
            <a:avLst/>
          </a:prstGeom>
          <a:ln w="38100">
            <a:solidFill>
              <a:srgbClr val="E91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A0301E89-72E9-4A58-A42E-3B4E2EF3542A}"/>
              </a:ext>
            </a:extLst>
          </p:cNvPr>
          <p:cNvCxnSpPr>
            <a:cxnSpLocks/>
          </p:cNvCxnSpPr>
          <p:nvPr/>
        </p:nvCxnSpPr>
        <p:spPr>
          <a:xfrm flipV="1">
            <a:off x="1351128" y="3167496"/>
            <a:ext cx="1934289" cy="26150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831ECE96-DA1D-41F3-B905-2DE77838021F}"/>
              </a:ext>
            </a:extLst>
          </p:cNvPr>
          <p:cNvCxnSpPr>
            <a:cxnSpLocks/>
          </p:cNvCxnSpPr>
          <p:nvPr/>
        </p:nvCxnSpPr>
        <p:spPr>
          <a:xfrm flipV="1">
            <a:off x="3364173" y="3298248"/>
            <a:ext cx="0" cy="179236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CF47682B-F212-427C-969B-224597F2A38B}"/>
              </a:ext>
            </a:extLst>
          </p:cNvPr>
          <p:cNvCxnSpPr>
            <a:cxnSpLocks/>
          </p:cNvCxnSpPr>
          <p:nvPr/>
        </p:nvCxnSpPr>
        <p:spPr>
          <a:xfrm flipV="1">
            <a:off x="1160625" y="3193576"/>
            <a:ext cx="995721" cy="189703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18D7767E-F580-4FC8-98C2-585DEDB21678}"/>
              </a:ext>
            </a:extLst>
          </p:cNvPr>
          <p:cNvCxnSpPr>
            <a:cxnSpLocks/>
          </p:cNvCxnSpPr>
          <p:nvPr/>
        </p:nvCxnSpPr>
        <p:spPr>
          <a:xfrm flipH="1" flipV="1">
            <a:off x="2280882" y="3298248"/>
            <a:ext cx="2194448" cy="112362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3A5D0189-4683-4A01-A2EF-8DD168B6C982}"/>
              </a:ext>
            </a:extLst>
          </p:cNvPr>
          <p:cNvCxnSpPr>
            <a:cxnSpLocks/>
          </p:cNvCxnSpPr>
          <p:nvPr/>
        </p:nvCxnSpPr>
        <p:spPr>
          <a:xfrm flipH="1" flipV="1">
            <a:off x="2280882" y="3193576"/>
            <a:ext cx="3371564" cy="59422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BD6CCD90-5AE1-4F8C-AF11-EB35B7B3ADC1}"/>
              </a:ext>
            </a:extLst>
          </p:cNvPr>
          <p:cNvCxnSpPr>
            <a:cxnSpLocks/>
          </p:cNvCxnSpPr>
          <p:nvPr/>
        </p:nvCxnSpPr>
        <p:spPr>
          <a:xfrm flipV="1">
            <a:off x="3285417" y="3167496"/>
            <a:ext cx="408432" cy="113666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0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1797951" y="573206"/>
            <a:ext cx="7100390" cy="1514901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+mj-cs"/>
              </a:rPr>
              <a:t>الهدف</a:t>
            </a:r>
            <a:endParaRPr lang="ar-SA" sz="4400" dirty="0">
              <a:cs typeface="+mj-cs"/>
            </a:endParaRPr>
          </a:p>
          <a:p>
            <a:pPr algn="ctr"/>
            <a:r>
              <a:rPr lang="ar-SA" sz="2400" dirty="0">
                <a:cs typeface="+mj-cs"/>
              </a:rPr>
              <a:t>أن يتحدث الطالب عن الأشخاص وممتلكاتهم باستعمال ضمائر الملكية </a:t>
            </a:r>
          </a:p>
          <a:p>
            <a:pPr algn="ctr"/>
            <a:r>
              <a:rPr lang="ar-SA" sz="2400" dirty="0">
                <a:cs typeface="+mj-cs"/>
              </a:rPr>
              <a:t>أن يسأل الطالب باستعمال ( لمن ) ويجيب باستعمال الضمير المناسب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0926C2C-F982-4B89-AC3F-E49EDBF2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52" y="2456597"/>
            <a:ext cx="7452568" cy="23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79779" y="2459504"/>
            <a:ext cx="858444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552579"/>
                </a:solidFill>
                <a:latin typeface="Comic Sans MS" panose="030F0702030302020204" pitchFamily="66" charset="0"/>
              </a:rPr>
              <a:t>It’s Nice To Meet You 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سعدت بلقائك </a:t>
            </a:r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AGA Dimnah Regular" pitchFamily="2" charset="-78"/>
              </a:rPr>
              <a:t> 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AGA Dimnah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Grammar in Action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القواعد اللغوية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2567058" y="1050877"/>
            <a:ext cx="4009883" cy="3002508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A ball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Paper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Family poster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460819-4617-407B-AEE9-646BAFF5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46" y="365126"/>
            <a:ext cx="6331708" cy="1325563"/>
          </a:xfrm>
        </p:spPr>
        <p:txBody>
          <a:bodyPr>
            <a:normAutofit/>
          </a:bodyPr>
          <a:lstStyle/>
          <a:p>
            <a:pPr algn="ctr" rtl="0"/>
            <a:r>
              <a:rPr lang="en-US" sz="6000" b="1" dirty="0">
                <a:solidFill>
                  <a:srgbClr val="FF0000"/>
                </a:solidFill>
              </a:rPr>
              <a:t>Tip for the teacher </a:t>
            </a:r>
            <a:endParaRPr lang="ar-SA" sz="6000" b="1" dirty="0">
              <a:solidFill>
                <a:srgbClr val="FF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0560E54-1186-4D07-8659-F2391E261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49" y="1528549"/>
            <a:ext cx="5982102" cy="33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276066" y="395785"/>
            <a:ext cx="6591868" cy="4462818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Strategy</a:t>
            </a:r>
            <a:r>
              <a:rPr lang="en-US" sz="2000" dirty="0">
                <a:latin typeface="Comic Sans MS" panose="030F0702030302020204" pitchFamily="66" charset="0"/>
              </a:rPr>
              <a:t>  :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is my family :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Have the students draw their families. Tell them that their drawings do not have to be perfect. Have them introduce their family to their partner. The partner should point to a person in the picture and say, “Who’s this?”, or “Who are they?” The student with the photo/picture should say, “This is my father. His name is …” Invite a pair to come to the front and demonstrate for the class. Then have the students introduce each other’s families.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A2118C1-E7A3-410E-AE9E-23E09212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1" y="1651380"/>
            <a:ext cx="8260864" cy="2688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238234" y="477673"/>
            <a:ext cx="597772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Listen, point, and repeat. Then number. 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ar-SA" sz="2400" dirty="0">
                <a:solidFill>
                  <a:srgbClr val="FF0000"/>
                </a:solidFill>
                <a:cs typeface="+mj-cs"/>
              </a:rPr>
              <a:t>استمع ، تبع ، وأعد القراءة . ثم اكتب الرقم المناسب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665027" y="39578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C5F3737-C6D4-4A69-AE0B-A72FC6305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94" y="1308670"/>
            <a:ext cx="6523560" cy="4996599"/>
          </a:xfrm>
          <a:prstGeom prst="rect">
            <a:avLst/>
          </a:prstGeom>
        </p:spPr>
      </p:pic>
      <p:pic>
        <p:nvPicPr>
          <p:cNvPr id="7" name="We Can 5 (2016) SB_CD 1_05">
            <a:hlinkClick r:id="" action="ppaction://media"/>
            <a:extLst>
              <a:ext uri="{FF2B5EF4-FFF2-40B4-BE49-F238E27FC236}">
                <a16:creationId xmlns:a16="http://schemas.microsoft.com/office/drawing/2014/main" id="{98E1C7AF-B865-4B29-98D7-546350028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416990" y="1650242"/>
            <a:ext cx="1011072" cy="101107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C0C2770-BF72-4009-8764-80F4B892A835}"/>
              </a:ext>
            </a:extLst>
          </p:cNvPr>
          <p:cNvSpPr txBox="1"/>
          <p:nvPr/>
        </p:nvSpPr>
        <p:spPr>
          <a:xfrm>
            <a:off x="5732060" y="4067032"/>
            <a:ext cx="5459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9D06C8-46D5-4F50-B969-DCE6D911E631}"/>
              </a:ext>
            </a:extLst>
          </p:cNvPr>
          <p:cNvSpPr txBox="1"/>
          <p:nvPr/>
        </p:nvSpPr>
        <p:spPr>
          <a:xfrm>
            <a:off x="5365844" y="5406788"/>
            <a:ext cx="5459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64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362</Words>
  <Application>Microsoft Office PowerPoint</Application>
  <PresentationFormat>عرض على الشاشة (4:3)</PresentationFormat>
  <Paragraphs>89</Paragraphs>
  <Slides>19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Comic Sans MS</vt:lpstr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Tip for the teacher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55</cp:revision>
  <dcterms:created xsi:type="dcterms:W3CDTF">2020-07-29T08:50:48Z</dcterms:created>
  <dcterms:modified xsi:type="dcterms:W3CDTF">2020-09-14T09:00:33Z</dcterms:modified>
</cp:coreProperties>
</file>