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باسل أسعد"/>
          <p:cNvSpPr txBox="1"/>
          <p:nvPr>
            <p:ph type="body" sz="quarter" idx="13"/>
          </p:nvPr>
        </p:nvSpPr>
        <p:spPr>
          <a:xfrm>
            <a:off x="1270000" y="6362700"/>
            <a:ext cx="10464800" cy="49730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 rtl="0">
              <a:defRPr/>
            </a:pPr>
            <a:r>
              <a:t>– باسل أسعد</a:t>
            </a:r>
          </a:p>
        </p:txBody>
      </p:sp>
      <p:sp>
        <p:nvSpPr>
          <p:cNvPr id="94" name="&quot;قم بكتابة الرقم هنا.&quot;"/>
          <p:cNvSpPr txBox="1"/>
          <p:nvPr>
            <p:ph type="body" sz="quarter" idx="14"/>
          </p:nvPr>
        </p:nvSpPr>
        <p:spPr>
          <a:xfrm>
            <a:off x="1270000" y="4239056"/>
            <a:ext cx="10464800" cy="6658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 rtl="0">
              <a:defRPr/>
            </a:pPr>
            <a:r>
              <a:t>"قم بكتابة الرقم هنا."</a:t>
            </a:r>
          </a:p>
        </p:txBody>
      </p:sp>
      <p:sp>
        <p:nvSpPr>
          <p:cNvPr id="9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صورة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صورة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نص العنوان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22" name="مستوى النص الأول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نص العنوان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صورة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نص العنوان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40" name="مستوى النص الأول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7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صورة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67" name="مستوى النص الأول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مستوى النص الأول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صورة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صورة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صورة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6335119" y="9296399"/>
            <a:ext cx="327789" cy="34074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444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العنوان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النص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1" name="صورة" descr="صورة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995" y="278846"/>
            <a:ext cx="12931805" cy="87289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1DD8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حكم التأمين"/>
          <p:cNvSpPr/>
          <p:nvPr/>
        </p:nvSpPr>
        <p:spPr>
          <a:xfrm>
            <a:off x="8115347" y="2685871"/>
            <a:ext cx="2507321" cy="3929007"/>
          </a:xfrm>
          <a:prstGeom prst="roundRect">
            <a:avLst>
              <a:gd name="adj" fmla="val 7191"/>
            </a:avLst>
          </a:prstGeom>
          <a:solidFill>
            <a:srgbClr val="EBEBEB"/>
          </a:solidFill>
          <a:ln w="508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50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/>
            <a:r>
              <a:t>حكم التأمين </a:t>
            </a:r>
          </a:p>
        </p:txBody>
      </p:sp>
      <p:pic>
        <p:nvPicPr>
          <p:cNvPr id="172" name="D74A1C54-89C0-454E-ADB8-58AF50ECB90D-L0-001.jpeg" descr="D74A1C54-89C0-454E-ADB8-58AF50ECB90D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754037" y="0"/>
            <a:ext cx="5394265" cy="96031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العنوان"/>
          <p:cNvSpPr txBox="1"/>
          <p:nvPr>
            <p:ph type="title" idx="4294967295"/>
          </p:nvPr>
        </p:nvSpPr>
        <p:spPr>
          <a:xfrm>
            <a:off x="1973274" y="2894180"/>
            <a:ext cx="7772401" cy="1470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914400" rtl="0">
              <a:defRPr sz="4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5" name="النص"/>
          <p:cNvSpPr txBox="1"/>
          <p:nvPr>
            <p:ph type="body" sz="quarter" idx="4294967295"/>
          </p:nvPr>
        </p:nvSpPr>
        <p:spPr>
          <a:xfrm>
            <a:off x="2659074" y="4649956"/>
            <a:ext cx="6400801" cy="1752601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 marL="0" indent="0" algn="ctr" defTabSz="914400" rtl="0">
              <a:spcBef>
                <a:spcPts val="0"/>
              </a:spcBef>
              <a:buSzTx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6" name="Google Shape;254;p26"/>
          <p:cNvSpPr/>
          <p:nvPr/>
        </p:nvSpPr>
        <p:spPr>
          <a:xfrm>
            <a:off x="2388" y="125348"/>
            <a:ext cx="13000025" cy="9636526"/>
          </a:xfrm>
          <a:prstGeom prst="rect">
            <a:avLst/>
          </a:prstGeom>
          <a:solidFill>
            <a:srgbClr val="948A54"/>
          </a:soli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19997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defTabSz="914400"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77" name="Google Shape;259;p26"/>
          <p:cNvSpPr txBox="1"/>
          <p:nvPr/>
        </p:nvSpPr>
        <p:spPr>
          <a:xfrm>
            <a:off x="5269839" y="1356481"/>
            <a:ext cx="6629425" cy="825273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defTabSz="914400">
              <a:defRPr sz="4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حكم التأمين التجاري</a:t>
            </a:r>
          </a:p>
        </p:txBody>
      </p:sp>
      <p:grpSp>
        <p:nvGrpSpPr>
          <p:cNvPr id="180" name="Google Shape;260;p26"/>
          <p:cNvGrpSpPr/>
          <p:nvPr/>
        </p:nvGrpSpPr>
        <p:grpSpPr>
          <a:xfrm>
            <a:off x="10372773" y="8546369"/>
            <a:ext cx="1016746" cy="571501"/>
            <a:chOff x="0" y="0"/>
            <a:chExt cx="1016745" cy="571500"/>
          </a:xfrm>
        </p:grpSpPr>
        <p:sp>
          <p:nvSpPr>
            <p:cNvPr id="178" name="شكل"/>
            <p:cNvSpPr/>
            <p:nvPr/>
          </p:nvSpPr>
          <p:spPr>
            <a:xfrm>
              <a:off x="-1" y="0"/>
              <a:ext cx="1016747" cy="571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024" y="0"/>
                  </a:moveTo>
                  <a:cubicBezTo>
                    <a:pt x="1758" y="0"/>
                    <a:pt x="1495" y="93"/>
                    <a:pt x="1249" y="274"/>
                  </a:cubicBezTo>
                  <a:cubicBezTo>
                    <a:pt x="1004" y="455"/>
                    <a:pt x="781" y="720"/>
                    <a:pt x="593" y="1054"/>
                  </a:cubicBezTo>
                  <a:cubicBezTo>
                    <a:pt x="405" y="1389"/>
                    <a:pt x="256" y="1786"/>
                    <a:pt x="154" y="2222"/>
                  </a:cubicBezTo>
                  <a:cubicBezTo>
                    <a:pt x="52" y="2659"/>
                    <a:pt x="0" y="3127"/>
                    <a:pt x="0" y="3600"/>
                  </a:cubicBezTo>
                  <a:lnTo>
                    <a:pt x="0" y="18000"/>
                  </a:lnTo>
                  <a:cubicBezTo>
                    <a:pt x="0" y="18473"/>
                    <a:pt x="52" y="18941"/>
                    <a:pt x="154" y="19378"/>
                  </a:cubicBezTo>
                  <a:cubicBezTo>
                    <a:pt x="256" y="19814"/>
                    <a:pt x="405" y="20211"/>
                    <a:pt x="593" y="20546"/>
                  </a:cubicBezTo>
                  <a:cubicBezTo>
                    <a:pt x="781" y="20880"/>
                    <a:pt x="1004" y="21145"/>
                    <a:pt x="1249" y="21326"/>
                  </a:cubicBezTo>
                  <a:cubicBezTo>
                    <a:pt x="1495" y="21507"/>
                    <a:pt x="1758" y="21600"/>
                    <a:pt x="2024" y="21600"/>
                  </a:cubicBezTo>
                  <a:lnTo>
                    <a:pt x="19576" y="21600"/>
                  </a:lnTo>
                  <a:cubicBezTo>
                    <a:pt x="19842" y="21600"/>
                    <a:pt x="20105" y="21507"/>
                    <a:pt x="20351" y="21326"/>
                  </a:cubicBezTo>
                  <a:cubicBezTo>
                    <a:pt x="20596" y="21145"/>
                    <a:pt x="20819" y="20880"/>
                    <a:pt x="21007" y="20546"/>
                  </a:cubicBezTo>
                  <a:cubicBezTo>
                    <a:pt x="21195" y="20211"/>
                    <a:pt x="21344" y="19814"/>
                    <a:pt x="21446" y="19378"/>
                  </a:cubicBezTo>
                  <a:cubicBezTo>
                    <a:pt x="21548" y="18941"/>
                    <a:pt x="21600" y="18473"/>
                    <a:pt x="21600" y="18000"/>
                  </a:cubicBezTo>
                  <a:lnTo>
                    <a:pt x="21600" y="3600"/>
                  </a:lnTo>
                  <a:cubicBezTo>
                    <a:pt x="21600" y="3127"/>
                    <a:pt x="21548" y="2659"/>
                    <a:pt x="21446" y="2222"/>
                  </a:cubicBezTo>
                  <a:cubicBezTo>
                    <a:pt x="21344" y="1786"/>
                    <a:pt x="21195" y="1389"/>
                    <a:pt x="21007" y="1054"/>
                  </a:cubicBezTo>
                  <a:cubicBezTo>
                    <a:pt x="20819" y="720"/>
                    <a:pt x="20596" y="455"/>
                    <a:pt x="20351" y="274"/>
                  </a:cubicBezTo>
                  <a:cubicBezTo>
                    <a:pt x="20105" y="93"/>
                    <a:pt x="19842" y="0"/>
                    <a:pt x="19576" y="0"/>
                  </a:cubicBezTo>
                  <a:lnTo>
                    <a:pt x="2024" y="0"/>
                  </a:lnTo>
                  <a:close/>
                </a:path>
              </a:pathLst>
            </a:custGeom>
            <a:solidFill>
              <a:srgbClr val="C0504D"/>
            </a:solidFill>
            <a:ln w="38100" cap="flat">
              <a:solidFill>
                <a:srgbClr val="FFFFFF"/>
              </a:solidFill>
              <a:prstDash val="solid"/>
              <a:miter lim="800000"/>
            </a:ln>
            <a:effectLst>
              <a:outerShdw sx="100000" sy="100000" kx="0" ky="0" algn="b" rotWithShape="0" blurRad="63500" dist="19997" dir="5400000">
                <a:srgbClr val="000000">
                  <a:alpha val="3765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defRPr b="0" sz="1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79" name="تطبيق"/>
            <p:cNvSpPr txBox="1"/>
            <p:nvPr/>
          </p:nvSpPr>
          <p:spPr>
            <a:xfrm>
              <a:off x="45724" y="79474"/>
              <a:ext cx="925296" cy="412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defTabSz="914400">
                <a:defRPr b="0" sz="2000">
                  <a:solidFill>
                    <a:srgbClr val="FFFFFF"/>
                  </a:solidFill>
                  <a:effectLst>
                    <a:outerShdw sx="100000" sy="100000" kx="0" ky="0" algn="b" rotWithShape="0" blurRad="38100" dist="38100" dir="2700000">
                      <a:srgbClr val="C0C0C0"/>
                    </a:outerShdw>
                  </a:effectLst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تطبيق</a:t>
              </a:r>
            </a:p>
          </p:txBody>
        </p:sp>
      </p:grpSp>
      <p:pic>
        <p:nvPicPr>
          <p:cNvPr id="181" name="Google Shape;261;p26" descr="Google Shape;261;p2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13750" y="4943610"/>
            <a:ext cx="1984375" cy="2268538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Google Shape;259;p26"/>
          <p:cNvSpPr txBox="1"/>
          <p:nvPr/>
        </p:nvSpPr>
        <p:spPr>
          <a:xfrm>
            <a:off x="1526757" y="5239907"/>
            <a:ext cx="6629425" cy="825273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defTabSz="914400">
              <a:defRPr sz="4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حكم التأمين التعاوني </a:t>
            </a:r>
          </a:p>
        </p:txBody>
      </p:sp>
      <p:sp>
        <p:nvSpPr>
          <p:cNvPr id="183" name="Google Shape;262;p26"/>
          <p:cNvSpPr txBox="1"/>
          <p:nvPr/>
        </p:nvSpPr>
        <p:spPr>
          <a:xfrm>
            <a:off x="2379088" y="3237876"/>
            <a:ext cx="6200702" cy="684049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 defTabSz="914400">
              <a:defRPr b="0"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لايجوز  ويستثنى منه بعض الحالات </a:t>
            </a:r>
          </a:p>
        </p:txBody>
      </p:sp>
      <p:sp>
        <p:nvSpPr>
          <p:cNvPr id="184" name="Google Shape;262;p26"/>
          <p:cNvSpPr txBox="1"/>
          <p:nvPr/>
        </p:nvSpPr>
        <p:spPr>
          <a:xfrm>
            <a:off x="824612" y="7340663"/>
            <a:ext cx="6200701" cy="661219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 defTabSz="914400">
              <a:defRPr b="0"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جائز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3" grpId="1"/>
      <p:bldP build="whole" bldLvl="1" animBg="1" rev="0" advAuto="0" spid="184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العنوان"/>
          <p:cNvSpPr txBox="1"/>
          <p:nvPr>
            <p:ph type="title" idx="4294967295"/>
          </p:nvPr>
        </p:nvSpPr>
        <p:spPr>
          <a:xfrm>
            <a:off x="685800" y="2130425"/>
            <a:ext cx="7772400" cy="1470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914400" rtl="0">
              <a:defRPr sz="4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7" name="النص"/>
          <p:cNvSpPr txBox="1"/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 marL="0" indent="0" algn="ctr" defTabSz="914400" rtl="0">
              <a:spcBef>
                <a:spcPts val="0"/>
              </a:spcBef>
              <a:buSzTx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8" name="Google Shape;254;p26"/>
          <p:cNvSpPr/>
          <p:nvPr/>
        </p:nvSpPr>
        <p:spPr>
          <a:xfrm>
            <a:off x="4762" y="8393"/>
            <a:ext cx="12995276" cy="9736814"/>
          </a:xfrm>
          <a:prstGeom prst="rect">
            <a:avLst/>
          </a:prstGeom>
          <a:solidFill>
            <a:srgbClr val="948A54"/>
          </a:soli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19997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defTabSz="914400"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9" name="Google Shape;259;p26"/>
          <p:cNvSpPr txBox="1"/>
          <p:nvPr/>
        </p:nvSpPr>
        <p:spPr>
          <a:xfrm>
            <a:off x="3583130" y="211391"/>
            <a:ext cx="6629425" cy="825273"/>
          </a:xfrm>
          <a:prstGeom prst="rect">
            <a:avLst/>
          </a:prstGeom>
          <a:solidFill>
            <a:srgbClr val="FFFFFF"/>
          </a:solidFill>
          <a:ln w="25400">
            <a:solidFill>
              <a:srgbClr val="C0504D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defTabSz="914400">
              <a:defRPr sz="4400">
                <a:effectLst>
                  <a:outerShdw sx="100000" sy="100000" kx="0" ky="0" algn="b" rotWithShape="0" blurRad="38100" dist="38100" dir="2700000">
                    <a:srgbClr val="C0C0C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حكم التأمين التجاري</a:t>
            </a:r>
          </a:p>
        </p:txBody>
      </p:sp>
      <p:sp>
        <p:nvSpPr>
          <p:cNvPr id="190" name="Google Shape;262;p26"/>
          <p:cNvSpPr txBox="1"/>
          <p:nvPr/>
        </p:nvSpPr>
        <p:spPr>
          <a:xfrm>
            <a:off x="3575193" y="1441615"/>
            <a:ext cx="6200701" cy="684048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 defTabSz="914400">
              <a:defRPr b="0"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لايجوز  ويستثنى منه بعض الحالات </a:t>
            </a:r>
          </a:p>
        </p:txBody>
      </p:sp>
      <p:sp>
        <p:nvSpPr>
          <p:cNvPr id="191" name="Google Shape;262;p26"/>
          <p:cNvSpPr txBox="1"/>
          <p:nvPr/>
        </p:nvSpPr>
        <p:spPr>
          <a:xfrm>
            <a:off x="3575193" y="2343723"/>
            <a:ext cx="8129291" cy="1329179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 defTabSz="914400">
              <a:defRPr b="0"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١-إذا كان التأمين تابعاً في العقد مثل التأمين الذي يقدمه البائع للمشتري </a:t>
            </a:r>
          </a:p>
        </p:txBody>
      </p:sp>
      <p:sp>
        <p:nvSpPr>
          <p:cNvPr id="192" name="Google Shape;262;p26"/>
          <p:cNvSpPr txBox="1"/>
          <p:nvPr/>
        </p:nvSpPr>
        <p:spPr>
          <a:xfrm>
            <a:off x="3575193" y="4225330"/>
            <a:ext cx="8129291" cy="1329178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 defTabSz="914400">
              <a:defRPr b="0"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٢-إذا كان التأمين مماتقتضيه الحاجة مثل التأمين على المركبه </a:t>
            </a:r>
          </a:p>
        </p:txBody>
      </p:sp>
      <p:sp>
        <p:nvSpPr>
          <p:cNvPr id="193" name="Google Shape;262;p26"/>
          <p:cNvSpPr txBox="1"/>
          <p:nvPr/>
        </p:nvSpPr>
        <p:spPr>
          <a:xfrm>
            <a:off x="3575193" y="6184174"/>
            <a:ext cx="8129291" cy="1329178"/>
          </a:xfrm>
          <a:prstGeom prst="rect">
            <a:avLst/>
          </a:prstGeom>
          <a:gradFill>
            <a:gsLst>
              <a:gs pos="0">
                <a:srgbClr val="FFA2A1"/>
              </a:gs>
              <a:gs pos="35000">
                <a:srgbClr val="FFBEBD"/>
              </a:gs>
              <a:gs pos="100000">
                <a:srgbClr val="FFE5E5"/>
              </a:gs>
            </a:gsLst>
            <a:lin ang="16200038"/>
          </a:gradFill>
          <a:ln>
            <a:solidFill>
              <a:srgbClr val="BE4B48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algn="r" defTabSz="914400">
              <a:defRPr b="0" sz="3600">
                <a:solidFill>
                  <a:srgbClr val="33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١-إذا كان التأمين مجاناً بلاعوض كالتأمين الطبي الذي تقدمه الشركة لموظفيها 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4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4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0" grpId="1"/>
      <p:bldP build="whole" bldLvl="1" animBg="1" rev="0" advAuto="0" spid="192" grpId="3"/>
      <p:bldP build="whole" bldLvl="1" animBg="1" rev="0" advAuto="0" spid="191" grpId="2"/>
      <p:bldP build="whole" bldLvl="1" animBg="1" rev="0" advAuto="0" spid="193" grpId="4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76BB4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صورة 4" descr="صورة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72983" y="2471391"/>
            <a:ext cx="3030584" cy="4049484"/>
          </a:xfrm>
          <a:prstGeom prst="rect">
            <a:avLst/>
          </a:prstGeom>
          <a:ln w="190500" cap="sq">
            <a:solidFill>
              <a:srgbClr val="C8C6BD"/>
            </a:solidFill>
            <a:miter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</p:pic>
      <p:sp>
        <p:nvSpPr>
          <p:cNvPr id="196" name="هيأ الله لنا حكومة رشيدة تهتم بالمواطن وحقوقه  ومن ذلك  الاهتمام بالتامين  حيث وضعت تأمين على السلع والممتلكات والسيارات حتى تجنب المواطن جشع التجار واستغلالهم"/>
          <p:cNvSpPr/>
          <p:nvPr/>
        </p:nvSpPr>
        <p:spPr>
          <a:xfrm>
            <a:off x="6042975" y="2565689"/>
            <a:ext cx="5306021" cy="3860889"/>
          </a:xfrm>
          <a:prstGeom prst="roundRect">
            <a:avLst>
              <a:gd name="adj" fmla="val 4934"/>
            </a:avLst>
          </a:prstGeom>
          <a:solidFill>
            <a:srgbClr val="FFFFFF"/>
          </a:solidFill>
          <a:ln w="25400">
            <a:solidFill>
              <a:srgbClr val="4F81BD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r" defTabSz="914400">
              <a:defRPr b="0" sz="3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هيأ الله لنا حكومة رشيدة تهتم بالمواطن وحقوقه  ومن ذلك  الاهتمام بالتامين  حيث وضعت تأمين على السلع والممتلكات والسيارات حتى تجنب المواطن جشع التجار واستغلالهم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العنوان"/>
          <p:cNvSpPr txBox="1"/>
          <p:nvPr>
            <p:ph type="title" idx="4294967295"/>
          </p:nvPr>
        </p:nvSpPr>
        <p:spPr>
          <a:xfrm>
            <a:off x="2235133" y="3068753"/>
            <a:ext cx="7772401" cy="1470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914400" rtl="0">
              <a:defRPr sz="4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24" name="النص"/>
          <p:cNvSpPr txBox="1"/>
          <p:nvPr>
            <p:ph type="body" sz="quarter" idx="4294967295"/>
          </p:nvPr>
        </p:nvSpPr>
        <p:spPr>
          <a:xfrm>
            <a:off x="2920933" y="4824528"/>
            <a:ext cx="6400801" cy="1752601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 marL="0" indent="0" algn="ctr" defTabSz="914400" rtl="0">
              <a:spcBef>
                <a:spcPts val="0"/>
              </a:spcBef>
              <a:buSzTx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125" name="Google Shape;90;p13" descr="Google Shape;90;p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21647" y="-83118"/>
            <a:ext cx="13226447" cy="99198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1DD8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91;p13" descr="Google Shape;91;p1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2725" y="467743"/>
            <a:ext cx="2009776" cy="1582738"/>
          </a:xfrm>
          <a:prstGeom prst="rect">
            <a:avLst/>
          </a:prstGeom>
          <a:ln w="38100" cap="sq">
            <a:solidFill>
              <a:srgbClr val="000000"/>
            </a:solidFill>
            <a:miter/>
          </a:ln>
          <a:effectLst>
            <a:outerShdw sx="100000" sy="100000" kx="0" ky="0" algn="b" rotWithShape="0" blurRad="63500" dist="38100" dir="2700000">
              <a:srgbClr val="000000">
                <a:alpha val="42750"/>
              </a:srgbClr>
            </a:outerShdw>
          </a:effectLst>
        </p:spPr>
      </p:pic>
      <p:sp>
        <p:nvSpPr>
          <p:cNvPr id="128" name="احافظ على الاحترام والهدوء ولا اسمح بالفوضى في الفصل شعاري ( إما ان ننجو معا أو نغرق معا ) ."/>
          <p:cNvSpPr/>
          <p:nvPr/>
        </p:nvSpPr>
        <p:spPr>
          <a:xfrm>
            <a:off x="3880758" y="461393"/>
            <a:ext cx="8778383" cy="2950904"/>
          </a:xfrm>
          <a:prstGeom prst="roundRect">
            <a:avLst>
              <a:gd name="adj" fmla="val 6456"/>
            </a:avLst>
          </a:prstGeom>
          <a:solidFill>
            <a:srgbClr val="F7FADB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defRPr sz="4000">
                <a:latin typeface="Arial"/>
                <a:ea typeface="Arial"/>
                <a:cs typeface="Arial"/>
                <a:sym typeface="Arial"/>
              </a:defRPr>
            </a:pPr>
            <a:r>
              <a:rPr sz="5800"/>
              <a:t>احافظ على الاحترام والهدوء ولا اسمح بالفوضى في الفصل شعاري ( إما ان ننجو معا أو نغرق معا )</a:t>
            </a:r>
            <a:r>
              <a:t> . </a:t>
            </a:r>
          </a:p>
        </p:txBody>
      </p:sp>
      <p:sp>
        <p:nvSpPr>
          <p:cNvPr id="129" name="أنا سلوكي إيجابي احافظ على نظافة فصلي شعاري (إماطة الأذى عن الطريق صدقة) ."/>
          <p:cNvSpPr/>
          <p:nvPr/>
        </p:nvSpPr>
        <p:spPr>
          <a:xfrm>
            <a:off x="5930312" y="3819403"/>
            <a:ext cx="6248754" cy="2265344"/>
          </a:xfrm>
          <a:prstGeom prst="rect">
            <a:avLst/>
          </a:prstGeom>
          <a:solidFill>
            <a:srgbClr val="FEFCDD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defTabSz="914400">
              <a:defRPr sz="4100">
                <a:latin typeface="Arial"/>
                <a:ea typeface="Arial"/>
                <a:cs typeface="Arial"/>
                <a:sym typeface="Arial"/>
              </a:defRPr>
            </a:pPr>
            <a:r>
              <a:rPr sz="4300"/>
              <a:t>أنا سلوكي إيجابي احافظ على نظافة فصلي شعاري (إماطة الأذى عن الطريق </a:t>
            </a:r>
            <a:r>
              <a:rPr sz="4900"/>
              <a:t>صدقة)</a:t>
            </a:r>
            <a:r>
              <a:t> .</a:t>
            </a:r>
          </a:p>
        </p:txBody>
      </p:sp>
      <p:grpSp>
        <p:nvGrpSpPr>
          <p:cNvPr id="132" name="قلب 5"/>
          <p:cNvGrpSpPr/>
          <p:nvPr/>
        </p:nvGrpSpPr>
        <p:grpSpPr>
          <a:xfrm>
            <a:off x="734151" y="4662873"/>
            <a:ext cx="4054290" cy="2082375"/>
            <a:chOff x="0" y="0"/>
            <a:chExt cx="4054288" cy="2082374"/>
          </a:xfrm>
        </p:grpSpPr>
        <p:sp>
          <p:nvSpPr>
            <p:cNvPr id="130" name="شكل"/>
            <p:cNvSpPr/>
            <p:nvPr/>
          </p:nvSpPr>
          <p:spPr>
            <a:xfrm>
              <a:off x="0" y="-1"/>
              <a:ext cx="4054289" cy="208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657" h="15999" fill="norm" stroke="1" extrusionOk="0">
                  <a:moveTo>
                    <a:pt x="5328" y="3849"/>
                  </a:moveTo>
                  <a:cubicBezTo>
                    <a:pt x="7532" y="-5601"/>
                    <a:pt x="16128" y="3849"/>
                    <a:pt x="5328" y="15999"/>
                  </a:cubicBezTo>
                  <a:cubicBezTo>
                    <a:pt x="-5472" y="3849"/>
                    <a:pt x="3124" y="-5601"/>
                    <a:pt x="5328" y="3849"/>
                  </a:cubicBezTo>
                  <a:close/>
                </a:path>
              </a:pathLst>
            </a:custGeom>
            <a:solidFill>
              <a:srgbClr val="FFFFFF"/>
            </a:solidFill>
            <a:ln w="15875" cap="rnd">
              <a:solidFill>
                <a:srgbClr val="6AAC9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i="1" sz="2800" u="sng">
                  <a:solidFill>
                    <a:srgbClr val="839943"/>
                  </a:solidFill>
                  <a:effectLst>
                    <a:outerShdw sx="100000" sy="100000" kx="0" ky="0" algn="b" rotWithShape="0" blurRad="38100" dist="38100" dir="2700000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31" name="نتعاون لأجل الوطن"/>
            <p:cNvSpPr txBox="1"/>
            <p:nvPr/>
          </p:nvSpPr>
          <p:spPr>
            <a:xfrm>
              <a:off x="685496" y="405371"/>
              <a:ext cx="2683297" cy="10698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i="1" sz="2800" u="sng">
                  <a:solidFill>
                    <a:srgbClr val="839943"/>
                  </a:solidFill>
                  <a:effectLst>
                    <a:outerShdw sx="100000" sy="100000" kx="0" ky="0" algn="b" rotWithShape="0" blurRad="38100" dist="38100" dir="2700000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نتعاون لأجل الوطن</a:t>
              </a:r>
            </a:p>
          </p:txBody>
        </p:sp>
      </p:grpSp>
      <p:pic>
        <p:nvPicPr>
          <p:cNvPr id="133" name="صورة 3" descr="صورة 3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423568" y="7277175"/>
            <a:ext cx="4157748" cy="19814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DE8B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96;p14" descr="Google Shape;96;p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9920000">
            <a:off x="677257" y="1578769"/>
            <a:ext cx="9685338" cy="6596062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Google Shape;97;p14"/>
          <p:cNvSpPr txBox="1"/>
          <p:nvPr/>
        </p:nvSpPr>
        <p:spPr>
          <a:xfrm rot="20202645">
            <a:off x="658524" y="1530015"/>
            <a:ext cx="3568894" cy="12177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defTabSz="914400">
              <a:defRPr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إستراتيجية شريط الذكريات</a:t>
            </a:r>
          </a:p>
        </p:txBody>
      </p:sp>
      <p:sp>
        <p:nvSpPr>
          <p:cNvPr id="137" name="Google Shape;98;p14"/>
          <p:cNvSpPr txBox="1"/>
          <p:nvPr/>
        </p:nvSpPr>
        <p:spPr>
          <a:xfrm>
            <a:off x="1831642" y="4000503"/>
            <a:ext cx="349551" cy="646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/>
          <a:p>
            <a:pPr defTabSz="914400">
              <a:defRPr sz="4000">
                <a:latin typeface="Arial"/>
                <a:ea typeface="Arial"/>
                <a:cs typeface="Arial"/>
                <a:sym typeface="Arial"/>
              </a:defRPr>
            </a:pPr>
            <a:r>
              <a:t> </a:t>
            </a:r>
            <a:r>
              <a:rPr sz="3200"/>
              <a:t> </a:t>
            </a:r>
          </a:p>
        </p:txBody>
      </p:sp>
      <p:grpSp>
        <p:nvGrpSpPr>
          <p:cNvPr id="142" name="Google Shape;99;p14"/>
          <p:cNvGrpSpPr/>
          <p:nvPr/>
        </p:nvGrpSpPr>
        <p:grpSpPr>
          <a:xfrm>
            <a:off x="9494370" y="7958394"/>
            <a:ext cx="2714635" cy="1354450"/>
            <a:chOff x="0" y="0"/>
            <a:chExt cx="2714633" cy="1354449"/>
          </a:xfrm>
        </p:grpSpPr>
        <p:grpSp>
          <p:nvGrpSpPr>
            <p:cNvPr id="140" name="تجميع"/>
            <p:cNvGrpSpPr/>
            <p:nvPr/>
          </p:nvGrpSpPr>
          <p:grpSpPr>
            <a:xfrm>
              <a:off x="0" y="-1"/>
              <a:ext cx="2714634" cy="1354451"/>
              <a:chOff x="0" y="0"/>
              <a:chExt cx="2714633" cy="1354449"/>
            </a:xfrm>
          </p:grpSpPr>
          <p:sp>
            <p:nvSpPr>
              <p:cNvPr id="138" name="شكل"/>
              <p:cNvSpPr/>
              <p:nvPr/>
            </p:nvSpPr>
            <p:spPr>
              <a:xfrm>
                <a:off x="0" y="0"/>
                <a:ext cx="2714634" cy="1354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777" fill="norm" stroke="1" extrusionOk="0">
                    <a:moveTo>
                      <a:pt x="0" y="19068"/>
                    </a:moveTo>
                    <a:cubicBezTo>
                      <a:pt x="9298" y="21600"/>
                      <a:pt x="9298" y="16535"/>
                      <a:pt x="18595" y="16535"/>
                    </a:cubicBezTo>
                    <a:lnTo>
                      <a:pt x="18595" y="3372"/>
                    </a:lnTo>
                    <a:lnTo>
                      <a:pt x="0" y="3372"/>
                    </a:lnTo>
                    <a:close/>
                    <a:moveTo>
                      <a:pt x="1532" y="3372"/>
                    </a:moveTo>
                    <a:lnTo>
                      <a:pt x="1532" y="1665"/>
                    </a:lnTo>
                    <a:lnTo>
                      <a:pt x="20000" y="1665"/>
                    </a:lnTo>
                    <a:lnTo>
                      <a:pt x="20000" y="14911"/>
                    </a:lnTo>
                    <a:cubicBezTo>
                      <a:pt x="19298" y="14911"/>
                      <a:pt x="18595" y="15003"/>
                      <a:pt x="18595" y="15003"/>
                    </a:cubicBezTo>
                    <a:lnTo>
                      <a:pt x="18595" y="3372"/>
                    </a:lnTo>
                    <a:close/>
                    <a:moveTo>
                      <a:pt x="2972" y="1665"/>
                    </a:moveTo>
                    <a:lnTo>
                      <a:pt x="2972" y="0"/>
                    </a:lnTo>
                    <a:lnTo>
                      <a:pt x="21600" y="0"/>
                    </a:lnTo>
                    <a:lnTo>
                      <a:pt x="21600" y="13205"/>
                    </a:lnTo>
                    <a:cubicBezTo>
                      <a:pt x="20800" y="13205"/>
                      <a:pt x="20000" y="13274"/>
                      <a:pt x="20000" y="13274"/>
                    </a:cubicBezTo>
                    <a:lnTo>
                      <a:pt x="20000" y="166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A09D"/>
                  </a:gs>
                  <a:gs pos="35000">
                    <a:srgbClr val="FFBCBC"/>
                  </a:gs>
                  <a:gs pos="100000">
                    <a:srgbClr val="FFE2E2"/>
                  </a:gs>
                </a:gsLst>
                <a:lin ang="16200038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0000" dir="5400000">
                  <a:srgbClr val="000000">
                    <a:alpha val="3765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>
                  <a:defRPr b="0"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  <p:sp>
            <p:nvSpPr>
              <p:cNvPr id="139" name="شكل"/>
              <p:cNvSpPr/>
              <p:nvPr/>
            </p:nvSpPr>
            <p:spPr>
              <a:xfrm>
                <a:off x="0" y="0"/>
                <a:ext cx="2714634" cy="13544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777" fill="norm" stroke="1" extrusionOk="0">
                    <a:moveTo>
                      <a:pt x="0" y="3372"/>
                    </a:moveTo>
                    <a:lnTo>
                      <a:pt x="18595" y="3372"/>
                    </a:lnTo>
                    <a:lnTo>
                      <a:pt x="18595" y="16535"/>
                    </a:lnTo>
                    <a:cubicBezTo>
                      <a:pt x="9298" y="16535"/>
                      <a:pt x="9298" y="21600"/>
                      <a:pt x="0" y="19068"/>
                    </a:cubicBezTo>
                    <a:close/>
                    <a:moveTo>
                      <a:pt x="1532" y="3372"/>
                    </a:moveTo>
                    <a:lnTo>
                      <a:pt x="1532" y="1665"/>
                    </a:lnTo>
                    <a:lnTo>
                      <a:pt x="20000" y="1665"/>
                    </a:lnTo>
                    <a:lnTo>
                      <a:pt x="20000" y="14911"/>
                    </a:lnTo>
                    <a:cubicBezTo>
                      <a:pt x="19298" y="14911"/>
                      <a:pt x="18595" y="15003"/>
                      <a:pt x="18595" y="15003"/>
                    </a:cubicBezTo>
                    <a:moveTo>
                      <a:pt x="2972" y="1665"/>
                    </a:moveTo>
                    <a:lnTo>
                      <a:pt x="2972" y="0"/>
                    </a:lnTo>
                    <a:lnTo>
                      <a:pt x="21600" y="0"/>
                    </a:lnTo>
                    <a:lnTo>
                      <a:pt x="21600" y="13205"/>
                    </a:lnTo>
                    <a:cubicBezTo>
                      <a:pt x="20800" y="13205"/>
                      <a:pt x="20000" y="13274"/>
                      <a:pt x="20000" y="13274"/>
                    </a:cubicBezTo>
                  </a:path>
                </a:pathLst>
              </a:custGeom>
              <a:noFill/>
              <a:ln w="9525" cap="flat">
                <a:solidFill>
                  <a:srgbClr val="BD4B48"/>
                </a:solidFill>
                <a:prstDash val="solid"/>
                <a:round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defTabSz="914400">
                  <a:defRPr b="0" sz="1400">
                    <a:latin typeface="Arial"/>
                    <a:ea typeface="Arial"/>
                    <a:cs typeface="Arial"/>
                    <a:sym typeface="Arial"/>
                  </a:defRPr>
                </a:pPr>
              </a:p>
            </p:txBody>
          </p:sp>
        </p:grpSp>
        <p:sp>
          <p:nvSpPr>
            <p:cNvPr id="141" name="تغذية راجعة"/>
            <p:cNvSpPr/>
            <p:nvPr/>
          </p:nvSpPr>
          <p:spPr>
            <a:xfrm>
              <a:off x="45724" y="768408"/>
              <a:ext cx="2245524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>
              <a:lvl1pPr defTabSz="914400">
                <a:defRPr sz="33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/>
              <a:r>
                <a:t>تغذية راجعة </a:t>
              </a:r>
            </a:p>
          </p:txBody>
        </p:sp>
      </p:grpSp>
      <p:sp>
        <p:nvSpPr>
          <p:cNvPr id="143" name="Google Shape;100;p14"/>
          <p:cNvSpPr txBox="1"/>
          <p:nvPr/>
        </p:nvSpPr>
        <p:spPr>
          <a:xfrm>
            <a:off x="10479154" y="5956379"/>
            <a:ext cx="1729851" cy="6098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defTabSz="914400">
              <a:defRPr sz="3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حل الواجب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العنوان"/>
          <p:cNvSpPr txBox="1"/>
          <p:nvPr>
            <p:ph type="title" idx="4294967295"/>
          </p:nvPr>
        </p:nvSpPr>
        <p:spPr>
          <a:xfrm>
            <a:off x="685800" y="2130425"/>
            <a:ext cx="7772400" cy="1470001"/>
          </a:xfrm>
          <a:prstGeom prst="rect">
            <a:avLst/>
          </a:prstGeom>
        </p:spPr>
        <p:txBody>
          <a:bodyPr lIns="45699" tIns="45699" rIns="45699" bIns="45699"/>
          <a:lstStyle/>
          <a:p>
            <a:pPr defTabSz="914400" rtl="0">
              <a:defRPr sz="44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46" name="النص"/>
          <p:cNvSpPr txBox="1"/>
          <p:nvPr>
            <p:ph type="body" sz="quarter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699" tIns="45699" rIns="45699" bIns="45699" anchor="t"/>
          <a:lstStyle/>
          <a:p>
            <a:pPr marL="0" indent="0" algn="ctr" defTabSz="914400" rtl="0">
              <a:spcBef>
                <a:spcPts val="0"/>
              </a:spcBef>
              <a:buSzTx/>
              <a:buNone/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49" name="Google Shape;140;p18"/>
          <p:cNvGrpSpPr/>
          <p:nvPr/>
        </p:nvGrpSpPr>
        <p:grpSpPr>
          <a:xfrm>
            <a:off x="115570" y="86677"/>
            <a:ext cx="12773660" cy="9580246"/>
            <a:chOff x="0" y="0"/>
            <a:chExt cx="12773659" cy="9580244"/>
          </a:xfrm>
        </p:grpSpPr>
        <p:sp>
          <p:nvSpPr>
            <p:cNvPr id="147" name="مستطيل"/>
            <p:cNvSpPr/>
            <p:nvPr/>
          </p:nvSpPr>
          <p:spPr>
            <a:xfrm>
              <a:off x="0" y="0"/>
              <a:ext cx="12773660" cy="9580245"/>
            </a:xfrm>
            <a:prstGeom prst="rect">
              <a:avLst/>
            </a:prstGeom>
            <a:solidFill>
              <a:srgbClr val="EBF1DE"/>
            </a:solidFill>
            <a:ln w="9525" cap="flat">
              <a:solidFill>
                <a:srgbClr val="BE4B48"/>
              </a:solidFill>
              <a:prstDash val="solid"/>
              <a:miter lim="800000"/>
            </a:ln>
            <a:effectLst>
              <a:outerShdw sx="100000" sy="100000" kx="0" ky="0" algn="b" rotWithShape="0" blurRad="63500" dist="20000" dir="5400000">
                <a:srgbClr val="000000">
                  <a:alpha val="3765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defTabSz="914400">
                <a:defRPr b="0" sz="1400"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48" name="مستطيل"/>
            <p:cNvSpPr txBox="1"/>
            <p:nvPr/>
          </p:nvSpPr>
          <p:spPr>
            <a:xfrm>
              <a:off x="63875" y="4167434"/>
              <a:ext cx="12645909" cy="124537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noAutofit/>
            </a:bodyPr>
            <a:lstStyle/>
            <a:p>
              <a:pPr defTabSz="914400">
                <a:defRPr b="0" sz="1800">
                  <a:latin typeface="Calibri"/>
                  <a:ea typeface="Calibri"/>
                  <a:cs typeface="Calibri"/>
                  <a:sym typeface="Calibri"/>
                </a:defRPr>
              </a:pPr>
              <a:br/>
              <a:br/>
            </a:p>
          </p:txBody>
        </p:sp>
      </p:grpSp>
      <p:grpSp>
        <p:nvGrpSpPr>
          <p:cNvPr id="152" name="Google Shape;141;p18"/>
          <p:cNvGrpSpPr/>
          <p:nvPr/>
        </p:nvGrpSpPr>
        <p:grpSpPr>
          <a:xfrm>
            <a:off x="1371600" y="2506595"/>
            <a:ext cx="5760600" cy="5872889"/>
            <a:chOff x="0" y="0"/>
            <a:chExt cx="5760599" cy="5872887"/>
          </a:xfrm>
        </p:grpSpPr>
        <p:sp>
          <p:nvSpPr>
            <p:cNvPr id="150" name="مستطيل"/>
            <p:cNvSpPr/>
            <p:nvPr/>
          </p:nvSpPr>
          <p:spPr>
            <a:xfrm>
              <a:off x="0" y="0"/>
              <a:ext cx="5760600" cy="5872888"/>
            </a:xfrm>
            <a:prstGeom prst="rect">
              <a:avLst/>
            </a:prstGeom>
            <a:solidFill>
              <a:srgbClr val="EDF39F"/>
            </a:solidFill>
            <a:ln w="9525" cap="flat">
              <a:solidFill>
                <a:srgbClr val="F5913F"/>
              </a:solidFill>
              <a:prstDash val="solid"/>
              <a:round/>
            </a:ln>
            <a:effectLst>
              <a:outerShdw sx="100000" sy="100000" kx="0" ky="0" algn="b" rotWithShape="0" blurRad="38100" dist="20000" dir="5400000">
                <a:srgbClr val="000000">
                  <a:alpha val="3765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algn="r" defTabSz="914400">
                <a:defRPr b="0" sz="3200">
                  <a:solidFill>
                    <a:srgbClr val="0C0C0C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1" name="١-تعريف التأمين…"/>
            <p:cNvSpPr/>
            <p:nvPr/>
          </p:nvSpPr>
          <p:spPr>
            <a:xfrm>
              <a:off x="45724" y="3325970"/>
              <a:ext cx="566915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699" tIns="45699" rIns="45699" bIns="45699" numCol="1" anchor="ctr">
              <a:spAutoFit/>
            </a:bodyPr>
            <a:lstStyle/>
            <a:p>
              <a:pPr algn="r" defTabSz="914400">
                <a:defRPr b="0" sz="3200">
                  <a:latin typeface="Calibri"/>
                  <a:ea typeface="Calibri"/>
                  <a:cs typeface="Calibri"/>
                  <a:sym typeface="Calibri"/>
                </a:defRPr>
              </a:pPr>
            </a:p>
            <a:p>
              <a:pPr algn="r" defTabSz="914400">
                <a:defRPr b="0" sz="3200">
                  <a:solidFill>
                    <a:srgbClr val="0C0C0C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١-تعريف التأمين </a:t>
              </a:r>
            </a:p>
            <a:p>
              <a:pPr algn="r" defTabSz="914400">
                <a:defRPr b="0" sz="3200">
                  <a:solidFill>
                    <a:srgbClr val="0C0C0C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r>
                <a:t>٢-أنواع التأمين وحكمها</a:t>
              </a:r>
            </a:p>
          </p:txBody>
        </p:sp>
      </p:grpSp>
      <p:pic>
        <p:nvPicPr>
          <p:cNvPr id="153" name="Google Shape;142;p18" descr="Google Shape;142;p1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664819" y="985875"/>
            <a:ext cx="3933826" cy="44624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238;p25"/>
          <p:cNvSpPr/>
          <p:nvPr/>
        </p:nvSpPr>
        <p:spPr>
          <a:xfrm>
            <a:off x="4762" y="4761"/>
            <a:ext cx="13213492" cy="9744077"/>
          </a:xfrm>
          <a:prstGeom prst="rect">
            <a:avLst/>
          </a:prstGeom>
          <a:solidFill>
            <a:srgbClr val="B1DD8B"/>
          </a:solidFill>
          <a:ln>
            <a:solidFill>
              <a:srgbClr val="98B954"/>
            </a:solidFill>
            <a:miter/>
          </a:ln>
          <a:effectLst>
            <a:outerShdw sx="100000" sy="100000" kx="0" ky="0" algn="b" rotWithShape="0" blurRad="63500" dist="20000" dir="5400000">
              <a:srgbClr val="000000">
                <a:alpha val="37650"/>
              </a:srgbClr>
            </a:outerShdw>
          </a:effectLst>
        </p:spPr>
        <p:txBody>
          <a:bodyPr lIns="0" tIns="0" rIns="0" bIns="0" anchor="ctr"/>
          <a:lstStyle/>
          <a:p>
            <a:pPr algn="l" defTabSz="914400">
              <a:defRPr b="0"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6" name="Google Shape;239;p25"/>
          <p:cNvSpPr/>
          <p:nvPr/>
        </p:nvSpPr>
        <p:spPr>
          <a:xfrm>
            <a:off x="4871149" y="1209937"/>
            <a:ext cx="3262502" cy="733704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defTabSz="914400">
              <a:defRPr sz="4000">
                <a:solidFill>
                  <a:srgbClr val="66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التأمين</a:t>
            </a:r>
          </a:p>
        </p:txBody>
      </p:sp>
      <p:sp>
        <p:nvSpPr>
          <p:cNvPr id="157" name="بالتعاون مع مجموعتك تصفحي الكتاب وحددي تعريف التامين"/>
          <p:cNvSpPr/>
          <p:nvPr/>
        </p:nvSpPr>
        <p:spPr>
          <a:xfrm>
            <a:off x="3284034" y="2838675"/>
            <a:ext cx="7222310" cy="4076250"/>
          </a:xfrm>
          <a:prstGeom prst="roundRect">
            <a:avLst>
              <a:gd name="adj" fmla="val 4673"/>
            </a:avLst>
          </a:prstGeom>
          <a:solidFill>
            <a:srgbClr val="F7FADB"/>
          </a:solidFill>
          <a:ln w="1270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b="0" sz="60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/>
            <a:r>
              <a:t>بالتعاون مع مجموعتك تصفحي الكتاب وحددي تعريف التامين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CDE8B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239;p25"/>
          <p:cNvSpPr/>
          <p:nvPr/>
        </p:nvSpPr>
        <p:spPr>
          <a:xfrm>
            <a:off x="4871149" y="1209937"/>
            <a:ext cx="3262502" cy="733704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00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699" tIns="45699" rIns="45699" bIns="45699">
            <a:spAutoFit/>
          </a:bodyPr>
          <a:lstStyle>
            <a:lvl1pPr defTabSz="914400">
              <a:defRPr sz="4000">
                <a:solidFill>
                  <a:srgbClr val="6633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التأمين</a:t>
            </a:r>
          </a:p>
        </p:txBody>
      </p:sp>
      <p:sp>
        <p:nvSpPr>
          <p:cNvPr id="160" name="عقد بين طرفين يسمى أحدهما المؤمن - يكون في الغالب شركة تأمين مساهمة -،والثاني المؤمن له ، تلتزم فيه شركة التأمين بأن تدفع للمؤمن له تعويضا ماليا في حال وقوع حادث أو حصول خطر مبين في العقد ، وذلك مقابل أقساط يؤديها المؤمّـن له إلى شركةالتأمين ."/>
          <p:cNvSpPr/>
          <p:nvPr/>
        </p:nvSpPr>
        <p:spPr>
          <a:xfrm>
            <a:off x="1953983" y="2900722"/>
            <a:ext cx="7956573" cy="4719175"/>
          </a:xfrm>
          <a:prstGeom prst="rect">
            <a:avLst/>
          </a:prstGeom>
          <a:solidFill>
            <a:srgbClr val="FFFFFF"/>
          </a:solidFill>
          <a:ln w="25400">
            <a:solidFill>
              <a:srgbClr val="4F81BD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r" defTabSz="914400">
              <a:defRPr b="0" sz="4500">
                <a:latin typeface="Beirut"/>
                <a:ea typeface="Beirut"/>
                <a:cs typeface="Beirut"/>
                <a:sym typeface="Beirut"/>
              </a:defRPr>
            </a:lvl1pPr>
          </a:lstStyle>
          <a:p>
            <a:pPr/>
            <a:r>
              <a:t>عقد بين طرفين يسمى أحدهما المؤمن - يكون في الغالب شركة تأمين مساهمة -،والثاني المؤمن له ، تلتزم فيه شركة التأمين بأن تدفع للمؤمن له تعويضا ماليا في حال وقوع حادث أو حصول خطر مبين في العقد ، وذلك مقابل أقساط يؤديها المؤمّـن له إلى شركةالتأمين 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1DD8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نشأته"/>
          <p:cNvSpPr/>
          <p:nvPr/>
        </p:nvSpPr>
        <p:spPr>
          <a:xfrm>
            <a:off x="4867528" y="884716"/>
            <a:ext cx="4459662" cy="1061119"/>
          </a:xfrm>
          <a:prstGeom prst="roundRect">
            <a:avLst>
              <a:gd name="adj" fmla="val 17953"/>
            </a:avLst>
          </a:prstGeom>
          <a:solidFill>
            <a:srgbClr val="FFFFFF"/>
          </a:solidFill>
          <a:ln w="25400">
            <a:solidFill>
              <a:srgbClr val="4F81BD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defTabSz="914400">
              <a:defRPr b="0" sz="4700">
                <a:latin typeface="Beirut"/>
                <a:ea typeface="Beirut"/>
                <a:cs typeface="Beirut"/>
                <a:sym typeface="Beirut"/>
              </a:defRPr>
            </a:lvl1pPr>
          </a:lstStyle>
          <a:p>
            <a:pPr/>
            <a:r>
              <a:t>نشأته </a:t>
            </a:r>
          </a:p>
        </p:txBody>
      </p:sp>
      <p:grpSp>
        <p:nvGrpSpPr>
          <p:cNvPr id="165" name="قلب 5"/>
          <p:cNvGrpSpPr/>
          <p:nvPr/>
        </p:nvGrpSpPr>
        <p:grpSpPr>
          <a:xfrm>
            <a:off x="975111" y="6081277"/>
            <a:ext cx="4054290" cy="2082375"/>
            <a:chOff x="0" y="0"/>
            <a:chExt cx="4054288" cy="2082374"/>
          </a:xfrm>
        </p:grpSpPr>
        <p:sp>
          <p:nvSpPr>
            <p:cNvPr id="163" name="شكل"/>
            <p:cNvSpPr/>
            <p:nvPr/>
          </p:nvSpPr>
          <p:spPr>
            <a:xfrm>
              <a:off x="0" y="-1"/>
              <a:ext cx="4054289" cy="2082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0657" h="15999" fill="norm" stroke="1" extrusionOk="0">
                  <a:moveTo>
                    <a:pt x="5328" y="3849"/>
                  </a:moveTo>
                  <a:cubicBezTo>
                    <a:pt x="7532" y="-5601"/>
                    <a:pt x="16128" y="3849"/>
                    <a:pt x="5328" y="15999"/>
                  </a:cubicBezTo>
                  <a:cubicBezTo>
                    <a:pt x="-5472" y="3849"/>
                    <a:pt x="3124" y="-5601"/>
                    <a:pt x="5328" y="3849"/>
                  </a:cubicBezTo>
                  <a:close/>
                </a:path>
              </a:pathLst>
            </a:custGeom>
            <a:solidFill>
              <a:srgbClr val="FFFFFF"/>
            </a:solidFill>
            <a:ln w="15875" cap="rnd">
              <a:solidFill>
                <a:srgbClr val="6AAC91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i="1" sz="2800" u="sng">
                  <a:solidFill>
                    <a:srgbClr val="839943"/>
                  </a:solidFill>
                  <a:effectLst>
                    <a:outerShdw sx="100000" sy="100000" kx="0" ky="0" algn="b" rotWithShape="0" blurRad="38100" dist="38100" dir="2700000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pPr>
            </a:p>
          </p:txBody>
        </p:sp>
        <p:sp>
          <p:nvSpPr>
            <p:cNvPr id="164" name="نتعاون لأجل الوطن"/>
            <p:cNvSpPr txBox="1"/>
            <p:nvPr/>
          </p:nvSpPr>
          <p:spPr>
            <a:xfrm>
              <a:off x="685496" y="405371"/>
              <a:ext cx="2683297" cy="106980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 defTabSz="457200">
                <a:defRPr i="1" sz="2800" u="sng">
                  <a:solidFill>
                    <a:srgbClr val="839943"/>
                  </a:solidFill>
                  <a:effectLst>
                    <a:outerShdw sx="100000" sy="100000" kx="0" ky="0" algn="b" rotWithShape="0" blurRad="38100" dist="38100" dir="2700000">
                      <a:srgbClr val="000000">
                        <a:alpha val="43137"/>
                      </a:srgbClr>
                    </a:outerShdw>
                  </a:effectLst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/>
              <a:r>
                <a:t>نتعاون لأجل الوطن</a:t>
              </a:r>
            </a:p>
          </p:txBody>
        </p:sp>
      </p:grpSp>
      <p:pic>
        <p:nvPicPr>
          <p:cNvPr id="166" name="صورة 3" descr="صورة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97359" y="7386284"/>
            <a:ext cx="4157747" cy="198147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B1DD8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8" name="الجدول"/>
          <p:cNvGraphicFramePr/>
          <p:nvPr/>
        </p:nvGraphicFramePr>
        <p:xfrm>
          <a:off x="11654861" y="2264623"/>
          <a:ext cx="10317624" cy="6732226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5152461"/>
                <a:gridCol w="5152461"/>
              </a:tblGrid>
              <a:tr h="134100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000">
                          <a:solidFill>
                            <a:srgbClr val="11053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أنواع التأمين من حيث الموضوع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000">
                          <a:solidFill>
                            <a:srgbClr val="11053B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أنواع التأمين من حيث حقيقته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133327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الطبي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التجاري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134100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على الحياة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التعاوني أو التبادلي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  <a:tr h="1363245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على المسؤلية ضد الأخرين 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E8ECF4"/>
                    </a:solidFill>
                  </a:tcPr>
                </a:tc>
              </a:tr>
              <a:tr h="134100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b="1" sz="3000">
                          <a:solidFill>
                            <a:srgbClr val="38571A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التأمين على الأشياء والممتلكات</a:t>
                      </a: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914400">
                        <a:defRPr sz="1400">
                          <a:latin typeface="Arial"/>
                          <a:ea typeface="Arial"/>
                          <a:cs typeface="Arial"/>
                          <a:sym typeface="Arial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solidFill>
                        <a:srgbClr val="FFFFFF"/>
                      </a:solidFill>
                    </a:lnL>
                    <a:lnR w="12700">
                      <a:solidFill>
                        <a:srgbClr val="FFFFFF"/>
                      </a:solidFill>
                    </a:lnR>
                    <a:lnT w="12700">
                      <a:solidFill>
                        <a:srgbClr val="FFFFFF"/>
                      </a:solidFill>
                    </a:lnT>
                    <a:lnB w="12700">
                      <a:solidFill>
                        <a:srgbClr val="FFFFFF"/>
                      </a:solidFill>
                    </a:lnB>
                    <a:solidFill>
                      <a:srgbClr val="CFD7E7"/>
                    </a:solidFill>
                  </a:tcPr>
                </a:tc>
              </a:tr>
            </a:tbl>
          </a:graphicData>
        </a:graphic>
      </p:graphicFrame>
      <p:sp>
        <p:nvSpPr>
          <p:cNvPr id="169" name="أنواع التأمين"/>
          <p:cNvSpPr txBox="1"/>
          <p:nvPr/>
        </p:nvSpPr>
        <p:spPr>
          <a:xfrm>
            <a:off x="3858628" y="301639"/>
            <a:ext cx="5287544" cy="13381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500"/>
            </a:lvl1pPr>
          </a:lstStyle>
          <a:p>
            <a:pPr/>
            <a:r>
              <a:t>أنواع التأمين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