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305" r:id="rId3"/>
    <p:sldId id="258" r:id="rId4"/>
    <p:sldId id="289" r:id="rId5"/>
    <p:sldId id="322" r:id="rId6"/>
    <p:sldId id="323" r:id="rId7"/>
    <p:sldId id="324" r:id="rId8"/>
    <p:sldId id="320" r:id="rId9"/>
    <p:sldId id="314" r:id="rId10"/>
    <p:sldId id="28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6600"/>
    <a:srgbClr val="663300"/>
    <a:srgbClr val="000099"/>
    <a:srgbClr val="FF993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FD6CBD-081C-4E6A-92B2-546A15B00C50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0EAE64-A6C2-49A5-9EB8-8B10CA80E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0DEC-8D6F-4136-8E50-2E8222D228D4}" type="datetimeFigureOut">
              <a:rPr lang="ar-SA" smtClean="0"/>
              <a:pPr/>
              <a:t>29/03/35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66FC-AE57-43D4-B8BE-0A5461BE4CB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1538" y="1285860"/>
            <a:ext cx="651715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cap="none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في أمان الله وإلى الحصة القادمة </a:t>
            </a:r>
            <a:endParaRPr lang="ar-SA" sz="8000" b="1" cap="none" spc="50" dirty="0">
              <a:ln w="11430"/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8429684" cy="543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2214546" y="2143116"/>
            <a:ext cx="4572032" cy="164307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ظهور المذاهب المتبوعة </a:t>
            </a:r>
            <a:endParaRPr kumimoji="0" lang="ar-SA" sz="60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286116" y="1500174"/>
            <a:ext cx="55007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مناقشة الدرس السابق من خلال المحاور التالية :</a:t>
            </a:r>
            <a:endParaRPr lang="ar-SA" sz="2400" b="1" dirty="0" smtClean="0">
              <a:solidFill>
                <a:srgbClr val="000099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500430" y="500042"/>
            <a:ext cx="5214974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99"/>
                </a:solidFill>
                <a:cs typeface="Akhbar MT" pitchFamily="2" charset="-78"/>
              </a:rPr>
              <a:t>قبل منتصف القرن الثاني الهجري وما بعده إلى منتصف القرن الثالث ، برز في الفقه عدد من العلماء الذين استفادوا ممن قبلهم ، فألتف حولهم الطلاب ، ورجع الناس إليهم في الفتوى وكان لهم تلاميذ جمعوا أقوالهم ودنوا مذاهبهم . </a:t>
            </a:r>
          </a:p>
          <a:p>
            <a:r>
              <a:rPr lang="ar-SA" sz="3200" b="1" dirty="0" smtClean="0">
                <a:solidFill>
                  <a:srgbClr val="000099"/>
                </a:solidFill>
                <a:cs typeface="Akhbar MT" pitchFamily="2" charset="-78"/>
              </a:rPr>
              <a:t>وكان من أشهرهم : الأئمة الأربعة الذين تنسب إليهم المذاهب المشهورة الباقية إلى يومنا هذا  :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2786050" y="714356"/>
            <a:ext cx="3714776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928926" y="857232"/>
            <a:ext cx="31053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663300"/>
                </a:solidFill>
              </a:rPr>
              <a:t>المذاهـــــب الأربعة    </a:t>
            </a:r>
            <a:endParaRPr lang="ar-SA" sz="3200" b="1" cap="none" spc="0" dirty="0">
              <a:ln w="1905"/>
              <a:solidFill>
                <a:srgbClr val="66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00034" y="2786058"/>
            <a:ext cx="8286808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2800" dirty="0" smtClean="0">
                <a:cs typeface="Akhbar MT" pitchFamily="2" charset="-78"/>
              </a:rPr>
              <a:t>ورث علم أهل الكوفة إبراهيم </a:t>
            </a:r>
            <a:r>
              <a:rPr lang="ar-SA" sz="2800" dirty="0" err="1" smtClean="0">
                <a:cs typeface="Akhbar MT" pitchFamily="2" charset="-78"/>
              </a:rPr>
              <a:t>النخعي</a:t>
            </a:r>
            <a:r>
              <a:rPr lang="ar-SA" sz="2800" dirty="0" smtClean="0">
                <a:cs typeface="Akhbar MT" pitchFamily="2" charset="-78"/>
              </a:rPr>
              <a:t> ، ثم حماد بن أبي سليمان ، شيخ الإمام أبي حنيفة </a:t>
            </a:r>
            <a:r>
              <a:rPr lang="ar-SA" sz="2800" dirty="0" err="1" smtClean="0">
                <a:cs typeface="Akhbar MT" pitchFamily="2" charset="-78"/>
              </a:rPr>
              <a:t>النعمان</a:t>
            </a:r>
            <a:r>
              <a:rPr lang="ar-SA" sz="2800" dirty="0" smtClean="0">
                <a:cs typeface="Akhbar MT" pitchFamily="2" charset="-78"/>
              </a:rPr>
              <a:t> بن ثابت ( </a:t>
            </a:r>
            <a:r>
              <a:rPr lang="ar-SA" sz="2800" dirty="0" err="1" smtClean="0">
                <a:cs typeface="Akhbar MT" pitchFamily="2" charset="-78"/>
              </a:rPr>
              <a:t>ت</a:t>
            </a:r>
            <a:r>
              <a:rPr lang="ar-SA" sz="2800" dirty="0" smtClean="0">
                <a:cs typeface="Akhbar MT" pitchFamily="2" charset="-78"/>
              </a:rPr>
              <a:t> 150 ) ، ثم انتهى علم مدرسة أهل الرأي إلى أبي حنيفة ، واجتمع عليه الطلاب واستفادوا منه ، واهتم بتفريع المسائل ، واشتهر عندهم الفقه الافتراضي </a:t>
            </a:r>
            <a:r>
              <a:rPr lang="ar-SA" sz="2800" dirty="0" smtClean="0">
                <a:cs typeface="Akhbar MT" pitchFamily="2" charset="-78"/>
              </a:rPr>
              <a:t>، فكانت المسألة تطرح في مجلس أبي حنيفة ، فيقال  / أرأيت إن كان كذا </a:t>
            </a:r>
            <a:r>
              <a:rPr lang="ar-SA" sz="2800" dirty="0" err="1" smtClean="0">
                <a:cs typeface="Akhbar MT" pitchFamily="2" charset="-78"/>
              </a:rPr>
              <a:t>و</a:t>
            </a:r>
            <a:r>
              <a:rPr lang="ar-SA" sz="2800" dirty="0" smtClean="0">
                <a:cs typeface="Akhbar MT" pitchFamily="2" charset="-78"/>
              </a:rPr>
              <a:t> كذا فما الحكم ؟ فيجيب عنها أبو حنيفة ويناقشه الطلاب في ذلك ويحاورونه . </a:t>
            </a:r>
          </a:p>
          <a:p>
            <a:endParaRPr lang="ar-SA" sz="2800" dirty="0" smtClean="0">
              <a:cs typeface="Akhbar MT" pitchFamily="2" charset="-78"/>
            </a:endParaRPr>
          </a:p>
          <a:p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وكان </a:t>
            </a:r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من طلاب أبي حنيفة أبو يوسف يعقوب بن إبراهيم ، تولى رئاسة القضاء في أيام الرشيد فنشر مذهب أبي حنيفة في الكوفة وغيرها . </a:t>
            </a:r>
            <a:endParaRPr lang="ar-S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143504" y="1857364"/>
            <a:ext cx="335758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9900CC"/>
                </a:solidFill>
                <a:cs typeface="Akhbar MT" pitchFamily="2" charset="-78"/>
              </a:rPr>
              <a:t>أولا : مذهب الحنفية </a:t>
            </a:r>
            <a:endParaRPr lang="ar-SA" sz="3200" b="1" dirty="0" smtClean="0">
              <a:solidFill>
                <a:srgbClr val="9900CC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00034" y="1857364"/>
            <a:ext cx="8286808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2800" dirty="0" smtClean="0">
                <a:cs typeface="Akhbar MT" pitchFamily="2" charset="-78"/>
              </a:rPr>
              <a:t>اشتهر في المدينة الفقهاء السبعة ، ثم أتى بعدهم الإمام مالك بن أنس ( </a:t>
            </a:r>
            <a:r>
              <a:rPr lang="ar-SA" sz="2800" dirty="0" err="1" smtClean="0">
                <a:cs typeface="Akhbar MT" pitchFamily="2" charset="-78"/>
              </a:rPr>
              <a:t>ت</a:t>
            </a:r>
            <a:r>
              <a:rPr lang="ar-SA" sz="2800" dirty="0" smtClean="0">
                <a:cs typeface="Akhbar MT" pitchFamily="2" charset="-78"/>
              </a:rPr>
              <a:t> 179) فانتهى إليه علم أهل المدينة ، وصار هو المرجع في الحديث وفي الفتوى بالمدينة ، ورحل إليه طلاب العلم من كل مكان ، ثم تفرق هؤلاء الطلاب الذين أصبحوا فيما بعد علماء ونشروا علم مالك خاصة في مصر </a:t>
            </a:r>
            <a:r>
              <a:rPr lang="ar-SA" sz="2800" dirty="0" err="1" smtClean="0">
                <a:cs typeface="Akhbar MT" pitchFamily="2" charset="-78"/>
              </a:rPr>
              <a:t>و</a:t>
            </a:r>
            <a:r>
              <a:rPr lang="ar-SA" sz="2800" dirty="0" smtClean="0">
                <a:cs typeface="Akhbar MT" pitchFamily="2" charset="-78"/>
              </a:rPr>
              <a:t> المغرب الإسلامي .</a:t>
            </a:r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ar-S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72132" y="785794"/>
            <a:ext cx="2928958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9900CC"/>
                </a:solidFill>
                <a:cs typeface="Akhbar MT" pitchFamily="2" charset="-78"/>
              </a:rPr>
              <a:t>ثانياً : مذهب المالكية </a:t>
            </a:r>
            <a:endParaRPr lang="ar-SA" sz="3200" b="1" dirty="0" smtClean="0">
              <a:solidFill>
                <a:srgbClr val="9900CC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00034" y="1857364"/>
            <a:ext cx="8286808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2800" dirty="0" smtClean="0">
                <a:cs typeface="Akhbar MT" pitchFamily="2" charset="-78"/>
              </a:rPr>
              <a:t>في منتصف القرن الثاني ولد الإمام محمد بن إدريس الشافعي ( </a:t>
            </a:r>
            <a:r>
              <a:rPr lang="ar-SA" sz="2800" dirty="0" err="1" smtClean="0">
                <a:cs typeface="Akhbar MT" pitchFamily="2" charset="-78"/>
              </a:rPr>
              <a:t>ت</a:t>
            </a:r>
            <a:r>
              <a:rPr lang="ar-SA" sz="2800" dirty="0" smtClean="0">
                <a:cs typeface="Akhbar MT" pitchFamily="2" charset="-78"/>
              </a:rPr>
              <a:t> 204) ، وتتلمذ على علماء أجلاء كان منهم الإمام مالك ، كما أنه تتلمذ أيضا على محمد بن الحسن تلميذ الإمام أبي حنيفة ، وجمع بين فقه المدرستين ولكنه إلى مذهب أهل المدينة أقرب ، ونشر علمه في العراق وتتلمذ عليه جمع غفير ، ثم انتقل إلى مصر وتغيرت بعض اجتهاداته في مصر عنها في العراق ، 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ولهذا سميت </a:t>
            </a:r>
            <a:r>
              <a:rPr lang="ar-SA" sz="2800" b="1" dirty="0" err="1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أراؤه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 في العراق بمذهبه القديم ، وفي مصر بالمذهب الجديد .  </a:t>
            </a:r>
            <a:endParaRPr lang="ar-S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72132" y="785794"/>
            <a:ext cx="2928958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9900CC"/>
                </a:solidFill>
                <a:cs typeface="Akhbar MT" pitchFamily="2" charset="-78"/>
              </a:rPr>
              <a:t>ثالثاً : مذهب الشافعية </a:t>
            </a:r>
            <a:endParaRPr lang="ar-SA" sz="3200" b="1" dirty="0" smtClean="0">
              <a:solidFill>
                <a:srgbClr val="9900CC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00034" y="1857364"/>
            <a:ext cx="8286808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2800" dirty="0" smtClean="0">
                <a:cs typeface="Akhbar MT" pitchFamily="2" charset="-78"/>
              </a:rPr>
              <a:t>نشأ الإمام أحمد بن محمد بن حنبل ( ت241) ، وطلب العلم في بغداد ، ورحل في طلب العلم ، واهتم بجمع الحديث ونقد الرواة ، وكان من شيوخ الإمام أحمد </a:t>
            </a:r>
            <a:r>
              <a:rPr lang="ar-SA" sz="2800" dirty="0" smtClean="0">
                <a:cs typeface="Akhbar MT" pitchFamily="2" charset="-78"/>
              </a:rPr>
              <a:t>الإمام الشافعي ، فاستفاد منه في الرأي وفي معرفة بعض المباحث المتعلقة بعلم الحديث كالناسخ </a:t>
            </a:r>
            <a:r>
              <a:rPr lang="ar-SA" sz="2800" dirty="0" err="1" smtClean="0">
                <a:cs typeface="Akhbar MT" pitchFamily="2" charset="-78"/>
              </a:rPr>
              <a:t>و</a:t>
            </a:r>
            <a:r>
              <a:rPr lang="ar-SA" sz="2800" dirty="0" smtClean="0">
                <a:cs typeface="Akhbar MT" pitchFamily="2" charset="-78"/>
              </a:rPr>
              <a:t> المنسوخ ، ثم جلس الإمام أحمد لنفع الناس ونشر العلم ، فانتشر مذهبه في العراق ، خاصة في عهد المتوكل ، الذي رفع المحنة عن العلماء في مسألة القول بخلق القرآن . </a:t>
            </a:r>
            <a:r>
              <a:rPr lang="ar-SA" sz="2800" dirty="0" smtClean="0">
                <a:cs typeface="Akhbar MT" pitchFamily="2" charset="-78"/>
              </a:rPr>
              <a:t> </a:t>
            </a:r>
            <a:endParaRPr lang="ar-S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72132" y="785794"/>
            <a:ext cx="2928958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9900CC"/>
                </a:solidFill>
                <a:cs typeface="Akhbar MT" pitchFamily="2" charset="-78"/>
              </a:rPr>
              <a:t>رابع</a:t>
            </a:r>
            <a:r>
              <a:rPr lang="ar-SA" sz="3200" b="1" dirty="0" smtClean="0">
                <a:solidFill>
                  <a:srgbClr val="9900CC"/>
                </a:solidFill>
                <a:cs typeface="Akhbar MT" pitchFamily="2" charset="-78"/>
              </a:rPr>
              <a:t>اً : مذهب الحنابلة </a:t>
            </a:r>
            <a:endParaRPr lang="ar-SA" sz="3200" b="1" dirty="0" smtClean="0">
              <a:solidFill>
                <a:srgbClr val="9900CC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71670" y="2571744"/>
            <a:ext cx="6072230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هكذا ظهرت المذاهب الأربعة وانتشرت في الأقطار ، وهؤلاء الأئمة وإن اختلفوا في بعض الأحكام إلا أنهم متفقون في أصول الدين </a:t>
            </a:r>
            <a:r>
              <a:rPr lang="ar-S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</a:t>
            </a:r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الحمد لله .</a:t>
            </a:r>
            <a:endParaRPr lang="ar-S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>
            <a:spLocks noChangeArrowheads="1"/>
          </p:cNvSpPr>
          <p:nvPr/>
        </p:nvSpPr>
        <p:spPr bwMode="auto">
          <a:xfrm>
            <a:off x="6286512" y="428604"/>
            <a:ext cx="1952616" cy="1071570"/>
          </a:xfrm>
          <a:prstGeom prst="cloudCallout">
            <a:avLst>
              <a:gd name="adj1" fmla="val 68029"/>
              <a:gd name="adj2" fmla="val -57963"/>
            </a:avLst>
          </a:prstGeom>
          <a:solidFill>
            <a:schemeClr val="accent6">
              <a:lumMod val="20000"/>
              <a:lumOff val="80000"/>
            </a:schemeClr>
          </a:solidFill>
          <a:ln w="42500" algn="ctr">
            <a:solidFill>
              <a:srgbClr val="B05C0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نشــاط</a:t>
            </a:r>
            <a:endParaRPr lang="ar-S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000232" y="2000240"/>
            <a:ext cx="542928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بالرجوع إلى </a:t>
            </a:r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مصادر التعلم المختلفة ، اذكر كتابا في </a:t>
            </a:r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فقه كل مذهب من المذاهب الأربعة مع ذكر مؤلفه . </a:t>
            </a:r>
            <a:endParaRPr lang="ar-SA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462</Words>
  <Application>Microsoft Office PowerPoint</Application>
  <PresentationFormat>عرض على الشاشة (3:4)‏</PresentationFormat>
  <Paragraphs>19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user1</cp:lastModifiedBy>
  <cp:revision>346</cp:revision>
  <dcterms:created xsi:type="dcterms:W3CDTF">2011-09-29T20:44:32Z</dcterms:created>
  <dcterms:modified xsi:type="dcterms:W3CDTF">2014-01-30T13:24:27Z</dcterms:modified>
</cp:coreProperties>
</file>